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68" r:id="rId2"/>
    <p:sldId id="257" r:id="rId3"/>
    <p:sldId id="258" r:id="rId4"/>
    <p:sldId id="283" r:id="rId5"/>
    <p:sldId id="269" r:id="rId6"/>
    <p:sldId id="259" r:id="rId7"/>
    <p:sldId id="270" r:id="rId8"/>
    <p:sldId id="272" r:id="rId9"/>
    <p:sldId id="284" r:id="rId10"/>
    <p:sldId id="285" r:id="rId11"/>
    <p:sldId id="274" r:id="rId12"/>
    <p:sldId id="275" r:id="rId13"/>
    <p:sldId id="276" r:id="rId14"/>
    <p:sldId id="277" r:id="rId15"/>
    <p:sldId id="280" r:id="rId16"/>
    <p:sldId id="281" r:id="rId17"/>
    <p:sldId id="282" r:id="rId18"/>
    <p:sldId id="279" r:id="rId19"/>
  </p:sldIdLst>
  <p:sldSz cx="18288000" cy="10287000"/>
  <p:notesSz cx="6858000" cy="9144000"/>
  <p:embeddedFontLst>
    <p:embeddedFont>
      <p:font typeface="Now Bold" panose="020B0604020202020204" charset="0"/>
      <p:regular r:id="rId21"/>
    </p:embeddedFont>
    <p:embeddedFont>
      <p:font typeface="Now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Now Heavy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B1DB6C-0C8C-4157-9FE4-20FA8DE0FC07}" v="1" dt="2026-03-04T10:44:26.9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16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c87b768367d225e3" providerId="LiveId" clId="{B9B1DB6C-0C8C-4157-9FE4-20FA8DE0FC07}"/>
    <pc:docChg chg="modSld">
      <pc:chgData name="" userId="c87b768367d225e3" providerId="LiveId" clId="{B9B1DB6C-0C8C-4157-9FE4-20FA8DE0FC07}" dt="2026-03-04T10:44:26.948" v="0" actId="1076"/>
      <pc:docMkLst>
        <pc:docMk/>
      </pc:docMkLst>
      <pc:sldChg chg="modSp">
        <pc:chgData name="" userId="c87b768367d225e3" providerId="LiveId" clId="{B9B1DB6C-0C8C-4157-9FE4-20FA8DE0FC07}" dt="2026-03-04T10:44:26.948" v="0" actId="1076"/>
        <pc:sldMkLst>
          <pc:docMk/>
          <pc:sldMk cId="0" sldId="256"/>
        </pc:sldMkLst>
        <pc:spChg chg="mod">
          <ac:chgData name="" userId="c87b768367d225e3" providerId="LiveId" clId="{B9B1DB6C-0C8C-4157-9FE4-20FA8DE0FC07}" dt="2026-03-04T10:44:26.948" v="0" actId="1076"/>
          <ac:spMkLst>
            <pc:docMk/>
            <pc:sldMk cId="0" sldId="256"/>
            <ac:spMk id="6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7C3289-1E5D-4D3B-942D-74DAC0C16E4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67F999-E602-416D-B54A-48768E9F896F}">
      <dgm:prSet phldrT="[Text]"/>
      <dgm:spPr/>
      <dgm:t>
        <a:bodyPr/>
        <a:lstStyle/>
        <a:p>
          <a:r>
            <a:rPr lang="en-US" dirty="0" smtClean="0"/>
            <a:t>INTRODUCTION</a:t>
          </a:r>
          <a:endParaRPr lang="en-US" dirty="0"/>
        </a:p>
      </dgm:t>
    </dgm:pt>
    <dgm:pt modelId="{12523EFD-7CC8-4A52-BC53-4268B7DF1E71}" type="parTrans" cxnId="{9E5E57AC-0A5D-4AFD-BAE8-ED1F2F9B6ED3}">
      <dgm:prSet/>
      <dgm:spPr/>
      <dgm:t>
        <a:bodyPr/>
        <a:lstStyle/>
        <a:p>
          <a:endParaRPr lang="en-US"/>
        </a:p>
      </dgm:t>
    </dgm:pt>
    <dgm:pt modelId="{545DA713-BC30-4318-BA24-D3F219C31274}" type="sibTrans" cxnId="{9E5E57AC-0A5D-4AFD-BAE8-ED1F2F9B6ED3}">
      <dgm:prSet/>
      <dgm:spPr/>
      <dgm:t>
        <a:bodyPr/>
        <a:lstStyle/>
        <a:p>
          <a:endParaRPr lang="en-US"/>
        </a:p>
      </dgm:t>
    </dgm:pt>
    <dgm:pt modelId="{9BED3771-DE8A-46DD-8D65-875E580DBA3A}">
      <dgm:prSet phldrT="[Text]"/>
      <dgm:spPr/>
      <dgm:t>
        <a:bodyPr/>
        <a:lstStyle/>
        <a:p>
          <a:r>
            <a:rPr lang="en-US" dirty="0" smtClean="0"/>
            <a:t>LITERATURE REVIEW</a:t>
          </a:r>
          <a:endParaRPr lang="en-US" dirty="0"/>
        </a:p>
      </dgm:t>
    </dgm:pt>
    <dgm:pt modelId="{273693C2-0B42-4845-932B-3E59711EC38C}" type="parTrans" cxnId="{5A678C3D-D3A8-41CE-898D-942413B0FF2A}">
      <dgm:prSet/>
      <dgm:spPr/>
      <dgm:t>
        <a:bodyPr/>
        <a:lstStyle/>
        <a:p>
          <a:endParaRPr lang="en-US"/>
        </a:p>
      </dgm:t>
    </dgm:pt>
    <dgm:pt modelId="{0423B94F-9F68-4549-88CC-6B6513E395F6}" type="sibTrans" cxnId="{5A678C3D-D3A8-41CE-898D-942413B0FF2A}">
      <dgm:prSet/>
      <dgm:spPr/>
      <dgm:t>
        <a:bodyPr/>
        <a:lstStyle/>
        <a:p>
          <a:endParaRPr lang="en-US"/>
        </a:p>
      </dgm:t>
    </dgm:pt>
    <dgm:pt modelId="{ACF8B7D9-93CA-4FEC-9A5D-9D651ACED017}">
      <dgm:prSet phldrT="[Text]"/>
      <dgm:spPr/>
      <dgm:t>
        <a:bodyPr/>
        <a:lstStyle/>
        <a:p>
          <a:r>
            <a:rPr lang="en-US" dirty="0" smtClean="0"/>
            <a:t> METHODOLOGY</a:t>
          </a:r>
          <a:endParaRPr lang="en-US" dirty="0"/>
        </a:p>
      </dgm:t>
    </dgm:pt>
    <dgm:pt modelId="{115949B9-D5D9-4E2C-B5A1-366B76457297}" type="parTrans" cxnId="{7ED44BDD-109F-4BAB-9FF8-E5D9FE5AD978}">
      <dgm:prSet/>
      <dgm:spPr/>
      <dgm:t>
        <a:bodyPr/>
        <a:lstStyle/>
        <a:p>
          <a:endParaRPr lang="en-US"/>
        </a:p>
      </dgm:t>
    </dgm:pt>
    <dgm:pt modelId="{6FEC2CBF-EF6B-49AB-8A03-EAD52E47575F}" type="sibTrans" cxnId="{7ED44BDD-109F-4BAB-9FF8-E5D9FE5AD978}">
      <dgm:prSet/>
      <dgm:spPr/>
      <dgm:t>
        <a:bodyPr/>
        <a:lstStyle/>
        <a:p>
          <a:endParaRPr lang="en-US"/>
        </a:p>
      </dgm:t>
    </dgm:pt>
    <dgm:pt modelId="{34E9E162-1FBC-4686-9577-EE63318E27D5}">
      <dgm:prSet phldrT="[Text]"/>
      <dgm:spPr/>
      <dgm:t>
        <a:bodyPr/>
        <a:lstStyle/>
        <a:p>
          <a:r>
            <a:rPr lang="en-US" dirty="0" smtClean="0"/>
            <a:t>RESULTS AND DISCUSSIONS</a:t>
          </a:r>
          <a:endParaRPr lang="en-US" dirty="0"/>
        </a:p>
      </dgm:t>
    </dgm:pt>
    <dgm:pt modelId="{55D9D107-09D9-47B9-B238-1D77E9B0B6B5}" type="parTrans" cxnId="{9F6EA227-336A-48A8-B244-5E7FC14A3ECD}">
      <dgm:prSet/>
      <dgm:spPr/>
      <dgm:t>
        <a:bodyPr/>
        <a:lstStyle/>
        <a:p>
          <a:endParaRPr lang="en-US"/>
        </a:p>
      </dgm:t>
    </dgm:pt>
    <dgm:pt modelId="{F53B646D-EE24-48D7-B221-DA4D1970A6E9}" type="sibTrans" cxnId="{9F6EA227-336A-48A8-B244-5E7FC14A3ECD}">
      <dgm:prSet/>
      <dgm:spPr/>
      <dgm:t>
        <a:bodyPr/>
        <a:lstStyle/>
        <a:p>
          <a:endParaRPr lang="en-US"/>
        </a:p>
      </dgm:t>
    </dgm:pt>
    <dgm:pt modelId="{B73FA9CC-25B0-49C3-B802-722904FB284A}">
      <dgm:prSet phldrT="[Text]"/>
      <dgm:spPr/>
      <dgm:t>
        <a:bodyPr/>
        <a:lstStyle/>
        <a:p>
          <a:r>
            <a:rPr lang="en-US" dirty="0" smtClean="0"/>
            <a:t>CONCLUSION AND IMPLICATION</a:t>
          </a:r>
          <a:endParaRPr lang="en-US" dirty="0"/>
        </a:p>
      </dgm:t>
    </dgm:pt>
    <dgm:pt modelId="{B79066BA-E64A-4192-9955-DCD3A224BFE4}" type="parTrans" cxnId="{8B91C009-F38A-49CD-B797-E1EF36E5D7BE}">
      <dgm:prSet/>
      <dgm:spPr/>
      <dgm:t>
        <a:bodyPr/>
        <a:lstStyle/>
        <a:p>
          <a:endParaRPr lang="en-US"/>
        </a:p>
      </dgm:t>
    </dgm:pt>
    <dgm:pt modelId="{C4753F1E-C891-412F-A38B-F481080EB71B}" type="sibTrans" cxnId="{8B91C009-F38A-49CD-B797-E1EF36E5D7BE}">
      <dgm:prSet/>
      <dgm:spPr/>
      <dgm:t>
        <a:bodyPr/>
        <a:lstStyle/>
        <a:p>
          <a:endParaRPr lang="en-US"/>
        </a:p>
      </dgm:t>
    </dgm:pt>
    <dgm:pt modelId="{647894C4-CC0A-4D22-8E7E-5751B5232E11}" type="pres">
      <dgm:prSet presAssocID="{D17C3289-1E5D-4D3B-942D-74DAC0C16E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3F04C76F-BB98-4A8D-A0E2-DB9B577C95FE}" type="pres">
      <dgm:prSet presAssocID="{D17C3289-1E5D-4D3B-942D-74DAC0C16E47}" presName="Name1" presStyleCnt="0"/>
      <dgm:spPr/>
    </dgm:pt>
    <dgm:pt modelId="{ED200C34-28CC-4048-A98A-7D335BFF30E7}" type="pres">
      <dgm:prSet presAssocID="{D17C3289-1E5D-4D3B-942D-74DAC0C16E47}" presName="cycle" presStyleCnt="0"/>
      <dgm:spPr/>
    </dgm:pt>
    <dgm:pt modelId="{F09BA518-F892-46A4-9E0C-B1B0D68B1676}" type="pres">
      <dgm:prSet presAssocID="{D17C3289-1E5D-4D3B-942D-74DAC0C16E47}" presName="srcNode" presStyleLbl="node1" presStyleIdx="0" presStyleCnt="5"/>
      <dgm:spPr/>
    </dgm:pt>
    <dgm:pt modelId="{A9475C98-A1AF-4764-B68E-E8C4E1583D48}" type="pres">
      <dgm:prSet presAssocID="{D17C3289-1E5D-4D3B-942D-74DAC0C16E47}" presName="conn" presStyleLbl="parChTrans1D2" presStyleIdx="0" presStyleCnt="1"/>
      <dgm:spPr/>
      <dgm:t>
        <a:bodyPr/>
        <a:lstStyle/>
        <a:p>
          <a:endParaRPr lang="en-US"/>
        </a:p>
      </dgm:t>
    </dgm:pt>
    <dgm:pt modelId="{38CDF0E2-00E8-4562-BE67-DB1E3BA9E1B1}" type="pres">
      <dgm:prSet presAssocID="{D17C3289-1E5D-4D3B-942D-74DAC0C16E47}" presName="extraNode" presStyleLbl="node1" presStyleIdx="0" presStyleCnt="5"/>
      <dgm:spPr/>
    </dgm:pt>
    <dgm:pt modelId="{019D6C6F-D748-4C69-A322-6237ED46DC25}" type="pres">
      <dgm:prSet presAssocID="{D17C3289-1E5D-4D3B-942D-74DAC0C16E47}" presName="dstNode" presStyleLbl="node1" presStyleIdx="0" presStyleCnt="5"/>
      <dgm:spPr/>
    </dgm:pt>
    <dgm:pt modelId="{2264B888-27F3-4BBA-B782-2BE5B0787FAA}" type="pres">
      <dgm:prSet presAssocID="{3967F999-E602-416D-B54A-48768E9F896F}" presName="text_1" presStyleLbl="node1" presStyleIdx="0" presStyleCnt="5" custLinFactNeighborX="219" custLinFactNeighborY="52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2D19AE-FE3E-4DE1-967C-C72102C700F5}" type="pres">
      <dgm:prSet presAssocID="{3967F999-E602-416D-B54A-48768E9F896F}" presName="accent_1" presStyleCnt="0"/>
      <dgm:spPr/>
    </dgm:pt>
    <dgm:pt modelId="{996C1C63-EC25-4194-A761-C3D2D878EAFB}" type="pres">
      <dgm:prSet presAssocID="{3967F999-E602-416D-B54A-48768E9F896F}" presName="accentRepeatNode" presStyleLbl="solidFgAcc1" presStyleIdx="0" presStyleCnt="5"/>
      <dgm:spPr/>
    </dgm:pt>
    <dgm:pt modelId="{92C4BBA8-2729-4DCF-A73C-0A121EEF624A}" type="pres">
      <dgm:prSet presAssocID="{9BED3771-DE8A-46DD-8D65-875E580DBA3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9215EF-412D-4FBB-A751-CFF67E7D218B}" type="pres">
      <dgm:prSet presAssocID="{9BED3771-DE8A-46DD-8D65-875E580DBA3A}" presName="accent_2" presStyleCnt="0"/>
      <dgm:spPr/>
    </dgm:pt>
    <dgm:pt modelId="{0A0028AF-7543-4AB2-B24B-892C74BA6D3D}" type="pres">
      <dgm:prSet presAssocID="{9BED3771-DE8A-46DD-8D65-875E580DBA3A}" presName="accentRepeatNode" presStyleLbl="solidFgAcc1" presStyleIdx="1" presStyleCnt="5"/>
      <dgm:spPr/>
    </dgm:pt>
    <dgm:pt modelId="{D383E54B-533E-4328-BF3A-89B3CE47AA76}" type="pres">
      <dgm:prSet presAssocID="{ACF8B7D9-93CA-4FEC-9A5D-9D651ACED017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4D512F-9DEB-4A3C-B91B-EB6A45B5AD12}" type="pres">
      <dgm:prSet presAssocID="{ACF8B7D9-93CA-4FEC-9A5D-9D651ACED017}" presName="accent_3" presStyleCnt="0"/>
      <dgm:spPr/>
    </dgm:pt>
    <dgm:pt modelId="{5573F2E1-61B9-4448-807B-EA7D20FB0931}" type="pres">
      <dgm:prSet presAssocID="{ACF8B7D9-93CA-4FEC-9A5D-9D651ACED017}" presName="accentRepeatNode" presStyleLbl="solidFgAcc1" presStyleIdx="2" presStyleCnt="5"/>
      <dgm:spPr/>
    </dgm:pt>
    <dgm:pt modelId="{F832C026-1807-4320-9C09-B80A4BCCF0F3}" type="pres">
      <dgm:prSet presAssocID="{34E9E162-1FBC-4686-9577-EE63318E27D5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331CC5-4B82-4C8D-B7B6-EE2823269651}" type="pres">
      <dgm:prSet presAssocID="{34E9E162-1FBC-4686-9577-EE63318E27D5}" presName="accent_4" presStyleCnt="0"/>
      <dgm:spPr/>
    </dgm:pt>
    <dgm:pt modelId="{07FE2047-5A0C-4FB1-A6B0-65FBF044F635}" type="pres">
      <dgm:prSet presAssocID="{34E9E162-1FBC-4686-9577-EE63318E27D5}" presName="accentRepeatNode" presStyleLbl="solidFgAcc1" presStyleIdx="3" presStyleCnt="5"/>
      <dgm:spPr/>
    </dgm:pt>
    <dgm:pt modelId="{480CA863-7658-4838-98B0-CE763C23F154}" type="pres">
      <dgm:prSet presAssocID="{B73FA9CC-25B0-49C3-B802-722904FB284A}" presName="text_5" presStyleLbl="node1" presStyleIdx="4" presStyleCnt="5" custLinFactNeighborX="219" custLinFactNeighborY="71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BD606E-59F7-4CF3-9884-7B9D02CDB9A8}" type="pres">
      <dgm:prSet presAssocID="{B73FA9CC-25B0-49C3-B802-722904FB284A}" presName="accent_5" presStyleCnt="0"/>
      <dgm:spPr/>
    </dgm:pt>
    <dgm:pt modelId="{26687B44-6E30-4607-A151-29A11B1073B0}" type="pres">
      <dgm:prSet presAssocID="{B73FA9CC-25B0-49C3-B802-722904FB284A}" presName="accentRepeatNode" presStyleLbl="solidFgAcc1" presStyleIdx="4" presStyleCnt="5"/>
      <dgm:spPr/>
    </dgm:pt>
  </dgm:ptLst>
  <dgm:cxnLst>
    <dgm:cxn modelId="{9F6EA227-336A-48A8-B244-5E7FC14A3ECD}" srcId="{D17C3289-1E5D-4D3B-942D-74DAC0C16E47}" destId="{34E9E162-1FBC-4686-9577-EE63318E27D5}" srcOrd="3" destOrd="0" parTransId="{55D9D107-09D9-47B9-B238-1D77E9B0B6B5}" sibTransId="{F53B646D-EE24-48D7-B221-DA4D1970A6E9}"/>
    <dgm:cxn modelId="{A1213D4C-5E7E-4E9C-B50F-EA898BACECA3}" type="presOf" srcId="{D17C3289-1E5D-4D3B-942D-74DAC0C16E47}" destId="{647894C4-CC0A-4D22-8E7E-5751B5232E11}" srcOrd="0" destOrd="0" presId="urn:microsoft.com/office/officeart/2008/layout/VerticalCurvedList"/>
    <dgm:cxn modelId="{9E5E57AC-0A5D-4AFD-BAE8-ED1F2F9B6ED3}" srcId="{D17C3289-1E5D-4D3B-942D-74DAC0C16E47}" destId="{3967F999-E602-416D-B54A-48768E9F896F}" srcOrd="0" destOrd="0" parTransId="{12523EFD-7CC8-4A52-BC53-4268B7DF1E71}" sibTransId="{545DA713-BC30-4318-BA24-D3F219C31274}"/>
    <dgm:cxn modelId="{98F21732-F3A5-43D8-8CD5-7E09F1D23A8C}" type="presOf" srcId="{545DA713-BC30-4318-BA24-D3F219C31274}" destId="{A9475C98-A1AF-4764-B68E-E8C4E1583D48}" srcOrd="0" destOrd="0" presId="urn:microsoft.com/office/officeart/2008/layout/VerticalCurvedList"/>
    <dgm:cxn modelId="{5174A96A-1BDD-4EAF-86D6-F23A86228623}" type="presOf" srcId="{B73FA9CC-25B0-49C3-B802-722904FB284A}" destId="{480CA863-7658-4838-98B0-CE763C23F154}" srcOrd="0" destOrd="0" presId="urn:microsoft.com/office/officeart/2008/layout/VerticalCurvedList"/>
    <dgm:cxn modelId="{7BE51C3B-D21B-4666-8CCA-CC71C1C17107}" type="presOf" srcId="{34E9E162-1FBC-4686-9577-EE63318E27D5}" destId="{F832C026-1807-4320-9C09-B80A4BCCF0F3}" srcOrd="0" destOrd="0" presId="urn:microsoft.com/office/officeart/2008/layout/VerticalCurvedList"/>
    <dgm:cxn modelId="{1C2E95E7-0707-4DA7-897A-36194D619355}" type="presOf" srcId="{ACF8B7D9-93CA-4FEC-9A5D-9D651ACED017}" destId="{D383E54B-533E-4328-BF3A-89B3CE47AA76}" srcOrd="0" destOrd="0" presId="urn:microsoft.com/office/officeart/2008/layout/VerticalCurvedList"/>
    <dgm:cxn modelId="{C7612BC5-D267-44BF-ADB4-82F97B0D600A}" type="presOf" srcId="{3967F999-E602-416D-B54A-48768E9F896F}" destId="{2264B888-27F3-4BBA-B782-2BE5B0787FAA}" srcOrd="0" destOrd="0" presId="urn:microsoft.com/office/officeart/2008/layout/VerticalCurvedList"/>
    <dgm:cxn modelId="{6A473C6B-1BD0-428D-AA0D-153FB0DA2919}" type="presOf" srcId="{9BED3771-DE8A-46DD-8D65-875E580DBA3A}" destId="{92C4BBA8-2729-4DCF-A73C-0A121EEF624A}" srcOrd="0" destOrd="0" presId="urn:microsoft.com/office/officeart/2008/layout/VerticalCurvedList"/>
    <dgm:cxn modelId="{5A678C3D-D3A8-41CE-898D-942413B0FF2A}" srcId="{D17C3289-1E5D-4D3B-942D-74DAC0C16E47}" destId="{9BED3771-DE8A-46DD-8D65-875E580DBA3A}" srcOrd="1" destOrd="0" parTransId="{273693C2-0B42-4845-932B-3E59711EC38C}" sibTransId="{0423B94F-9F68-4549-88CC-6B6513E395F6}"/>
    <dgm:cxn modelId="{8B91C009-F38A-49CD-B797-E1EF36E5D7BE}" srcId="{D17C3289-1E5D-4D3B-942D-74DAC0C16E47}" destId="{B73FA9CC-25B0-49C3-B802-722904FB284A}" srcOrd="4" destOrd="0" parTransId="{B79066BA-E64A-4192-9955-DCD3A224BFE4}" sibTransId="{C4753F1E-C891-412F-A38B-F481080EB71B}"/>
    <dgm:cxn modelId="{7ED44BDD-109F-4BAB-9FF8-E5D9FE5AD978}" srcId="{D17C3289-1E5D-4D3B-942D-74DAC0C16E47}" destId="{ACF8B7D9-93CA-4FEC-9A5D-9D651ACED017}" srcOrd="2" destOrd="0" parTransId="{115949B9-D5D9-4E2C-B5A1-366B76457297}" sibTransId="{6FEC2CBF-EF6B-49AB-8A03-EAD52E47575F}"/>
    <dgm:cxn modelId="{FCD34146-2CA9-41BE-98AB-9E9FEC5CF41B}" type="presParOf" srcId="{647894C4-CC0A-4D22-8E7E-5751B5232E11}" destId="{3F04C76F-BB98-4A8D-A0E2-DB9B577C95FE}" srcOrd="0" destOrd="0" presId="urn:microsoft.com/office/officeart/2008/layout/VerticalCurvedList"/>
    <dgm:cxn modelId="{C674E2EF-0D79-46CC-A5F3-A11AD89F0406}" type="presParOf" srcId="{3F04C76F-BB98-4A8D-A0E2-DB9B577C95FE}" destId="{ED200C34-28CC-4048-A98A-7D335BFF30E7}" srcOrd="0" destOrd="0" presId="urn:microsoft.com/office/officeart/2008/layout/VerticalCurvedList"/>
    <dgm:cxn modelId="{64F0B9A9-7A18-4077-92C3-359D78058A08}" type="presParOf" srcId="{ED200C34-28CC-4048-A98A-7D335BFF30E7}" destId="{F09BA518-F892-46A4-9E0C-B1B0D68B1676}" srcOrd="0" destOrd="0" presId="urn:microsoft.com/office/officeart/2008/layout/VerticalCurvedList"/>
    <dgm:cxn modelId="{9DFF8399-7765-4633-AD39-5A4E6DFCF023}" type="presParOf" srcId="{ED200C34-28CC-4048-A98A-7D335BFF30E7}" destId="{A9475C98-A1AF-4764-B68E-E8C4E1583D48}" srcOrd="1" destOrd="0" presId="urn:microsoft.com/office/officeart/2008/layout/VerticalCurvedList"/>
    <dgm:cxn modelId="{86E9C504-D14A-4405-A77A-20B6A679C5B5}" type="presParOf" srcId="{ED200C34-28CC-4048-A98A-7D335BFF30E7}" destId="{38CDF0E2-00E8-4562-BE67-DB1E3BA9E1B1}" srcOrd="2" destOrd="0" presId="urn:microsoft.com/office/officeart/2008/layout/VerticalCurvedList"/>
    <dgm:cxn modelId="{C28EC901-7AB0-40A4-84C2-DEE0C36F627E}" type="presParOf" srcId="{ED200C34-28CC-4048-A98A-7D335BFF30E7}" destId="{019D6C6F-D748-4C69-A322-6237ED46DC25}" srcOrd="3" destOrd="0" presId="urn:microsoft.com/office/officeart/2008/layout/VerticalCurvedList"/>
    <dgm:cxn modelId="{80059C69-F00A-421E-A8D2-7925D5AB9649}" type="presParOf" srcId="{3F04C76F-BB98-4A8D-A0E2-DB9B577C95FE}" destId="{2264B888-27F3-4BBA-B782-2BE5B0787FAA}" srcOrd="1" destOrd="0" presId="urn:microsoft.com/office/officeart/2008/layout/VerticalCurvedList"/>
    <dgm:cxn modelId="{98A74EEA-0149-4DC3-B849-E1BE2749B3A6}" type="presParOf" srcId="{3F04C76F-BB98-4A8D-A0E2-DB9B577C95FE}" destId="{242D19AE-FE3E-4DE1-967C-C72102C700F5}" srcOrd="2" destOrd="0" presId="urn:microsoft.com/office/officeart/2008/layout/VerticalCurvedList"/>
    <dgm:cxn modelId="{EB5C6780-EA73-4309-8ADC-649CDB55392D}" type="presParOf" srcId="{242D19AE-FE3E-4DE1-967C-C72102C700F5}" destId="{996C1C63-EC25-4194-A761-C3D2D878EAFB}" srcOrd="0" destOrd="0" presId="urn:microsoft.com/office/officeart/2008/layout/VerticalCurvedList"/>
    <dgm:cxn modelId="{F7E25FE7-4C07-43B4-9E75-D1B6E7A98F1E}" type="presParOf" srcId="{3F04C76F-BB98-4A8D-A0E2-DB9B577C95FE}" destId="{92C4BBA8-2729-4DCF-A73C-0A121EEF624A}" srcOrd="3" destOrd="0" presId="urn:microsoft.com/office/officeart/2008/layout/VerticalCurvedList"/>
    <dgm:cxn modelId="{E5C465D7-CFAD-483A-BA02-1B472B070CF9}" type="presParOf" srcId="{3F04C76F-BB98-4A8D-A0E2-DB9B577C95FE}" destId="{629215EF-412D-4FBB-A751-CFF67E7D218B}" srcOrd="4" destOrd="0" presId="urn:microsoft.com/office/officeart/2008/layout/VerticalCurvedList"/>
    <dgm:cxn modelId="{D5D89625-98E7-49D0-AF65-CB58E7D30486}" type="presParOf" srcId="{629215EF-412D-4FBB-A751-CFF67E7D218B}" destId="{0A0028AF-7543-4AB2-B24B-892C74BA6D3D}" srcOrd="0" destOrd="0" presId="urn:microsoft.com/office/officeart/2008/layout/VerticalCurvedList"/>
    <dgm:cxn modelId="{6690892A-C740-4F51-92E5-BE9927FA8D23}" type="presParOf" srcId="{3F04C76F-BB98-4A8D-A0E2-DB9B577C95FE}" destId="{D383E54B-533E-4328-BF3A-89B3CE47AA76}" srcOrd="5" destOrd="0" presId="urn:microsoft.com/office/officeart/2008/layout/VerticalCurvedList"/>
    <dgm:cxn modelId="{298E0E52-B5D0-4039-8CC0-EAB38F365044}" type="presParOf" srcId="{3F04C76F-BB98-4A8D-A0E2-DB9B577C95FE}" destId="{034D512F-9DEB-4A3C-B91B-EB6A45B5AD12}" srcOrd="6" destOrd="0" presId="urn:microsoft.com/office/officeart/2008/layout/VerticalCurvedList"/>
    <dgm:cxn modelId="{4AFFE513-4B52-4CF2-B070-F68CD0F3424B}" type="presParOf" srcId="{034D512F-9DEB-4A3C-B91B-EB6A45B5AD12}" destId="{5573F2E1-61B9-4448-807B-EA7D20FB0931}" srcOrd="0" destOrd="0" presId="urn:microsoft.com/office/officeart/2008/layout/VerticalCurvedList"/>
    <dgm:cxn modelId="{B56C60DF-9D6D-43A1-B057-A48AA665E464}" type="presParOf" srcId="{3F04C76F-BB98-4A8D-A0E2-DB9B577C95FE}" destId="{F832C026-1807-4320-9C09-B80A4BCCF0F3}" srcOrd="7" destOrd="0" presId="urn:microsoft.com/office/officeart/2008/layout/VerticalCurvedList"/>
    <dgm:cxn modelId="{C21B5809-73E2-4F35-A426-D5803307DF18}" type="presParOf" srcId="{3F04C76F-BB98-4A8D-A0E2-DB9B577C95FE}" destId="{5A331CC5-4B82-4C8D-B7B6-EE2823269651}" srcOrd="8" destOrd="0" presId="urn:microsoft.com/office/officeart/2008/layout/VerticalCurvedList"/>
    <dgm:cxn modelId="{17521364-6165-49ED-B53A-361E45D35543}" type="presParOf" srcId="{5A331CC5-4B82-4C8D-B7B6-EE2823269651}" destId="{07FE2047-5A0C-4FB1-A6B0-65FBF044F635}" srcOrd="0" destOrd="0" presId="urn:microsoft.com/office/officeart/2008/layout/VerticalCurvedList"/>
    <dgm:cxn modelId="{ADB57C67-AB60-4E59-AC17-6980B97DA83B}" type="presParOf" srcId="{3F04C76F-BB98-4A8D-A0E2-DB9B577C95FE}" destId="{480CA863-7658-4838-98B0-CE763C23F154}" srcOrd="9" destOrd="0" presId="urn:microsoft.com/office/officeart/2008/layout/VerticalCurvedList"/>
    <dgm:cxn modelId="{03F4D522-37B5-4779-AD13-557EDEC8DE8D}" type="presParOf" srcId="{3F04C76F-BB98-4A8D-A0E2-DB9B577C95FE}" destId="{0FBD606E-59F7-4CF3-9884-7B9D02CDB9A8}" srcOrd="10" destOrd="0" presId="urn:microsoft.com/office/officeart/2008/layout/VerticalCurvedList"/>
    <dgm:cxn modelId="{FD79BEF5-5D2C-405B-9FA4-71EBD9E69B61}" type="presParOf" srcId="{0FBD606E-59F7-4CF3-9884-7B9D02CDB9A8}" destId="{26687B44-6E30-4607-A151-29A11B1073B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475C98-A1AF-4764-B68E-E8C4E1583D48}">
      <dsp:nvSpPr>
        <dsp:cNvPr id="0" name=""/>
        <dsp:cNvSpPr/>
      </dsp:nvSpPr>
      <dsp:spPr>
        <a:xfrm>
          <a:off x="-9192271" y="-1403415"/>
          <a:ext cx="10934832" cy="10934832"/>
        </a:xfrm>
        <a:prstGeom prst="blockArc">
          <a:avLst>
            <a:gd name="adj1" fmla="val 18900000"/>
            <a:gd name="adj2" fmla="val 2700000"/>
            <a:gd name="adj3" fmla="val 19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64B888-27F3-4BBA-B782-2BE5B0787FAA}">
      <dsp:nvSpPr>
        <dsp:cNvPr id="0" name=""/>
        <dsp:cNvSpPr/>
      </dsp:nvSpPr>
      <dsp:spPr>
        <a:xfrm>
          <a:off x="784850" y="561174"/>
          <a:ext cx="11312550" cy="1016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6708" tIns="134620" rIns="134620" bIns="134620" numCol="1" spcCol="1270" anchor="ctr" anchorCtr="0">
          <a:noAutofit/>
        </a:bodyPr>
        <a:lstStyle/>
        <a:p>
          <a:pPr lvl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dirty="0" smtClean="0"/>
            <a:t>INTRODUCTION</a:t>
          </a:r>
          <a:endParaRPr lang="en-US" sz="5300" kern="1200" dirty="0"/>
        </a:p>
      </dsp:txBody>
      <dsp:txXfrm>
        <a:off x="784850" y="561174"/>
        <a:ext cx="11312550" cy="1016325"/>
      </dsp:txXfrm>
    </dsp:sp>
    <dsp:sp modelId="{996C1C63-EC25-4194-A761-C3D2D878EAFB}">
      <dsp:nvSpPr>
        <dsp:cNvPr id="0" name=""/>
        <dsp:cNvSpPr/>
      </dsp:nvSpPr>
      <dsp:spPr>
        <a:xfrm>
          <a:off x="124873" y="380796"/>
          <a:ext cx="1270406" cy="12704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C4BBA8-2729-4DCF-A73C-0A121EEF624A}">
      <dsp:nvSpPr>
        <dsp:cNvPr id="0" name=""/>
        <dsp:cNvSpPr/>
      </dsp:nvSpPr>
      <dsp:spPr>
        <a:xfrm>
          <a:off x="1488345" y="2031837"/>
          <a:ext cx="10584281" cy="1016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6708" tIns="134620" rIns="134620" bIns="134620" numCol="1" spcCol="1270" anchor="ctr" anchorCtr="0">
          <a:noAutofit/>
        </a:bodyPr>
        <a:lstStyle/>
        <a:p>
          <a:pPr lvl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dirty="0" smtClean="0"/>
            <a:t>LITERATURE REVIEW</a:t>
          </a:r>
          <a:endParaRPr lang="en-US" sz="5300" kern="1200" dirty="0"/>
        </a:p>
      </dsp:txBody>
      <dsp:txXfrm>
        <a:off x="1488345" y="2031837"/>
        <a:ext cx="10584281" cy="1016325"/>
      </dsp:txXfrm>
    </dsp:sp>
    <dsp:sp modelId="{0A0028AF-7543-4AB2-B24B-892C74BA6D3D}">
      <dsp:nvSpPr>
        <dsp:cNvPr id="0" name=""/>
        <dsp:cNvSpPr/>
      </dsp:nvSpPr>
      <dsp:spPr>
        <a:xfrm>
          <a:off x="853142" y="1904796"/>
          <a:ext cx="1270406" cy="12704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83E54B-533E-4328-BF3A-89B3CE47AA76}">
      <dsp:nvSpPr>
        <dsp:cNvPr id="0" name=""/>
        <dsp:cNvSpPr/>
      </dsp:nvSpPr>
      <dsp:spPr>
        <a:xfrm>
          <a:off x="1711865" y="3555837"/>
          <a:ext cx="10360761" cy="1016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6708" tIns="134620" rIns="134620" bIns="134620" numCol="1" spcCol="1270" anchor="ctr" anchorCtr="0">
          <a:noAutofit/>
        </a:bodyPr>
        <a:lstStyle/>
        <a:p>
          <a:pPr lvl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dirty="0" smtClean="0"/>
            <a:t> METHODOLOGY</a:t>
          </a:r>
          <a:endParaRPr lang="en-US" sz="5300" kern="1200" dirty="0"/>
        </a:p>
      </dsp:txBody>
      <dsp:txXfrm>
        <a:off x="1711865" y="3555837"/>
        <a:ext cx="10360761" cy="1016325"/>
      </dsp:txXfrm>
    </dsp:sp>
    <dsp:sp modelId="{5573F2E1-61B9-4448-807B-EA7D20FB0931}">
      <dsp:nvSpPr>
        <dsp:cNvPr id="0" name=""/>
        <dsp:cNvSpPr/>
      </dsp:nvSpPr>
      <dsp:spPr>
        <a:xfrm>
          <a:off x="1076662" y="3428796"/>
          <a:ext cx="1270406" cy="12704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32C026-1807-4320-9C09-B80A4BCCF0F3}">
      <dsp:nvSpPr>
        <dsp:cNvPr id="0" name=""/>
        <dsp:cNvSpPr/>
      </dsp:nvSpPr>
      <dsp:spPr>
        <a:xfrm>
          <a:off x="1488345" y="5079837"/>
          <a:ext cx="10584281" cy="1016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6708" tIns="134620" rIns="134620" bIns="134620" numCol="1" spcCol="1270" anchor="ctr" anchorCtr="0">
          <a:noAutofit/>
        </a:bodyPr>
        <a:lstStyle/>
        <a:p>
          <a:pPr lvl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dirty="0" smtClean="0"/>
            <a:t>RESULTS AND DISCUSSIONS</a:t>
          </a:r>
          <a:endParaRPr lang="en-US" sz="5300" kern="1200" dirty="0"/>
        </a:p>
      </dsp:txBody>
      <dsp:txXfrm>
        <a:off x="1488345" y="5079837"/>
        <a:ext cx="10584281" cy="1016325"/>
      </dsp:txXfrm>
    </dsp:sp>
    <dsp:sp modelId="{07FE2047-5A0C-4FB1-A6B0-65FBF044F635}">
      <dsp:nvSpPr>
        <dsp:cNvPr id="0" name=""/>
        <dsp:cNvSpPr/>
      </dsp:nvSpPr>
      <dsp:spPr>
        <a:xfrm>
          <a:off x="853142" y="4952796"/>
          <a:ext cx="1270406" cy="12704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0CA863-7658-4838-98B0-CE763C23F154}">
      <dsp:nvSpPr>
        <dsp:cNvPr id="0" name=""/>
        <dsp:cNvSpPr/>
      </dsp:nvSpPr>
      <dsp:spPr>
        <a:xfrm>
          <a:off x="784850" y="6676087"/>
          <a:ext cx="11312550" cy="1016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6708" tIns="134620" rIns="134620" bIns="134620" numCol="1" spcCol="1270" anchor="ctr" anchorCtr="0">
          <a:noAutofit/>
        </a:bodyPr>
        <a:lstStyle/>
        <a:p>
          <a:pPr lvl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dirty="0" smtClean="0"/>
            <a:t>CONCLUSION AND IMPLICATION</a:t>
          </a:r>
          <a:endParaRPr lang="en-US" sz="5300" kern="1200" dirty="0"/>
        </a:p>
      </dsp:txBody>
      <dsp:txXfrm>
        <a:off x="784850" y="6676087"/>
        <a:ext cx="11312550" cy="1016325"/>
      </dsp:txXfrm>
    </dsp:sp>
    <dsp:sp modelId="{26687B44-6E30-4607-A151-29A11B1073B0}">
      <dsp:nvSpPr>
        <dsp:cNvPr id="0" name=""/>
        <dsp:cNvSpPr/>
      </dsp:nvSpPr>
      <dsp:spPr>
        <a:xfrm>
          <a:off x="124873" y="6476796"/>
          <a:ext cx="1270406" cy="12704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6B9FB4-7E43-4419-8ACE-49173B665B12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75807-86DB-4924-AF3B-629802C76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17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75807-86DB-4924-AF3B-629802C76E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195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75807-86DB-4924-AF3B-629802C76E2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04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"/>
            <a:ext cx="18288000" cy="10287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48000" cy="24765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1"/>
            <a:ext cx="3200400" cy="2324099"/>
          </a:xfrm>
          <a:prstGeom prst="rect">
            <a:avLst/>
          </a:prstGeom>
        </p:spPr>
      </p:pic>
      <p:sp>
        <p:nvSpPr>
          <p:cNvPr id="19" name="TextBox 15"/>
          <p:cNvSpPr txBox="1"/>
          <p:nvPr/>
        </p:nvSpPr>
        <p:spPr>
          <a:xfrm>
            <a:off x="1066800" y="2628900"/>
            <a:ext cx="16717406" cy="4292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866"/>
              </a:lnSpc>
            </a:pPr>
            <a:r>
              <a:rPr lang="en-US" sz="44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Now Heavy"/>
                <a:cs typeface="Times New Roman" panose="02020603050405020304" pitchFamily="18" charset="0"/>
                <a:sym typeface="Now Heavy"/>
              </a:rPr>
              <a:t>EXPLORING UNIVERSITY STUDENTS’ ETHICAL AWARENESS, ATTITUDES AND BEHAVIORS REGARDING  AI-GENERATED WRITTEN CONTENT IN ACADEMIC SETTINGS </a:t>
            </a:r>
            <a:endParaRPr lang="en-US" sz="4400" b="1" dirty="0">
              <a:solidFill>
                <a:schemeClr val="tx2"/>
              </a:solidFill>
              <a:latin typeface="Times New Roman" panose="02020603050405020304" pitchFamily="18" charset="0"/>
              <a:ea typeface="Now Heavy"/>
              <a:cs typeface="Times New Roman" panose="02020603050405020304" pitchFamily="18" charset="0"/>
              <a:sym typeface="Now Heavy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00600" y="7924196"/>
            <a:ext cx="9828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 QUANG HUY</a:t>
            </a:r>
          </a:p>
          <a:p>
            <a:pPr algn="ctr"/>
            <a:r>
              <a:rPr lang="en-US" sz="3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Master’s student</a:t>
            </a:r>
            <a:endParaRPr lang="en-US" sz="3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94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522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5111" b="-1511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953738" y="-29255"/>
            <a:ext cx="10210800" cy="833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55"/>
              </a:lnSpc>
            </a:pPr>
            <a:r>
              <a:rPr lang="en-US" sz="5400" b="1" dirty="0" smtClean="0">
                <a:solidFill>
                  <a:srgbClr val="01070A"/>
                </a:solidFill>
                <a:latin typeface="Times New Roman" panose="02020603050405020304" pitchFamily="18" charset="0"/>
                <a:ea typeface="Now Heavy"/>
                <a:cs typeface="Times New Roman" panose="02020603050405020304" pitchFamily="18" charset="0"/>
                <a:sym typeface="Now Heavy"/>
              </a:rPr>
              <a:t>RESEARCH METHODOLOGY</a:t>
            </a:r>
            <a:endParaRPr lang="en-US" sz="5400" b="1" dirty="0">
              <a:solidFill>
                <a:srgbClr val="01070A"/>
              </a:solidFill>
              <a:latin typeface="Times New Roman" panose="02020603050405020304" pitchFamily="18" charset="0"/>
              <a:ea typeface="Now Heavy"/>
              <a:cs typeface="Times New Roman" panose="02020603050405020304" pitchFamily="18" charset="0"/>
              <a:sym typeface="Now Heavy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876800" y="910280"/>
            <a:ext cx="10287738" cy="550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3"/>
              </a:lnSpc>
            </a:pPr>
            <a:endParaRPr lang="en-US" sz="3600" b="1" dirty="0">
              <a:solidFill>
                <a:srgbClr val="01070A"/>
              </a:solidFill>
              <a:latin typeface="Times New Roman" panose="02020603050405020304" pitchFamily="18" charset="0"/>
              <a:ea typeface="Now Bold"/>
              <a:cs typeface="Times New Roman" panose="02020603050405020304" pitchFamily="18" charset="0"/>
              <a:sym typeface="Now Bol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8343900"/>
            <a:ext cx="140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1" name="Group 8"/>
          <p:cNvGrpSpPr/>
          <p:nvPr/>
        </p:nvGrpSpPr>
        <p:grpSpPr>
          <a:xfrm>
            <a:off x="-28238" y="686030"/>
            <a:ext cx="9244852" cy="667061"/>
            <a:chOff x="0" y="0"/>
            <a:chExt cx="1000552" cy="120946"/>
          </a:xfrm>
        </p:grpSpPr>
        <p:sp>
          <p:nvSpPr>
            <p:cNvPr id="13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01974" y="642180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8"/>
          <p:cNvGrpSpPr/>
          <p:nvPr/>
        </p:nvGrpSpPr>
        <p:grpSpPr>
          <a:xfrm>
            <a:off x="9026404" y="2019873"/>
            <a:ext cx="9244852" cy="667061"/>
            <a:chOff x="0" y="0"/>
            <a:chExt cx="1000552" cy="120946"/>
          </a:xfrm>
        </p:grpSpPr>
        <p:sp>
          <p:nvSpPr>
            <p:cNvPr id="18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9063832" y="1971728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procedure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144000" y="3720535"/>
            <a:ext cx="899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026404" y="2837661"/>
            <a:ext cx="89916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 1: Questionnaire administration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Quantitative data collection (N=253)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 2: Interview participant selection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Purposive selection (n=5; 5 faculties)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 3: Semi-structured interviews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Deeper exploration of students’ perceptions &amp; AI-use practices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 4: Interview data preparation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Digital recording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Verbatim transcription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Accuracy checking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-19946" y="1396029"/>
            <a:ext cx="8991600" cy="10577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43"/>
              </a:lnSpc>
            </a:pP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+ Data 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preparation (reverse coding, SPSS26)</a:t>
            </a:r>
          </a:p>
          <a:p>
            <a:pPr algn="ctr">
              <a:lnSpc>
                <a:spcPts val="2843"/>
              </a:lnSpc>
            </a:pPr>
            <a:endParaRPr lang="en-US" sz="2800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>
              <a:lnSpc>
                <a:spcPts val="2843"/>
              </a:lnSpc>
            </a:pP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+ Reliability 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(Cronbach’s alpha)</a:t>
            </a:r>
          </a:p>
          <a:p>
            <a:pPr algn="ctr">
              <a:lnSpc>
                <a:spcPts val="2843"/>
              </a:lnSpc>
            </a:pPr>
            <a:endParaRPr lang="en-US" sz="2800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>
              <a:lnSpc>
                <a:spcPts val="2843"/>
              </a:lnSpc>
            </a:pP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+ Descriptive 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Analysis (Frequencies, Percentages, </a:t>
            </a:r>
          </a:p>
          <a:p>
            <a:pPr>
              <a:lnSpc>
                <a:spcPts val="2843"/>
              </a:lnSpc>
            </a:pPr>
            <a:endParaRPr lang="en-US" sz="2800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>
              <a:lnSpc>
                <a:spcPts val="2843"/>
              </a:lnSpc>
            </a:pP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Means, Standard deviations)</a:t>
            </a:r>
          </a:p>
          <a:p>
            <a:pPr algn="ctr">
              <a:lnSpc>
                <a:spcPts val="2843"/>
              </a:lnSpc>
            </a:pPr>
            <a:endParaRPr lang="en-US" sz="2800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>
              <a:lnSpc>
                <a:spcPts val="2843"/>
              </a:lnSpc>
            </a:pP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+ Exploratory 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Correlation (Pearson correlations) </a:t>
            </a:r>
          </a:p>
          <a:p>
            <a:pPr>
              <a:lnSpc>
                <a:spcPts val="2843"/>
              </a:lnSpc>
            </a:pPr>
            <a:endParaRPr lang="en-US" sz="2800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>
              <a:lnSpc>
                <a:spcPts val="2843"/>
              </a:lnSpc>
            </a:pP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+ Exploratory 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Regression, Multiple OLS </a:t>
            </a: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 regression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, DV: </a:t>
            </a:r>
            <a:endParaRPr lang="en-US" sz="2800" dirty="0" smtClean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>
              <a:lnSpc>
                <a:spcPts val="2843"/>
              </a:lnSpc>
            </a:pPr>
            <a:endParaRPr lang="en-US" sz="2800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>
              <a:lnSpc>
                <a:spcPts val="2843"/>
              </a:lnSpc>
            </a:pP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Vignette-based 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ethical judgment, </a:t>
            </a: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 Predictors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: Ethical </a:t>
            </a:r>
            <a:endParaRPr lang="en-US" sz="2800" dirty="0" smtClean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>
              <a:lnSpc>
                <a:spcPts val="2843"/>
              </a:lnSpc>
            </a:pPr>
            <a:endParaRPr lang="en-US" sz="2800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>
              <a:lnSpc>
                <a:spcPts val="2843"/>
              </a:lnSpc>
            </a:pP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A</a:t>
            </a: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wareness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, Attitude, Behavioral </a:t>
            </a: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tendencies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, Knowledge, </a:t>
            </a:r>
            <a:endParaRPr lang="en-US" sz="2800" dirty="0" smtClean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>
              <a:lnSpc>
                <a:spcPts val="2843"/>
              </a:lnSpc>
            </a:pPr>
            <a:endParaRPr lang="en-US" sz="2800" dirty="0" smtClean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>
              <a:lnSpc>
                <a:spcPts val="2843"/>
              </a:lnSpc>
            </a:pP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Assumption 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Checks: Residual plots, Durbin-Watson, </a:t>
            </a:r>
            <a:endParaRPr lang="en-US" sz="2800" dirty="0" smtClean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>
              <a:lnSpc>
                <a:spcPts val="2843"/>
              </a:lnSpc>
            </a:pPr>
            <a:endParaRPr lang="en-US" sz="2800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>
              <a:lnSpc>
                <a:spcPts val="2843"/>
              </a:lnSpc>
            </a:pP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Tolerance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, VIF</a:t>
            </a:r>
          </a:p>
          <a:p>
            <a:pPr>
              <a:lnSpc>
                <a:spcPts val="2843"/>
              </a:lnSpc>
            </a:pPr>
            <a:endParaRPr lang="en-US" sz="2800" dirty="0" smtClean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>
              <a:lnSpc>
                <a:spcPts val="2843"/>
              </a:lnSpc>
            </a:pP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+ Qualitative analysis:  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Thematic </a:t>
            </a: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analysis, Recurring codes </a:t>
            </a: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Wingdings" panose="05000000000000000000" pitchFamily="2" charset="2"/>
              </a:rPr>
              <a:t> broader themes</a:t>
            </a:r>
          </a:p>
          <a:p>
            <a:pPr>
              <a:lnSpc>
                <a:spcPts val="2843"/>
              </a:lnSpc>
            </a:pPr>
            <a:endParaRPr lang="en-US" sz="2800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ts val="2843"/>
              </a:lnSpc>
            </a:pP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Wingdings" panose="05000000000000000000" pitchFamily="2" charset="2"/>
              </a:rPr>
              <a:t>+ Integration: Interview findings  explain quantitative items</a:t>
            </a:r>
            <a:endParaRPr lang="en-US" sz="2800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 algn="ctr">
              <a:lnSpc>
                <a:spcPts val="2843"/>
              </a:lnSpc>
            </a:pPr>
            <a:endParaRPr lang="en-US" sz="2800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 algn="ctr">
              <a:lnSpc>
                <a:spcPts val="2843"/>
              </a:lnSpc>
            </a:pPr>
            <a:endParaRPr lang="en-US" sz="2800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 algn="ctr">
              <a:lnSpc>
                <a:spcPts val="2843"/>
              </a:lnSpc>
            </a:pPr>
            <a:endParaRPr lang="en-US" sz="2800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60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7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29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11" b="-15111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867400" y="-114300"/>
            <a:ext cx="9525000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925"/>
              </a:lnSpc>
              <a:spcBef>
                <a:spcPct val="0"/>
              </a:spcBef>
            </a:pPr>
            <a:r>
              <a:rPr lang="en-US" sz="5743" b="1" dirty="0" smtClean="0">
                <a:solidFill>
                  <a:srgbClr val="01070A"/>
                </a:solidFill>
                <a:latin typeface="Now Heavy"/>
                <a:ea typeface="Now Heavy"/>
                <a:cs typeface="Now Heavy"/>
                <a:sym typeface="Now Heavy"/>
              </a:rPr>
              <a:t>RESULTS AND FINDINGS</a:t>
            </a:r>
            <a:endParaRPr lang="en-US" sz="5743" b="1" dirty="0">
              <a:solidFill>
                <a:srgbClr val="01070A"/>
              </a:solidFill>
              <a:latin typeface="Now Heavy"/>
              <a:ea typeface="Now Heavy"/>
              <a:cs typeface="Now Heavy"/>
              <a:sym typeface="Now Heavy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14087205" y="7117248"/>
            <a:ext cx="430225" cy="326971"/>
          </a:xfrm>
          <a:custGeom>
            <a:avLst/>
            <a:gdLst/>
            <a:ahLst/>
            <a:cxnLst/>
            <a:rect l="l" t="t" r="r" b="b"/>
            <a:pathLst>
              <a:path w="430225" h="326971">
                <a:moveTo>
                  <a:pt x="0" y="0"/>
                </a:moveTo>
                <a:lnTo>
                  <a:pt x="430225" y="0"/>
                </a:lnTo>
                <a:lnTo>
                  <a:pt x="430225" y="326971"/>
                </a:lnTo>
                <a:lnTo>
                  <a:pt x="0" y="3269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839239"/>
              </p:ext>
            </p:extLst>
          </p:nvPr>
        </p:nvGraphicFramePr>
        <p:xfrm>
          <a:off x="10018124" y="3288665"/>
          <a:ext cx="8239396" cy="488880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46465">
                  <a:extLst>
                    <a:ext uri="{9D8B030D-6E8A-4147-A177-3AD203B41FA5}">
                      <a16:colId xmlns:a16="http://schemas.microsoft.com/office/drawing/2014/main" val="3396146782"/>
                    </a:ext>
                  </a:extLst>
                </a:gridCol>
                <a:gridCol w="2746465">
                  <a:extLst>
                    <a:ext uri="{9D8B030D-6E8A-4147-A177-3AD203B41FA5}">
                      <a16:colId xmlns:a16="http://schemas.microsoft.com/office/drawing/2014/main" val="782474736"/>
                    </a:ext>
                  </a:extLst>
                </a:gridCol>
                <a:gridCol w="1373233">
                  <a:extLst>
                    <a:ext uri="{9D8B030D-6E8A-4147-A177-3AD203B41FA5}">
                      <a16:colId xmlns:a16="http://schemas.microsoft.com/office/drawing/2014/main" val="2401821559"/>
                    </a:ext>
                  </a:extLst>
                </a:gridCol>
                <a:gridCol w="1373233">
                  <a:extLst>
                    <a:ext uri="{9D8B030D-6E8A-4147-A177-3AD203B41FA5}">
                      <a16:colId xmlns:a16="http://schemas.microsoft.com/office/drawing/2014/main" val="3712274858"/>
                    </a:ext>
                  </a:extLst>
                </a:gridCol>
              </a:tblGrid>
              <a:tr h="640010"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Knowledge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 (n%)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 (n%)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 sure</a:t>
                      </a:r>
                    </a:p>
                    <a:p>
                      <a:pPr algn="ctr"/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(n%)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1739868"/>
                  </a:ext>
                </a:extLst>
              </a:tr>
              <a:tr h="640010"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Plagiarism if unacknowledged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179 (71.6)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 (18.8)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 (9.6)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233774"/>
                  </a:ext>
                </a:extLst>
              </a:tr>
              <a:tr h="1017848"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Reliability of AI-generated content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182 (72.8)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49 (19.6)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 (7.6)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455925"/>
                  </a:ext>
                </a:extLst>
              </a:tr>
              <a:tr h="1017848"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University plagiarism policies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183 (73.2)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 (17.6)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 (9.2)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32127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457200" y="1373127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Ethical- awareness items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416117" y="2611345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Knowledge item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507213"/>
              </p:ext>
            </p:extLst>
          </p:nvPr>
        </p:nvGraphicFramePr>
        <p:xfrm>
          <a:off x="-7749" y="1982734"/>
          <a:ext cx="9492969" cy="688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4323">
                  <a:extLst>
                    <a:ext uri="{9D8B030D-6E8A-4147-A177-3AD203B41FA5}">
                      <a16:colId xmlns:a16="http://schemas.microsoft.com/office/drawing/2014/main" val="1403027763"/>
                    </a:ext>
                  </a:extLst>
                </a:gridCol>
                <a:gridCol w="3164323">
                  <a:extLst>
                    <a:ext uri="{9D8B030D-6E8A-4147-A177-3AD203B41FA5}">
                      <a16:colId xmlns:a16="http://schemas.microsoft.com/office/drawing/2014/main" val="342641936"/>
                    </a:ext>
                  </a:extLst>
                </a:gridCol>
                <a:gridCol w="3164323">
                  <a:extLst>
                    <a:ext uri="{9D8B030D-6E8A-4147-A177-3AD203B41FA5}">
                      <a16:colId xmlns:a16="http://schemas.microsoft.com/office/drawing/2014/main" val="98162276"/>
                    </a:ext>
                  </a:extLst>
                </a:gridCol>
              </a:tblGrid>
              <a:tr h="36468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Item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469127"/>
                  </a:ext>
                </a:extLst>
              </a:tr>
              <a:tr h="757415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AI-generated text as plagiarism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2.94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1.120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150124"/>
                  </a:ext>
                </a:extLst>
              </a:tr>
              <a:tr h="757415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AI use without acknowledgement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2.98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1.125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657022"/>
                  </a:ext>
                </a:extLst>
              </a:tr>
              <a:tr h="757415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Need for disclosure of AI use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2.94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1.160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461747"/>
                  </a:ext>
                </a:extLst>
              </a:tr>
              <a:tr h="757415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Proper referencing of AI-generated text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2.96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1.110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9567413"/>
                  </a:ext>
                </a:extLst>
              </a:tr>
              <a:tr h="757415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Teachers’ role in guiding AI use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2.95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1.126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181075"/>
                  </a:ext>
                </a:extLst>
              </a:tr>
              <a:tr h="1094043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Recognition of academically dishonest AI use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3.02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1.162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316482"/>
                  </a:ext>
                </a:extLst>
              </a:tr>
              <a:tr h="1094043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Importance of ethical awareness about AI writing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2.97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1.086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88536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8600" y="8902005"/>
            <a:ext cx="10439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Slightly higher recognition of academically dishonest AI use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Plagiarism &amp; disclosure  slightly lower recognition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Awareness  not strongly pronounced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416117" y="8269107"/>
            <a:ext cx="8763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than 70% → correct recognition across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knowledge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items</a:t>
            </a:r>
          </a:p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ethical issues →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relatively clear recognition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32" y="842797"/>
            <a:ext cx="1653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Students’ Ethical Awareness of AI-Generated Written Content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59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11" b="-15111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867400" y="-114300"/>
            <a:ext cx="9601200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925"/>
              </a:lnSpc>
              <a:spcBef>
                <a:spcPct val="0"/>
              </a:spcBef>
            </a:pPr>
            <a:r>
              <a:rPr lang="en-US" sz="5743" b="1" dirty="0" smtClean="0">
                <a:solidFill>
                  <a:srgbClr val="01070A"/>
                </a:solidFill>
                <a:latin typeface="Now Heavy"/>
                <a:ea typeface="Now Heavy"/>
                <a:cs typeface="Now Heavy"/>
                <a:sym typeface="Now Heavy"/>
              </a:rPr>
              <a:t>RESULTS AND FINDINGS</a:t>
            </a:r>
            <a:endParaRPr lang="en-US" sz="5743" b="1" dirty="0">
              <a:solidFill>
                <a:srgbClr val="01070A"/>
              </a:solidFill>
              <a:latin typeface="Now Heavy"/>
              <a:ea typeface="Now Heavy"/>
              <a:cs typeface="Now Heavy"/>
              <a:sym typeface="Now Heavy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14087205" y="7117248"/>
            <a:ext cx="430225" cy="326971"/>
          </a:xfrm>
          <a:custGeom>
            <a:avLst/>
            <a:gdLst/>
            <a:ahLst/>
            <a:cxnLst/>
            <a:rect l="l" t="t" r="r" b="b"/>
            <a:pathLst>
              <a:path w="430225" h="326971">
                <a:moveTo>
                  <a:pt x="0" y="0"/>
                </a:moveTo>
                <a:lnTo>
                  <a:pt x="430225" y="0"/>
                </a:lnTo>
                <a:lnTo>
                  <a:pt x="430225" y="326971"/>
                </a:lnTo>
                <a:lnTo>
                  <a:pt x="0" y="3269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4"/>
          <p:cNvSpPr txBox="1"/>
          <p:nvPr/>
        </p:nvSpPr>
        <p:spPr>
          <a:xfrm>
            <a:off x="-457200" y="1640441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Vignette-based Ethical Judgment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515600" y="2838916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Qualitative pattern- Ethical Judgment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948283"/>
              </p:ext>
            </p:extLst>
          </p:nvPr>
        </p:nvGraphicFramePr>
        <p:xfrm>
          <a:off x="-31215" y="2278440"/>
          <a:ext cx="9556215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5405">
                  <a:extLst>
                    <a:ext uri="{9D8B030D-6E8A-4147-A177-3AD203B41FA5}">
                      <a16:colId xmlns:a16="http://schemas.microsoft.com/office/drawing/2014/main" val="1403027763"/>
                    </a:ext>
                  </a:extLst>
                </a:gridCol>
                <a:gridCol w="3185405">
                  <a:extLst>
                    <a:ext uri="{9D8B030D-6E8A-4147-A177-3AD203B41FA5}">
                      <a16:colId xmlns:a16="http://schemas.microsoft.com/office/drawing/2014/main" val="342641936"/>
                    </a:ext>
                  </a:extLst>
                </a:gridCol>
                <a:gridCol w="3185405">
                  <a:extLst>
                    <a:ext uri="{9D8B030D-6E8A-4147-A177-3AD203B41FA5}">
                      <a16:colId xmlns:a16="http://schemas.microsoft.com/office/drawing/2014/main" val="98162276"/>
                    </a:ext>
                  </a:extLst>
                </a:gridCol>
              </a:tblGrid>
              <a:tr h="54651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Item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469127"/>
                  </a:ext>
                </a:extLst>
              </a:tr>
              <a:tr h="988218"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Copying AI text as one’s own work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3.06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1.174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150124"/>
                  </a:ext>
                </a:extLst>
              </a:tr>
              <a:tr h="988218"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AI summarizing without citation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2.88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1.204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657022"/>
                  </a:ext>
                </a:extLst>
              </a:tr>
              <a:tr h="988218"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Generating full AI paragraphs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3.11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1.206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461747"/>
                  </a:ext>
                </a:extLst>
              </a:tr>
              <a:tr h="988218"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ChatGPT</a:t>
                      </a: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use without citation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3.12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1.137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9567413"/>
                  </a:ext>
                </a:extLst>
              </a:tr>
              <a:tr h="988218"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AI polishing with acknowledgement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2.85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1.138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18107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0817" y="8679240"/>
            <a:ext cx="103702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Judgments → varied by specific form of AI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ethical principles →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easier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recognition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Context-specific application →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clear / less consistent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820400" y="3485247"/>
            <a:ext cx="8763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 appropriation →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clearly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problematic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Partial / edited AI use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greater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uncertainty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Disclosure → support for acknowledgement,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unclear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extent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→ clearer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awareness </a:t>
            </a:r>
            <a:endParaRPr lang="en-US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context-dependent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judgment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50588" y="928486"/>
            <a:ext cx="1653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Students’ Ethical Awareness of AI-Generated Written Content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37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8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11" b="-15111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2" name="TextBox 12"/>
          <p:cNvSpPr txBox="1"/>
          <p:nvPr/>
        </p:nvSpPr>
        <p:spPr>
          <a:xfrm>
            <a:off x="5867400" y="-114300"/>
            <a:ext cx="9372600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925"/>
              </a:lnSpc>
              <a:spcBef>
                <a:spcPct val="0"/>
              </a:spcBef>
            </a:pPr>
            <a:r>
              <a:rPr lang="en-US" sz="5743" b="1" dirty="0" smtClean="0">
                <a:solidFill>
                  <a:srgbClr val="01070A"/>
                </a:solidFill>
                <a:latin typeface="Now Heavy"/>
                <a:ea typeface="Now Heavy"/>
                <a:cs typeface="Now Heavy"/>
                <a:sym typeface="Now Heavy"/>
              </a:rPr>
              <a:t>RESULTS AND FINDINGS</a:t>
            </a:r>
            <a:endParaRPr lang="en-US" sz="5743" b="1" dirty="0">
              <a:solidFill>
                <a:srgbClr val="01070A"/>
              </a:solidFill>
              <a:latin typeface="Now Heavy"/>
              <a:ea typeface="Now Heavy"/>
              <a:cs typeface="Now Heavy"/>
              <a:sym typeface="Now Heavy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14087205" y="7117248"/>
            <a:ext cx="430225" cy="326971"/>
          </a:xfrm>
          <a:custGeom>
            <a:avLst/>
            <a:gdLst/>
            <a:ahLst/>
            <a:cxnLst/>
            <a:rect l="l" t="t" r="r" b="b"/>
            <a:pathLst>
              <a:path w="430225" h="326971">
                <a:moveTo>
                  <a:pt x="0" y="0"/>
                </a:moveTo>
                <a:lnTo>
                  <a:pt x="430225" y="0"/>
                </a:lnTo>
                <a:lnTo>
                  <a:pt x="430225" y="326971"/>
                </a:lnTo>
                <a:lnTo>
                  <a:pt x="0" y="3269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4"/>
          <p:cNvSpPr txBox="1"/>
          <p:nvPr/>
        </p:nvSpPr>
        <p:spPr>
          <a:xfrm>
            <a:off x="-2971800" y="1070699"/>
            <a:ext cx="16890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Students’ Attitudes toward AI-generated written content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416117" y="2613408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Qualitative pattern- Attitudes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5316" y="8982195"/>
            <a:ext cx="103702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Benefits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concerns → both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attitude → neither clearly positive nor negative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820400" y="3269401"/>
            <a:ext cx="8763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→ useful for learning and writing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Benefits → dependent on how AI is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Overdependence → concern about critical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thinking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creativity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attitude → conditional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530392"/>
              </p:ext>
            </p:extLst>
          </p:nvPr>
        </p:nvGraphicFramePr>
        <p:xfrm>
          <a:off x="0" y="2542605"/>
          <a:ext cx="9556215" cy="6533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5405">
                  <a:extLst>
                    <a:ext uri="{9D8B030D-6E8A-4147-A177-3AD203B41FA5}">
                      <a16:colId xmlns:a16="http://schemas.microsoft.com/office/drawing/2014/main" val="1403027763"/>
                    </a:ext>
                  </a:extLst>
                </a:gridCol>
                <a:gridCol w="3185405">
                  <a:extLst>
                    <a:ext uri="{9D8B030D-6E8A-4147-A177-3AD203B41FA5}">
                      <a16:colId xmlns:a16="http://schemas.microsoft.com/office/drawing/2014/main" val="342641936"/>
                    </a:ext>
                  </a:extLst>
                </a:gridCol>
                <a:gridCol w="3185405">
                  <a:extLst>
                    <a:ext uri="{9D8B030D-6E8A-4147-A177-3AD203B41FA5}">
                      <a16:colId xmlns:a16="http://schemas.microsoft.com/office/drawing/2014/main" val="98162276"/>
                    </a:ext>
                  </a:extLst>
                </a:gridCol>
              </a:tblGrid>
              <a:tr h="51637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Item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469127"/>
                  </a:ext>
                </a:extLst>
              </a:tr>
              <a:tr h="933706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AI as learning support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2.96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1.135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150124"/>
                  </a:ext>
                </a:extLst>
              </a:tr>
              <a:tr h="933706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Reduced critical thinking from AI use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3.02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1.232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657022"/>
                  </a:ext>
                </a:extLst>
              </a:tr>
              <a:tr h="933706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Understanding writing styles through AI essays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3.05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1.173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461747"/>
                  </a:ext>
                </a:extLst>
              </a:tr>
              <a:tr h="933706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AI use and academic honesty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2.95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1.093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9567413"/>
                  </a:ext>
                </a:extLst>
              </a:tr>
              <a:tr h="933706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Awareness of writing structure through AI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3.06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1.172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181075"/>
                  </a:ext>
                </a:extLst>
              </a:tr>
              <a:tr h="1348688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Moral concerns about AI-generated writing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2.98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1.185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31648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-31858" y="1896274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Descriptive Statistics for Attitude Items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84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8" grpId="0"/>
      <p:bldP spid="2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11" b="-15111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867400" y="-114300"/>
            <a:ext cx="9372600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925"/>
              </a:lnSpc>
              <a:spcBef>
                <a:spcPct val="0"/>
              </a:spcBef>
            </a:pPr>
            <a:r>
              <a:rPr lang="en-US" sz="5743" b="1" dirty="0" smtClean="0">
                <a:solidFill>
                  <a:srgbClr val="01070A"/>
                </a:solidFill>
                <a:latin typeface="Now Heavy"/>
                <a:ea typeface="Now Heavy"/>
                <a:cs typeface="Now Heavy"/>
                <a:sym typeface="Now Heavy"/>
              </a:rPr>
              <a:t>RESULTS AND FINDINGS</a:t>
            </a:r>
            <a:endParaRPr lang="en-US" sz="5743" b="1" dirty="0">
              <a:solidFill>
                <a:srgbClr val="01070A"/>
              </a:solidFill>
              <a:latin typeface="Now Heavy"/>
              <a:ea typeface="Now Heavy"/>
              <a:cs typeface="Now Heavy"/>
              <a:sym typeface="Now Heavy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14087205" y="7117248"/>
            <a:ext cx="430225" cy="326971"/>
          </a:xfrm>
          <a:custGeom>
            <a:avLst/>
            <a:gdLst/>
            <a:ahLst/>
            <a:cxnLst/>
            <a:rect l="l" t="t" r="r" b="b"/>
            <a:pathLst>
              <a:path w="430225" h="326971">
                <a:moveTo>
                  <a:pt x="0" y="0"/>
                </a:moveTo>
                <a:lnTo>
                  <a:pt x="430225" y="0"/>
                </a:lnTo>
                <a:lnTo>
                  <a:pt x="430225" y="326971"/>
                </a:lnTo>
                <a:lnTo>
                  <a:pt x="0" y="3269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4"/>
          <p:cNvSpPr txBox="1"/>
          <p:nvPr/>
        </p:nvSpPr>
        <p:spPr>
          <a:xfrm>
            <a:off x="-2286000" y="1006173"/>
            <a:ext cx="1417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Students’ AI-Use Behaviors in Academic Writing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201005" y="262231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Qualitative pattern- Behaviors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51879" y="8755630"/>
            <a:ext cx="117018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Task-oriented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more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prominent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Disclosure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peer-sharing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less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prominent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use → no clear inclination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668000" y="3268641"/>
            <a:ext cx="8763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uses → brainstorming, grammar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checking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sentence improvement,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idea generation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 of AI involvement →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varied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across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tudents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use → dependent on contextual factors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9607"/>
              </p:ext>
            </p:extLst>
          </p:nvPr>
        </p:nvGraphicFramePr>
        <p:xfrm>
          <a:off x="5556" y="2380191"/>
          <a:ext cx="10347849" cy="6375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9283">
                  <a:extLst>
                    <a:ext uri="{9D8B030D-6E8A-4147-A177-3AD203B41FA5}">
                      <a16:colId xmlns:a16="http://schemas.microsoft.com/office/drawing/2014/main" val="1403027763"/>
                    </a:ext>
                  </a:extLst>
                </a:gridCol>
                <a:gridCol w="3449283">
                  <a:extLst>
                    <a:ext uri="{9D8B030D-6E8A-4147-A177-3AD203B41FA5}">
                      <a16:colId xmlns:a16="http://schemas.microsoft.com/office/drawing/2014/main" val="342641936"/>
                    </a:ext>
                  </a:extLst>
                </a:gridCol>
                <a:gridCol w="3449283">
                  <a:extLst>
                    <a:ext uri="{9D8B030D-6E8A-4147-A177-3AD203B41FA5}">
                      <a16:colId xmlns:a16="http://schemas.microsoft.com/office/drawing/2014/main" val="98162276"/>
                    </a:ext>
                  </a:extLst>
                </a:gridCol>
              </a:tblGrid>
              <a:tr h="47626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Item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469127"/>
                  </a:ext>
                </a:extLst>
              </a:tr>
              <a:tr h="1210563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Reading AI essays/summaries for difficult topics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3.00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1.187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150124"/>
                  </a:ext>
                </a:extLst>
              </a:tr>
              <a:tr h="861174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Using AI-generated sentences in coursework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2.99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1.155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657022"/>
                  </a:ext>
                </a:extLst>
              </a:tr>
              <a:tr h="861174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Using AI for ideas before drafting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2.96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1.127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461747"/>
                  </a:ext>
                </a:extLst>
              </a:tr>
              <a:tr h="861174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Disclosure of AI-generated content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2.90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1.188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9567413"/>
                  </a:ext>
                </a:extLst>
              </a:tr>
              <a:tr h="861174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Future use of AI-generated content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2.94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1.204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181075"/>
                  </a:ext>
                </a:extLst>
              </a:tr>
              <a:tr h="1243919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Sharing or discussing AI essays with classmates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2.86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1.290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31648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-762000" y="1791748"/>
            <a:ext cx="9579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Descriptive Statistics for Behavioral Items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69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8" grpId="0"/>
      <p:bldP spid="2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522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11" b="-1511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7620000" y="142231"/>
            <a:ext cx="8768777" cy="787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55"/>
              </a:lnSpc>
            </a:pPr>
            <a:r>
              <a:rPr lang="en-US" sz="5400" b="1" dirty="0" smtClean="0">
                <a:solidFill>
                  <a:srgbClr val="01070A"/>
                </a:solidFill>
                <a:latin typeface="Times New Roman" panose="02020603050405020304" pitchFamily="18" charset="0"/>
                <a:ea typeface="Now Heavy"/>
                <a:cs typeface="Times New Roman" panose="02020603050405020304" pitchFamily="18" charset="0"/>
                <a:sym typeface="Now Heavy"/>
              </a:rPr>
              <a:t>DISCUSSION</a:t>
            </a:r>
            <a:endParaRPr lang="en-US" sz="5400" b="1" dirty="0">
              <a:solidFill>
                <a:srgbClr val="01070A"/>
              </a:solidFill>
              <a:latin typeface="Times New Roman" panose="02020603050405020304" pitchFamily="18" charset="0"/>
              <a:ea typeface="Now Heavy"/>
              <a:cs typeface="Times New Roman" panose="02020603050405020304" pitchFamily="18" charset="0"/>
              <a:sym typeface="Now Heavy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8343900"/>
            <a:ext cx="140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1" name="Group 8"/>
          <p:cNvGrpSpPr/>
          <p:nvPr/>
        </p:nvGrpSpPr>
        <p:grpSpPr>
          <a:xfrm>
            <a:off x="-35186" y="1235137"/>
            <a:ext cx="9244852" cy="667061"/>
            <a:chOff x="0" y="0"/>
            <a:chExt cx="1000552" cy="120946"/>
          </a:xfrm>
        </p:grpSpPr>
        <p:sp>
          <p:nvSpPr>
            <p:cNvPr id="13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21920" y="1193164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Ethical awareness &amp; Ethical judgment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" y="2049771"/>
            <a:ext cx="8991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ethical issues → relatively clear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recognition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Partial AI use / editing / disclosure → less consistent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judgment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 (1986): moral sensitivity ≠ moral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judgment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Clear-cut misuse → easier judgment (Chan, 2025; Lund et al., 2025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Disclosure → major area of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uncertainty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need explicit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nstitutional guidance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8"/>
          <p:cNvGrpSpPr/>
          <p:nvPr/>
        </p:nvGrpSpPr>
        <p:grpSpPr>
          <a:xfrm>
            <a:off x="9056146" y="3042711"/>
            <a:ext cx="9244852" cy="667061"/>
            <a:chOff x="0" y="0"/>
            <a:chExt cx="1000552" cy="120946"/>
          </a:xfrm>
        </p:grpSpPr>
        <p:sp>
          <p:nvSpPr>
            <p:cNvPr id="18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grpSp>
        <p:nvGrpSpPr>
          <p:cNvPr id="20" name="Group 8"/>
          <p:cNvGrpSpPr/>
          <p:nvPr/>
        </p:nvGrpSpPr>
        <p:grpSpPr>
          <a:xfrm>
            <a:off x="-100852" y="5666917"/>
            <a:ext cx="9244852" cy="667061"/>
            <a:chOff x="0" y="0"/>
            <a:chExt cx="1000552" cy="120946"/>
          </a:xfrm>
        </p:grpSpPr>
        <p:sp>
          <p:nvSpPr>
            <p:cNvPr id="21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9492278" y="3040782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AI-Use Behaviors and Contextual Influences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189720" y="3646345"/>
            <a:ext cx="8991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AI-use practices → varied purposes &amp; levels of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involvement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use influenced by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university policies, teacher expectations, peer influence, academic pressure, concerns about overreliance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TPB relevance → subjective norms + perceived behavioral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Lower disclosure → possibly linked to unclear institutional expectations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02826" y="5666917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Attitudes toward AI-Generated Writing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2400" y="6481551"/>
            <a:ext cx="8991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Educational benefits → idea generation, sentence refinement, language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Concerns → overdependence, reduced critical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thinking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 as support rather than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replacement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TPB: attitude shaped by perceived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consequences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→ conditional attitudes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76273" y="7836892"/>
            <a:ext cx="899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52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9" grpId="0"/>
      <p:bldP spid="31" grpId="0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522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11" b="-1511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587240" y="94624"/>
            <a:ext cx="11588177" cy="833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55"/>
              </a:lnSpc>
            </a:pPr>
            <a:r>
              <a:rPr lang="en-US" sz="5400" b="1" dirty="0" smtClean="0">
                <a:solidFill>
                  <a:srgbClr val="01070A"/>
                </a:solidFill>
                <a:latin typeface="Times New Roman" panose="02020603050405020304" pitchFamily="18" charset="0"/>
                <a:ea typeface="Now Heavy"/>
                <a:cs typeface="Times New Roman" panose="02020603050405020304" pitchFamily="18" charset="0"/>
                <a:sym typeface="Now Heavy"/>
              </a:rPr>
              <a:t>CONCLUSION &amp; IMPLICATION</a:t>
            </a:r>
            <a:endParaRPr lang="en-US" sz="5400" b="1" dirty="0">
              <a:solidFill>
                <a:srgbClr val="01070A"/>
              </a:solidFill>
              <a:latin typeface="Times New Roman" panose="02020603050405020304" pitchFamily="18" charset="0"/>
              <a:ea typeface="Now Heavy"/>
              <a:cs typeface="Times New Roman" panose="02020603050405020304" pitchFamily="18" charset="0"/>
              <a:sym typeface="Now Heavy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8343900"/>
            <a:ext cx="140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1" name="Group 8"/>
          <p:cNvGrpSpPr/>
          <p:nvPr/>
        </p:nvGrpSpPr>
        <p:grpSpPr>
          <a:xfrm>
            <a:off x="-35186" y="1235137"/>
            <a:ext cx="9244852" cy="667061"/>
            <a:chOff x="0" y="0"/>
            <a:chExt cx="1000552" cy="120946"/>
          </a:xfrm>
        </p:grpSpPr>
        <p:sp>
          <p:nvSpPr>
            <p:cNvPr id="13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21920" y="1193164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" y="2049771"/>
            <a:ext cx="8991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ethical principles → clearer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recognition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Context-dependent AI situations → greater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uncertainty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Attitudes →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conditional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neither simply positive nor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Benefits ↔ overdependence, critical thinking, academic integrity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concerns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AI-use practices → varied by purpose &amp; level of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involvement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Task-oriented uses &gt; disclosure /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peer-sharing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Awareness, attitudes, behaviors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related but distinct</a:t>
            </a:r>
          </a:p>
        </p:txBody>
      </p:sp>
      <p:grpSp>
        <p:nvGrpSpPr>
          <p:cNvPr id="17" name="Group 8"/>
          <p:cNvGrpSpPr/>
          <p:nvPr/>
        </p:nvGrpSpPr>
        <p:grpSpPr>
          <a:xfrm>
            <a:off x="9182100" y="1979946"/>
            <a:ext cx="9244852" cy="667061"/>
            <a:chOff x="0" y="0"/>
            <a:chExt cx="1000552" cy="120946"/>
          </a:xfrm>
        </p:grpSpPr>
        <p:sp>
          <p:nvSpPr>
            <p:cNvPr id="18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9273540" y="1969848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Implication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144000" y="2813944"/>
            <a:ext cx="899160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Theoretical implications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Rest: Support the distinction between moral sensitivity+ moral judgment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recognizing ethical issues did not ensure context-specific judgments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TPB: support the explanatory role of attitude and contextual influences  awareness alone did not account for reported AI-use tendencies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Rest+ TPB  support a complementary explanation of recognition  evaluation  reported practice, rather than a single causal model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Educational implications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Student uncertainty   gap in context-specific academic decision-making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Gaps in institutional AI guidance and assessment practices  need for context-specific guidance and process-oriented assessment </a:t>
            </a: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42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522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11" b="-1511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048000" y="78282"/>
            <a:ext cx="14859000" cy="833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55"/>
              </a:lnSpc>
            </a:pPr>
            <a:r>
              <a:rPr lang="en-US" sz="5400" b="1" dirty="0" smtClean="0">
                <a:solidFill>
                  <a:srgbClr val="01070A"/>
                </a:solidFill>
                <a:latin typeface="Times New Roman" panose="02020603050405020304" pitchFamily="18" charset="0"/>
                <a:ea typeface="Now Heavy"/>
                <a:cs typeface="Times New Roman" panose="02020603050405020304" pitchFamily="18" charset="0"/>
                <a:sym typeface="Now Heavy"/>
              </a:rPr>
              <a:t>LIMITATIONS &amp; RECOMMENDATIONS</a:t>
            </a:r>
            <a:endParaRPr lang="en-US" sz="5400" b="1" dirty="0">
              <a:solidFill>
                <a:srgbClr val="01070A"/>
              </a:solidFill>
              <a:latin typeface="Times New Roman" panose="02020603050405020304" pitchFamily="18" charset="0"/>
              <a:ea typeface="Now Heavy"/>
              <a:cs typeface="Times New Roman" panose="02020603050405020304" pitchFamily="18" charset="0"/>
              <a:sym typeface="Now Heavy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8343900"/>
            <a:ext cx="140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1" name="Group 8"/>
          <p:cNvGrpSpPr/>
          <p:nvPr/>
        </p:nvGrpSpPr>
        <p:grpSpPr>
          <a:xfrm>
            <a:off x="-35186" y="1235137"/>
            <a:ext cx="9244852" cy="667061"/>
            <a:chOff x="0" y="0"/>
            <a:chExt cx="1000552" cy="120946"/>
          </a:xfrm>
        </p:grpSpPr>
        <p:sp>
          <p:nvSpPr>
            <p:cNvPr id="13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21920" y="1193164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" y="2049771"/>
            <a:ext cx="8991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Size: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small qualitative sample (5 interviewees)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Participants: uneven distribution (69.6% from the faculty of English, one university)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Data: mainly self-reported questionnaire and interview data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Measurement: Subjective norms and PBC not operationalized as separate quantitative scales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8"/>
          <p:cNvGrpSpPr/>
          <p:nvPr/>
        </p:nvGrpSpPr>
        <p:grpSpPr>
          <a:xfrm>
            <a:off x="9098280" y="3235655"/>
            <a:ext cx="9244852" cy="667061"/>
            <a:chOff x="0" y="0"/>
            <a:chExt cx="1000552" cy="120946"/>
          </a:xfrm>
        </p:grpSpPr>
        <p:sp>
          <p:nvSpPr>
            <p:cNvPr id="18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9197340" y="3257070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197340" y="3881140"/>
            <a:ext cx="89916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institutions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clear AI-use policies and guidelines and promote process-based assessment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lecturers: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 task-specific guidance on AI use+ require outlines, drafts, revision evidence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students: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disclose AI use transparently, retain evidence of personal contribution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research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Include multiple institutions, use a larger qualitative sample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Combine self-reports with direct behavioral evidence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uantitatively measure subjective norms+ PBC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1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11" b="-15111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6" name="TextBox 7"/>
          <p:cNvSpPr txBox="1"/>
          <p:nvPr/>
        </p:nvSpPr>
        <p:spPr>
          <a:xfrm>
            <a:off x="2209800" y="4000500"/>
            <a:ext cx="15163800" cy="833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55"/>
              </a:lnSpc>
            </a:pPr>
            <a:r>
              <a:rPr lang="en-US" sz="5400" b="1" dirty="0" smtClean="0">
                <a:solidFill>
                  <a:srgbClr val="01070A"/>
                </a:solidFill>
                <a:latin typeface="Times New Roman" panose="02020603050405020304" pitchFamily="18" charset="0"/>
                <a:ea typeface="Now Heavy"/>
                <a:cs typeface="Times New Roman" panose="02020603050405020304" pitchFamily="18" charset="0"/>
                <a:sym typeface="Now Heavy"/>
              </a:rPr>
              <a:t>THANK YOU FOR YOUR KIND ATTENTION</a:t>
            </a:r>
            <a:endParaRPr lang="en-US" sz="5400" b="1" dirty="0">
              <a:solidFill>
                <a:srgbClr val="01070A"/>
              </a:solidFill>
              <a:latin typeface="Times New Roman" panose="02020603050405020304" pitchFamily="18" charset="0"/>
              <a:ea typeface="Now Heavy"/>
              <a:cs typeface="Times New Roman" panose="02020603050405020304" pitchFamily="18" charset="0"/>
              <a:sym typeface="Now Heavy"/>
            </a:endParaRPr>
          </a:p>
        </p:txBody>
      </p:sp>
    </p:spTree>
    <p:extLst>
      <p:ext uri="{BB962C8B-B14F-4D97-AF65-F5344CB8AC3E}">
        <p14:creationId xmlns:p14="http://schemas.microsoft.com/office/powerpoint/2010/main" val="339410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11" b="-1511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3200263" cy="10287000"/>
            <a:chOff x="0" y="0"/>
            <a:chExt cx="580243" cy="186514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80243" cy="1865146"/>
            </a:xfrm>
            <a:custGeom>
              <a:avLst/>
              <a:gdLst/>
              <a:ahLst/>
              <a:cxnLst/>
              <a:rect l="l" t="t" r="r" b="b"/>
              <a:pathLst>
                <a:path w="580243" h="1865146">
                  <a:moveTo>
                    <a:pt x="0" y="0"/>
                  </a:moveTo>
                  <a:lnTo>
                    <a:pt x="580243" y="0"/>
                  </a:lnTo>
                  <a:lnTo>
                    <a:pt x="580243" y="1865146"/>
                  </a:lnTo>
                  <a:lnTo>
                    <a:pt x="0" y="1865146"/>
                  </a:lnTo>
                  <a:close/>
                </a:path>
              </a:pathLst>
            </a:custGeom>
            <a:solidFill>
              <a:srgbClr val="9FCFE7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580243" cy="19032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1025142109"/>
              </p:ext>
            </p:extLst>
          </p:nvPr>
        </p:nvGraphicFramePr>
        <p:xfrm>
          <a:off x="4267200" y="1340154"/>
          <a:ext cx="12192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724400" y="1896662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10200" y="3452493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00700" y="494072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33060" y="6496551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24400" y="8024528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33060" y="312239"/>
            <a:ext cx="10149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  <a:endParaRPr lang="en-US" sz="54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95800" y="8315479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58740" y="7204437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11" b="-1511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553200" y="65220"/>
            <a:ext cx="8768777" cy="787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55"/>
              </a:lnSpc>
            </a:pPr>
            <a:r>
              <a:rPr lang="en-US" sz="5400" b="1" dirty="0" smtClean="0">
                <a:solidFill>
                  <a:srgbClr val="01070A"/>
                </a:solidFill>
                <a:latin typeface="Times New Roman" panose="02020603050405020304" pitchFamily="18" charset="0"/>
                <a:ea typeface="Now Heavy"/>
                <a:cs typeface="Times New Roman" panose="02020603050405020304" pitchFamily="18" charset="0"/>
                <a:sym typeface="Now Heavy"/>
              </a:rPr>
              <a:t>INTRODUCTION</a:t>
            </a:r>
            <a:endParaRPr lang="en-US" sz="5400" b="1" dirty="0">
              <a:solidFill>
                <a:srgbClr val="01070A"/>
              </a:solidFill>
              <a:latin typeface="Times New Roman" panose="02020603050405020304" pitchFamily="18" charset="0"/>
              <a:ea typeface="Now Heavy"/>
              <a:cs typeface="Times New Roman" panose="02020603050405020304" pitchFamily="18" charset="0"/>
              <a:sym typeface="Now Heavy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409700" y="2247900"/>
            <a:ext cx="16383000" cy="6976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12320" lvl="1">
              <a:lnSpc>
                <a:spcPts val="3441"/>
              </a:lnSpc>
              <a:spcBef>
                <a:spcPct val="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Writing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facilitation; drafting and revision support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Kasneci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2023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12320" lvl="1">
              <a:lnSpc>
                <a:spcPts val="3441"/>
              </a:lnSpc>
              <a:spcBef>
                <a:spcPct val="0"/>
              </a:spcBef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2320" lvl="1">
              <a:lnSpc>
                <a:spcPts val="3441"/>
              </a:lnSpc>
              <a:spcBef>
                <a:spcPct val="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Improved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writing fluency; personalized support; reduced cognitive workload (Deep &amp; Chen, 2025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12320" lvl="1">
              <a:lnSpc>
                <a:spcPts val="3441"/>
              </a:lnSpc>
              <a:spcBef>
                <a:spcPct val="0"/>
              </a:spcBef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2320" lvl="1">
              <a:lnSpc>
                <a:spcPts val="3441"/>
              </a:lnSpc>
              <a:spcBef>
                <a:spcPct val="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Reduced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active thinking and reflection through excessive reliance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Octaberlina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2024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12320" lvl="1">
              <a:lnSpc>
                <a:spcPts val="3441"/>
              </a:lnSpc>
              <a:spcBef>
                <a:spcPct val="0"/>
              </a:spcBef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2320" lvl="1">
              <a:lnSpc>
                <a:spcPts val="3441"/>
              </a:lnSpc>
              <a:spcBef>
                <a:spcPct val="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Plagiarism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fabricated citations; unclear authorship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Sodangi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Isma’il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2025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12320" lvl="1">
              <a:lnSpc>
                <a:spcPts val="3441"/>
              </a:lnSpc>
              <a:spcBef>
                <a:spcPct val="0"/>
              </a:spcBef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2320" lvl="1">
              <a:lnSpc>
                <a:spcPts val="3441"/>
              </a:lnSpc>
              <a:spcBef>
                <a:spcPct val="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Need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clearer institutional AI-use guidelines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Sodangi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Isma’il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2025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12320" lvl="1">
              <a:lnSpc>
                <a:spcPts val="3441"/>
              </a:lnSpc>
              <a:spcBef>
                <a:spcPct val="0"/>
              </a:spcBef>
            </a:pPr>
            <a:endParaRPr lang="en-US" sz="3200" u="none" strike="noStrike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 marL="212320" lvl="1">
              <a:lnSpc>
                <a:spcPts val="3441"/>
              </a:lnSpc>
              <a:spcBef>
                <a:spcPct val="0"/>
              </a:spcBef>
            </a:pPr>
            <a:r>
              <a:rPr lang="en-US" sz="32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+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Research gap: </a:t>
            </a:r>
          </a:p>
          <a:p>
            <a:pPr marL="212320" lvl="1">
              <a:lnSpc>
                <a:spcPts val="3441"/>
              </a:lnSpc>
              <a:spcBef>
                <a:spcPct val="0"/>
              </a:spcBef>
            </a:pPr>
            <a:endParaRPr lang="en-US" sz="3200" u="none" strike="noStrike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 marL="669520" lvl="1" indent="-457200">
              <a:lnSpc>
                <a:spcPts val="3441"/>
              </a:lnSpc>
              <a:spcBef>
                <a:spcPct val="0"/>
              </a:spcBef>
              <a:buFontTx/>
              <a:buChar char="-"/>
            </a:pPr>
            <a:r>
              <a:rPr lang="en-US" sz="32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Ethical awareness, attitudes, and behaviors </a:t>
            </a:r>
            <a:r>
              <a:rPr lang="en-US" sz="32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Wingdings" panose="05000000000000000000" pitchFamily="2" charset="2"/>
              </a:rPr>
              <a:t> often examined separately</a:t>
            </a:r>
          </a:p>
          <a:p>
            <a:pPr marL="669520" lvl="1" indent="-457200">
              <a:lnSpc>
                <a:spcPts val="3441"/>
              </a:lnSpc>
              <a:spcBef>
                <a:spcPct val="0"/>
              </a:spcBef>
              <a:buFontTx/>
              <a:buChar char="-"/>
            </a:pPr>
            <a:r>
              <a:rPr lang="en-US" sz="3200" u="none" strike="noStrike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Wingdings" panose="05000000000000000000" pitchFamily="2" charset="2"/>
              </a:rPr>
              <a:t>Limited evidence in Vietnamese higher education </a:t>
            </a:r>
            <a:endParaRPr lang="en-US" sz="3200" u="none" strike="noStrike" dirty="0" smtClean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 marL="212320" lvl="1" algn="l">
              <a:lnSpc>
                <a:spcPts val="3441"/>
              </a:lnSpc>
              <a:spcBef>
                <a:spcPct val="0"/>
              </a:spcBef>
            </a:pPr>
            <a:endParaRPr lang="en-US" sz="3200" u="none" strike="noStrike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034239" y="1186363"/>
            <a:ext cx="10287738" cy="550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03"/>
              </a:lnSpc>
            </a:pPr>
            <a:r>
              <a:rPr lang="en-US" sz="3600" b="1" dirty="0" smtClean="0">
                <a:solidFill>
                  <a:srgbClr val="01070A"/>
                </a:solidFill>
                <a:latin typeface="Times New Roman" panose="02020603050405020304" pitchFamily="18" charset="0"/>
                <a:ea typeface="Now Bold"/>
                <a:cs typeface="Times New Roman" panose="02020603050405020304" pitchFamily="18" charset="0"/>
                <a:sym typeface="Now Bold"/>
              </a:rPr>
              <a:t>AI-Generated Writing in Higher Education</a:t>
            </a:r>
            <a:endParaRPr lang="en-US" sz="3600" b="1" dirty="0">
              <a:solidFill>
                <a:srgbClr val="01070A"/>
              </a:solidFill>
              <a:latin typeface="Times New Roman" panose="02020603050405020304" pitchFamily="18" charset="0"/>
              <a:ea typeface="Now Bold"/>
              <a:cs typeface="Times New Roman" panose="02020603050405020304" pitchFamily="18" charset="0"/>
              <a:sym typeface="Now Bol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8343900"/>
            <a:ext cx="140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522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11" b="-1511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048000" y="78282"/>
            <a:ext cx="14859000" cy="7874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55"/>
              </a:lnSpc>
            </a:pPr>
            <a:endParaRPr lang="en-US" sz="5400" b="1" dirty="0">
              <a:solidFill>
                <a:srgbClr val="01070A"/>
              </a:solidFill>
              <a:latin typeface="Times New Roman" panose="02020603050405020304" pitchFamily="18" charset="0"/>
              <a:ea typeface="Now Heavy"/>
              <a:cs typeface="Times New Roman" panose="02020603050405020304" pitchFamily="18" charset="0"/>
              <a:sym typeface="Now Heavy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8343900"/>
            <a:ext cx="140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1" name="Group 8"/>
          <p:cNvGrpSpPr/>
          <p:nvPr/>
        </p:nvGrpSpPr>
        <p:grpSpPr>
          <a:xfrm>
            <a:off x="-35186" y="1235137"/>
            <a:ext cx="9244852" cy="667061"/>
            <a:chOff x="0" y="0"/>
            <a:chExt cx="1000552" cy="120946"/>
          </a:xfrm>
        </p:grpSpPr>
        <p:sp>
          <p:nvSpPr>
            <p:cNvPr id="13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21920" y="1193164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Aims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546" y="2010352"/>
            <a:ext cx="8991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Aim: Examine students’ ethical awareness, attitudes, and behaviors toward AI-generated writing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Contribution: Clarify the discrepancy between ethical awareness, attitudes, and reported AI-use practices</a:t>
            </a: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Benefit: Inform clearer guidance for responsible AI use and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cademic integrity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8"/>
          <p:cNvGrpSpPr/>
          <p:nvPr/>
        </p:nvGrpSpPr>
        <p:grpSpPr>
          <a:xfrm>
            <a:off x="9119908" y="2009083"/>
            <a:ext cx="9244852" cy="667061"/>
            <a:chOff x="0" y="0"/>
            <a:chExt cx="1000552" cy="120946"/>
          </a:xfrm>
        </p:grpSpPr>
        <p:sp>
          <p:nvSpPr>
            <p:cNvPr id="18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9363859" y="1989589"/>
            <a:ext cx="85431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Scope of study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244852" y="2821129"/>
            <a:ext cx="89916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Setting: University of Foreign Language Studies (UFLS), University of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Danang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Participants: 253 survey respondents + 5 purposively selected interview participants from 5 faculties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Focus: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Ethical awareness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Attitudes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Reported behavioral tendencies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Knowledge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Vignette-based ethical judgments </a:t>
            </a: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Duration: 3 months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8"/>
          <p:cNvGrpSpPr/>
          <p:nvPr/>
        </p:nvGrpSpPr>
        <p:grpSpPr>
          <a:xfrm>
            <a:off x="-35186" y="6214802"/>
            <a:ext cx="9244852" cy="667061"/>
            <a:chOff x="0" y="0"/>
            <a:chExt cx="1000552" cy="120946"/>
          </a:xfrm>
        </p:grpSpPr>
        <p:sp>
          <p:nvSpPr>
            <p:cNvPr id="16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20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21920" y="6181851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240" y="6999646"/>
            <a:ext cx="8991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Assess students’ ethical awareness of AI-generated writing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Examine students’ attitudes toward AI-generated writing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Explore students’ reported AI-use behaviors in academic writing practices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76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9" grpId="0"/>
      <p:bldP spid="31" grpId="0"/>
      <p:bldP spid="21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11" b="-15111"/>
            </a:stretch>
          </a:blipFill>
        </p:spPr>
      </p:sp>
      <p:sp>
        <p:nvSpPr>
          <p:cNvPr id="12" name="TextBox 11"/>
          <p:cNvSpPr txBox="1"/>
          <p:nvPr/>
        </p:nvSpPr>
        <p:spPr>
          <a:xfrm>
            <a:off x="2590800" y="8343900"/>
            <a:ext cx="140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934200" y="2952750"/>
            <a:ext cx="4876800" cy="2438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391400" y="3660146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 flipV="1">
            <a:off x="6172200" y="2705100"/>
            <a:ext cx="1524000" cy="558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1379220" y="913107"/>
            <a:ext cx="5029200" cy="3657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676400" y="1377561"/>
            <a:ext cx="4495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To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extent are students at UFLs ethically aware of AI-generated written content in academic writing practices?</a:t>
            </a:r>
          </a:p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10334901" y="2228999"/>
            <a:ext cx="1476099" cy="8188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11125201" y="-152400"/>
            <a:ext cx="5943600" cy="355283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1838351" y="437629"/>
            <a:ext cx="47671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What are students’ reported AI-use behaviors regarding AI-generated written content in academic writing practices?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H="1" flipV="1">
            <a:off x="9863508" y="5379030"/>
            <a:ext cx="282430" cy="12265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7543800" y="5787287"/>
            <a:ext cx="6149432" cy="400441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7574280" y="6758441"/>
            <a:ext cx="61189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What attitudes do students at UFLs hold toward the use of AI-generated written content in academic writing practices?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62998" y="7606486"/>
            <a:ext cx="48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45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3" grpId="0" animBg="1"/>
      <p:bldP spid="15" grpId="0"/>
      <p:bldP spid="21" grpId="0" animBg="1"/>
      <p:bldP spid="22" grpId="0"/>
      <p:bldP spid="29" grpId="0" animBg="1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520" y="-26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11" b="-1511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096000" y="-88316"/>
            <a:ext cx="9762969" cy="801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80"/>
              </a:lnSpc>
              <a:spcBef>
                <a:spcPct val="0"/>
              </a:spcBef>
            </a:pPr>
            <a:r>
              <a:rPr lang="en-US" sz="4913" b="1" dirty="0" smtClean="0">
                <a:solidFill>
                  <a:srgbClr val="01070A"/>
                </a:solidFill>
                <a:latin typeface="Times New Roman" panose="02020603050405020304" pitchFamily="18" charset="0"/>
                <a:ea typeface="Now Heavy"/>
                <a:cs typeface="Times New Roman" panose="02020603050405020304" pitchFamily="18" charset="0"/>
                <a:sym typeface="Now Heavy"/>
              </a:rPr>
              <a:t>LITERATURE REVIEW</a:t>
            </a:r>
            <a:endParaRPr lang="en-US" sz="4913" b="1" dirty="0">
              <a:solidFill>
                <a:srgbClr val="01070A"/>
              </a:solidFill>
              <a:latin typeface="Times New Roman" panose="02020603050405020304" pitchFamily="18" charset="0"/>
              <a:ea typeface="Now Heavy"/>
              <a:cs typeface="Times New Roman" panose="02020603050405020304" pitchFamily="18" charset="0"/>
              <a:sym typeface="Now Heavy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0533" y="844865"/>
            <a:ext cx="9244852" cy="667061"/>
            <a:chOff x="0" y="0"/>
            <a:chExt cx="1000552" cy="12094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-273432" y="338676"/>
            <a:ext cx="1169637" cy="11330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0523"/>
              </a:lnSpc>
              <a:spcBef>
                <a:spcPct val="0"/>
              </a:spcBef>
            </a:pPr>
            <a:endParaRPr lang="en-US" sz="4400" b="1" u="none" strike="noStrike" dirty="0">
              <a:solidFill>
                <a:srgbClr val="01070A"/>
              </a:solidFill>
              <a:latin typeface="Times New Roman" panose="02020603050405020304" pitchFamily="18" charset="0"/>
              <a:ea typeface="Now Heavy"/>
              <a:cs typeface="Times New Roman" panose="02020603050405020304" pitchFamily="18" charset="0"/>
              <a:sym typeface="Now Heavy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-106682" y="1618381"/>
            <a:ext cx="9362067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94275" lvl="1" algn="l">
              <a:lnSpc>
                <a:spcPts val="3149"/>
              </a:lnSpc>
              <a:spcBef>
                <a:spcPct val="0"/>
              </a:spcBef>
            </a:pPr>
            <a:r>
              <a:rPr lang="en-US" sz="3200" u="none" strike="noStrike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Growing use of AI in academic writing</a:t>
            </a:r>
          </a:p>
          <a:p>
            <a:pPr marL="194275" lvl="1">
              <a:lnSpc>
                <a:spcPts val="3149"/>
              </a:lnSpc>
              <a:spcBef>
                <a:spcPct val="0"/>
              </a:spcBef>
            </a:pPr>
            <a:r>
              <a:rPr lang="en-US" sz="32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+ Idea generation (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Ozfidan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al., 2024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94275" lvl="1">
              <a:lnSpc>
                <a:spcPts val="3149"/>
              </a:lnSpc>
              <a:spcBef>
                <a:spcPct val="0"/>
              </a:spcBef>
            </a:pPr>
            <a:r>
              <a:rPr lang="da-DK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Outline </a:t>
            </a:r>
            <a:r>
              <a:rPr lang="da-DK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preparation (Ozfidan et al., 2024</a:t>
            </a:r>
            <a:r>
              <a:rPr lang="da-DK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94275" lvl="1">
              <a:lnSpc>
                <a:spcPts val="3149"/>
              </a:lnSpc>
              <a:spcBef>
                <a:spcPct val="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Grammar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 spell-check improvement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Ozfidan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2024)</a:t>
            </a:r>
            <a:endParaRPr lang="en-US" sz="3200" dirty="0" smtClean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pPr marL="194275" lvl="1" algn="l">
              <a:lnSpc>
                <a:spcPts val="3149"/>
              </a:lnSpc>
              <a:spcBef>
                <a:spcPct val="0"/>
              </a:spcBef>
            </a:pPr>
            <a:endParaRPr lang="en-US" sz="3200" u="none" strike="noStrike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518" y="5468305"/>
            <a:ext cx="9490242" cy="667061"/>
            <a:chOff x="0" y="0"/>
            <a:chExt cx="1120736" cy="12094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20736" cy="120946"/>
            </a:xfrm>
            <a:custGeom>
              <a:avLst/>
              <a:gdLst/>
              <a:ahLst/>
              <a:cxnLst/>
              <a:rect l="l" t="t" r="r" b="b"/>
              <a:pathLst>
                <a:path w="1120736" h="120946">
                  <a:moveTo>
                    <a:pt x="0" y="0"/>
                  </a:moveTo>
                  <a:lnTo>
                    <a:pt x="1120736" y="0"/>
                  </a:lnTo>
                  <a:lnTo>
                    <a:pt x="1120736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104775"/>
              <a:ext cx="1120736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85415" y="5567198"/>
            <a:ext cx="8438915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32"/>
              </a:lnSpc>
            </a:pPr>
            <a:endParaRPr lang="en-US" sz="4000" b="1" dirty="0">
              <a:solidFill>
                <a:srgbClr val="01070A"/>
              </a:solidFill>
              <a:latin typeface="Times New Roman" panose="02020603050405020304" pitchFamily="18" charset="0"/>
              <a:ea typeface="Now Bold"/>
              <a:cs typeface="Times New Roman" panose="02020603050405020304" pitchFamily="18" charset="0"/>
              <a:sym typeface="Now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-261808" y="4499688"/>
            <a:ext cx="1245545" cy="1142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523"/>
              </a:lnSpc>
              <a:spcBef>
                <a:spcPct val="0"/>
              </a:spcBef>
            </a:pPr>
            <a:endParaRPr lang="en-US" sz="4400" b="1" dirty="0">
              <a:solidFill>
                <a:srgbClr val="01070A"/>
              </a:solidFill>
              <a:latin typeface="Times New Roman" panose="02020603050405020304" pitchFamily="18" charset="0"/>
              <a:ea typeface="Now Heavy"/>
              <a:cs typeface="Times New Roman" panose="02020603050405020304" pitchFamily="18" charset="0"/>
              <a:sym typeface="Now Heavy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722118" y="6648733"/>
            <a:ext cx="2975426" cy="454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2"/>
              </a:lnSpc>
            </a:pPr>
            <a:endParaRPr lang="en-US" sz="2190" b="1" dirty="0">
              <a:solidFill>
                <a:srgbClr val="01070A"/>
              </a:solidFill>
              <a:latin typeface="Now Bold"/>
              <a:ea typeface="Now Bold"/>
              <a:cs typeface="Now Bold"/>
              <a:sym typeface="Now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0" y="6261271"/>
            <a:ext cx="1245545" cy="1307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523"/>
              </a:lnSpc>
              <a:spcBef>
                <a:spcPct val="0"/>
              </a:spcBef>
            </a:pPr>
            <a:endParaRPr lang="en-US" sz="7626" b="1" dirty="0">
              <a:solidFill>
                <a:srgbClr val="01070A"/>
              </a:solidFill>
              <a:latin typeface="Now Heavy"/>
              <a:ea typeface="Now Heavy"/>
              <a:cs typeface="Now Heavy"/>
              <a:sym typeface="Now Heavy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-294468" y="8418306"/>
            <a:ext cx="7317151" cy="366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551" lvl="1" indent="-194276" algn="l">
              <a:lnSpc>
                <a:spcPts val="3149"/>
              </a:lnSpc>
              <a:spcBef>
                <a:spcPct val="0"/>
              </a:spcBef>
              <a:buFont typeface="Arial"/>
              <a:buChar char="•"/>
            </a:pPr>
            <a:endParaRPr lang="en-US" sz="1799" u="none" strike="noStrike" dirty="0">
              <a:solidFill>
                <a:srgbClr val="01070A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-7749" y="766698"/>
            <a:ext cx="11371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AI-generated writing in higher education 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13"/>
          <p:cNvSpPr txBox="1"/>
          <p:nvPr/>
        </p:nvSpPr>
        <p:spPr>
          <a:xfrm>
            <a:off x="-106682" y="3706716"/>
            <a:ext cx="9607457" cy="11926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94275" lvl="1" algn="l">
              <a:lnSpc>
                <a:spcPts val="3149"/>
              </a:lnSpc>
              <a:spcBef>
                <a:spcPct val="0"/>
              </a:spcBef>
            </a:pPr>
            <a:r>
              <a:rPr lang="en-US" sz="3200" u="none" strike="noStrike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Growing concerns: plagiarism, originality, authorship, academic integrity, unclear/inconsistent institutional guidelines on responsible AI use </a:t>
            </a:r>
            <a:endParaRPr lang="en-US" sz="3200" u="none" strike="noStrike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841814" y="3816625"/>
            <a:ext cx="11371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Group 8"/>
          <p:cNvGrpSpPr/>
          <p:nvPr/>
        </p:nvGrpSpPr>
        <p:grpSpPr>
          <a:xfrm>
            <a:off x="9576975" y="857282"/>
            <a:ext cx="8711025" cy="1261980"/>
            <a:chOff x="0" y="0"/>
            <a:chExt cx="1000552" cy="120946"/>
          </a:xfrm>
        </p:grpSpPr>
        <p:sp>
          <p:nvSpPr>
            <p:cNvPr id="33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34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9516273" y="809958"/>
            <a:ext cx="113712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Ethical awareness and attitudes toward</a:t>
            </a:r>
          </a:p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AI-generated writing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13"/>
          <p:cNvSpPr txBox="1"/>
          <p:nvPr/>
        </p:nvSpPr>
        <p:spPr>
          <a:xfrm>
            <a:off x="9372600" y="2270116"/>
            <a:ext cx="9362067" cy="2782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94275" lvl="1">
              <a:lnSpc>
                <a:spcPts val="3149"/>
              </a:lnSpc>
              <a:spcBef>
                <a:spcPct val="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+Direct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AI-generated content → stronger disapproval (Chan, 2025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94275" lvl="1">
              <a:lnSpc>
                <a:spcPts val="3149"/>
              </a:lnSpc>
              <a:spcBef>
                <a:spcPct val="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Idea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generation / language refinement → less disapproval (Chan, 2025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94275" lvl="1">
              <a:lnSpc>
                <a:spcPts val="3149"/>
              </a:lnSpc>
              <a:spcBef>
                <a:spcPct val="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Cross-national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differences in ethical considerations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Eisenbardt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2025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94275" lvl="1">
              <a:lnSpc>
                <a:spcPts val="3149"/>
              </a:lnSpc>
              <a:spcBef>
                <a:spcPct val="0"/>
              </a:spcBef>
            </a:pPr>
            <a:endParaRPr lang="en-US" sz="3200" u="none" strike="noStrike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</p:txBody>
      </p:sp>
      <p:grpSp>
        <p:nvGrpSpPr>
          <p:cNvPr id="38" name="Group 14"/>
          <p:cNvGrpSpPr/>
          <p:nvPr/>
        </p:nvGrpSpPr>
        <p:grpSpPr>
          <a:xfrm>
            <a:off x="9645868" y="4930004"/>
            <a:ext cx="8711226" cy="667061"/>
            <a:chOff x="0" y="0"/>
            <a:chExt cx="1120736" cy="120946"/>
          </a:xfrm>
        </p:grpSpPr>
        <p:sp>
          <p:nvSpPr>
            <p:cNvPr id="39" name="Freeform 15"/>
            <p:cNvSpPr/>
            <p:nvPr/>
          </p:nvSpPr>
          <p:spPr>
            <a:xfrm>
              <a:off x="0" y="0"/>
              <a:ext cx="1120736" cy="120946"/>
            </a:xfrm>
            <a:custGeom>
              <a:avLst/>
              <a:gdLst/>
              <a:ahLst/>
              <a:cxnLst/>
              <a:rect l="l" t="t" r="r" b="b"/>
              <a:pathLst>
                <a:path w="1120736" h="120946">
                  <a:moveTo>
                    <a:pt x="0" y="0"/>
                  </a:moveTo>
                  <a:lnTo>
                    <a:pt x="1120736" y="0"/>
                  </a:lnTo>
                  <a:lnTo>
                    <a:pt x="1120736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40" name="TextBox 16"/>
            <p:cNvSpPr txBox="1"/>
            <p:nvPr/>
          </p:nvSpPr>
          <p:spPr>
            <a:xfrm>
              <a:off x="0" y="-104775"/>
              <a:ext cx="1120736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41" name="TextBox 17"/>
          <p:cNvSpPr txBox="1"/>
          <p:nvPr/>
        </p:nvSpPr>
        <p:spPr>
          <a:xfrm>
            <a:off x="9775725" y="5041393"/>
            <a:ext cx="8438915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32"/>
              </a:lnSpc>
            </a:pPr>
            <a:r>
              <a:rPr lang="en-US" sz="4000" b="1" dirty="0" smtClean="0">
                <a:solidFill>
                  <a:srgbClr val="01070A"/>
                </a:solidFill>
                <a:latin typeface="Times New Roman" panose="02020603050405020304" pitchFamily="18" charset="0"/>
                <a:ea typeface="Now Bold"/>
                <a:cs typeface="Times New Roman" panose="02020603050405020304" pitchFamily="18" charset="0"/>
                <a:sym typeface="Now Bold"/>
              </a:rPr>
              <a:t>Research gap</a:t>
            </a:r>
          </a:p>
        </p:txBody>
      </p:sp>
      <p:sp>
        <p:nvSpPr>
          <p:cNvPr id="42" name="TextBox 13"/>
          <p:cNvSpPr txBox="1"/>
          <p:nvPr/>
        </p:nvSpPr>
        <p:spPr>
          <a:xfrm>
            <a:off x="9366456" y="5779866"/>
            <a:ext cx="11657119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94275" lvl="1">
              <a:lnSpc>
                <a:spcPts val="3149"/>
              </a:lnSpc>
              <a:spcBef>
                <a:spcPct val="0"/>
              </a:spcBef>
            </a:pPr>
            <a:endParaRPr lang="en-US" sz="3200" u="none" strike="noStrike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" y="5431601"/>
            <a:ext cx="9038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AI-use intentions and behaviors 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13"/>
          <p:cNvSpPr txBox="1"/>
          <p:nvPr/>
        </p:nvSpPr>
        <p:spPr>
          <a:xfrm>
            <a:off x="-48028" y="6443521"/>
            <a:ext cx="9362067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94275" lvl="1">
              <a:lnSpc>
                <a:spcPts val="3149"/>
              </a:lnSpc>
              <a:spcBef>
                <a:spcPct val="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Subjective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norms → perceived social pressure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Ajzen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1991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94275" lvl="1">
              <a:lnSpc>
                <a:spcPts val="3149"/>
              </a:lnSpc>
              <a:spcBef>
                <a:spcPct val="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Positive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 with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-use intention (Tran et al., 2024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94275" lvl="1">
              <a:lnSpc>
                <a:spcPts val="3149"/>
              </a:lnSpc>
              <a:spcBef>
                <a:spcPct val="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Limited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 influence 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-use intention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Ursavaş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2025)</a:t>
            </a:r>
            <a:endParaRPr lang="en-US" sz="3200" u="none" strike="noStrike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</p:txBody>
      </p:sp>
      <p:sp>
        <p:nvSpPr>
          <p:cNvPr id="44" name="TextBox 13"/>
          <p:cNvSpPr txBox="1"/>
          <p:nvPr/>
        </p:nvSpPr>
        <p:spPr>
          <a:xfrm>
            <a:off x="9560479" y="5810854"/>
            <a:ext cx="9362067" cy="1987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94275" lvl="1">
              <a:lnSpc>
                <a:spcPts val="3149"/>
              </a:lnSpc>
              <a:spcBef>
                <a:spcPct val="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+Awareness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attitudes &amp; AI-use behaviors →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often examined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separately</a:t>
            </a:r>
          </a:p>
          <a:p>
            <a:pPr marL="194275" lvl="1">
              <a:lnSpc>
                <a:spcPts val="3149"/>
              </a:lnSpc>
              <a:spcBef>
                <a:spcPct val="0"/>
              </a:spcBef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4275" lvl="1">
              <a:lnSpc>
                <a:spcPts val="3149"/>
              </a:lnSpc>
              <a:spcBef>
                <a:spcPct val="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Vietnamese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higher education →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limited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evidence</a:t>
            </a:r>
          </a:p>
          <a:p>
            <a:pPr marL="194275" lvl="1">
              <a:lnSpc>
                <a:spcPts val="3149"/>
              </a:lnSpc>
              <a:spcBef>
                <a:spcPct val="0"/>
              </a:spcBef>
            </a:pPr>
            <a:endParaRPr lang="en-US" sz="3200" u="none" strike="noStrike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</p:txBody>
      </p:sp>
      <p:grpSp>
        <p:nvGrpSpPr>
          <p:cNvPr id="45" name="Group 14"/>
          <p:cNvGrpSpPr/>
          <p:nvPr/>
        </p:nvGrpSpPr>
        <p:grpSpPr>
          <a:xfrm>
            <a:off x="9704522" y="7736582"/>
            <a:ext cx="8711226" cy="667061"/>
            <a:chOff x="0" y="0"/>
            <a:chExt cx="1120736" cy="120946"/>
          </a:xfrm>
        </p:grpSpPr>
        <p:sp>
          <p:nvSpPr>
            <p:cNvPr id="46" name="Freeform 15"/>
            <p:cNvSpPr/>
            <p:nvPr/>
          </p:nvSpPr>
          <p:spPr>
            <a:xfrm>
              <a:off x="0" y="0"/>
              <a:ext cx="1120736" cy="120946"/>
            </a:xfrm>
            <a:custGeom>
              <a:avLst/>
              <a:gdLst/>
              <a:ahLst/>
              <a:cxnLst/>
              <a:rect l="l" t="t" r="r" b="b"/>
              <a:pathLst>
                <a:path w="1120736" h="120946">
                  <a:moveTo>
                    <a:pt x="0" y="0"/>
                  </a:moveTo>
                  <a:lnTo>
                    <a:pt x="1120736" y="0"/>
                  </a:lnTo>
                  <a:lnTo>
                    <a:pt x="1120736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47" name="TextBox 16"/>
            <p:cNvSpPr txBox="1"/>
            <p:nvPr/>
          </p:nvSpPr>
          <p:spPr>
            <a:xfrm>
              <a:off x="0" y="-104775"/>
              <a:ext cx="1120736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48" name="TextBox 17"/>
          <p:cNvSpPr txBox="1"/>
          <p:nvPr/>
        </p:nvSpPr>
        <p:spPr>
          <a:xfrm>
            <a:off x="9930859" y="7825276"/>
            <a:ext cx="744274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32"/>
              </a:lnSpc>
            </a:pPr>
            <a:r>
              <a:rPr lang="en-US" sz="4000" b="1" dirty="0" smtClean="0">
                <a:solidFill>
                  <a:srgbClr val="01070A"/>
                </a:solidFill>
                <a:latin typeface="Times New Roman" panose="02020603050405020304" pitchFamily="18" charset="0"/>
                <a:ea typeface="Now Bold"/>
                <a:cs typeface="Times New Roman" panose="02020603050405020304" pitchFamily="18" charset="0"/>
                <a:sym typeface="Now Bold"/>
              </a:rPr>
              <a:t>Study focus</a:t>
            </a:r>
          </a:p>
        </p:txBody>
      </p:sp>
      <p:sp>
        <p:nvSpPr>
          <p:cNvPr id="51" name="TextBox 13"/>
          <p:cNvSpPr txBox="1"/>
          <p:nvPr/>
        </p:nvSpPr>
        <p:spPr>
          <a:xfrm>
            <a:off x="9314148" y="8553507"/>
            <a:ext cx="9362067" cy="795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94275" lvl="1">
              <a:lnSpc>
                <a:spcPts val="3149"/>
              </a:lnSpc>
              <a:spcBef>
                <a:spcPct val="0"/>
              </a:spcBef>
            </a:pPr>
            <a:r>
              <a:rPr lang="en-US" sz="3200" u="none" strike="noStrike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Examine ethical awareness, attitudes, and reported AI-</a:t>
            </a:r>
            <a:r>
              <a:rPr lang="en-US" sz="32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use </a:t>
            </a:r>
            <a:r>
              <a:rPr lang="en-US" sz="3200" u="none" strike="noStrike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behaviors</a:t>
            </a:r>
            <a:r>
              <a:rPr lang="en-US" sz="32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 </a:t>
            </a:r>
            <a:r>
              <a:rPr lang="en-US" sz="32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together in academic writing contexts</a:t>
            </a:r>
            <a:endParaRPr lang="en-US" sz="3200" u="none" strike="noStrike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26" grpId="0"/>
      <p:bldP spid="28" grpId="0"/>
      <p:bldP spid="35" grpId="0"/>
      <p:bldP spid="37" grpId="0"/>
      <p:bldP spid="41" grpId="0"/>
      <p:bldP spid="36" grpId="0"/>
      <p:bldP spid="43" grpId="0"/>
      <p:bldP spid="44" grpId="0"/>
      <p:bldP spid="48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522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11" b="-1511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181600" y="137513"/>
            <a:ext cx="11049000" cy="7874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55"/>
              </a:lnSpc>
            </a:pPr>
            <a:r>
              <a:rPr lang="en-US" sz="5400" b="1" dirty="0" smtClean="0">
                <a:solidFill>
                  <a:srgbClr val="01070A"/>
                </a:solidFill>
                <a:latin typeface="Times New Roman" panose="02020603050405020304" pitchFamily="18" charset="0"/>
                <a:ea typeface="Now Heavy"/>
                <a:cs typeface="Times New Roman" panose="02020603050405020304" pitchFamily="18" charset="0"/>
                <a:sym typeface="Now Heavy"/>
              </a:rPr>
              <a:t>THEORETICAL FRAMEWOK</a:t>
            </a:r>
            <a:endParaRPr lang="en-US" sz="5400" b="1" dirty="0">
              <a:solidFill>
                <a:srgbClr val="01070A"/>
              </a:solidFill>
              <a:latin typeface="Times New Roman" panose="02020603050405020304" pitchFamily="18" charset="0"/>
              <a:ea typeface="Now Heavy"/>
              <a:cs typeface="Times New Roman" panose="02020603050405020304" pitchFamily="18" charset="0"/>
              <a:sym typeface="Now Heavy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8343900"/>
            <a:ext cx="140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1" name="Group 8"/>
          <p:cNvGrpSpPr/>
          <p:nvPr/>
        </p:nvGrpSpPr>
        <p:grpSpPr>
          <a:xfrm>
            <a:off x="0" y="1525670"/>
            <a:ext cx="9244852" cy="667061"/>
            <a:chOff x="0" y="0"/>
            <a:chExt cx="1000552" cy="120946"/>
          </a:xfrm>
        </p:grpSpPr>
        <p:sp>
          <p:nvSpPr>
            <p:cNvPr id="13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37160" y="1541310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Rest’s Four-Component Model (1986)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600" y="2338084"/>
            <a:ext cx="8991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Moral sensitivity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recognition of ethical issues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+ Moral judgment  evaluation of right/wrong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+ Moral motivation  prioritization of ethical values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+ Moral behavior  acting on ethical judgments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8"/>
          <p:cNvGrpSpPr/>
          <p:nvPr/>
        </p:nvGrpSpPr>
        <p:grpSpPr>
          <a:xfrm>
            <a:off x="9056146" y="3042711"/>
            <a:ext cx="9244852" cy="667061"/>
            <a:chOff x="0" y="0"/>
            <a:chExt cx="1000552" cy="120946"/>
          </a:xfrm>
        </p:grpSpPr>
        <p:sp>
          <p:nvSpPr>
            <p:cNvPr id="18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grpSp>
        <p:nvGrpSpPr>
          <p:cNvPr id="20" name="Group 8"/>
          <p:cNvGrpSpPr/>
          <p:nvPr/>
        </p:nvGrpSpPr>
        <p:grpSpPr>
          <a:xfrm>
            <a:off x="4331748" y="6506889"/>
            <a:ext cx="9244852" cy="667061"/>
            <a:chOff x="0" y="0"/>
            <a:chExt cx="1000552" cy="120946"/>
          </a:xfrm>
        </p:grpSpPr>
        <p:sp>
          <p:nvSpPr>
            <p:cNvPr id="21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9328673" y="3009559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Theory of Planned Behavior –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Ajzen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(1991)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264326" y="6533148"/>
            <a:ext cx="8560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Integration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0560" y="7400052"/>
            <a:ext cx="8991600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843"/>
              </a:lnSpc>
            </a:pP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Rest 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Wingdings" panose="05000000000000000000" pitchFamily="2" charset="2"/>
              </a:rPr>
              <a:t> ethical recognition+ judgment</a:t>
            </a:r>
          </a:p>
          <a:p>
            <a:pPr algn="just">
              <a:lnSpc>
                <a:spcPts val="2843"/>
              </a:lnSpc>
            </a:pP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Wingdings" panose="05000000000000000000" pitchFamily="2" charset="2"/>
              </a:rPr>
              <a:t>TPB  evaluation, social expectations, perceived control, intention </a:t>
            </a: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Wingdings" panose="05000000000000000000" pitchFamily="2" charset="2"/>
              </a:rPr>
              <a:t>&amp; 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Wingdings" panose="05000000000000000000" pitchFamily="2" charset="2"/>
              </a:rPr>
              <a:t>behavior</a:t>
            </a:r>
          </a:p>
          <a:p>
            <a:pPr algn="just">
              <a:lnSpc>
                <a:spcPts val="2843"/>
              </a:lnSpc>
            </a:pP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Wingdings" panose="05000000000000000000" pitchFamily="2" charset="2"/>
              </a:rPr>
              <a:t>Complementary interpretive lenses, not a single causal model</a:t>
            </a:r>
            <a:endParaRPr lang="en-US" sz="2800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080800" y="3741907"/>
            <a:ext cx="8991600" cy="2318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843"/>
              </a:lnSpc>
            </a:pP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+ 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Now"/>
              </a:rPr>
              <a:t>Attitude: </a:t>
            </a: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Wingdings" panose="05000000000000000000" pitchFamily="2" charset="2"/>
              </a:rPr>
              <a:t> favorable/unfavorable evaluation</a:t>
            </a:r>
          </a:p>
          <a:p>
            <a:pPr algn="just">
              <a:lnSpc>
                <a:spcPts val="2843"/>
              </a:lnSpc>
            </a:pP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Wingdings" panose="05000000000000000000" pitchFamily="2" charset="2"/>
              </a:rPr>
              <a:t>+ Subjective norm  perceived social expectations</a:t>
            </a:r>
          </a:p>
          <a:p>
            <a:pPr algn="just">
              <a:lnSpc>
                <a:spcPts val="2843"/>
              </a:lnSpc>
            </a:pP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Wingdings" panose="05000000000000000000" pitchFamily="2" charset="2"/>
              </a:rPr>
              <a:t>+ PBC  perceived control</a:t>
            </a:r>
          </a:p>
          <a:p>
            <a:pPr algn="just">
              <a:lnSpc>
                <a:spcPts val="2843"/>
              </a:lnSpc>
            </a:pP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Wingdings" panose="05000000000000000000" pitchFamily="2" charset="2"/>
              </a:rPr>
              <a:t>+ Behavioral </a:t>
            </a: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Wingdings" panose="05000000000000000000" pitchFamily="2" charset="2"/>
              </a:rPr>
              <a:t>intention  willingness/plans to use AI </a:t>
            </a:r>
            <a:endParaRPr lang="en-US" sz="2800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just">
              <a:lnSpc>
                <a:spcPts val="2843"/>
              </a:lnSpc>
            </a:pPr>
            <a:r>
              <a:rPr lang="en-US" sz="2800" dirty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Wingdings" panose="05000000000000000000" pitchFamily="2" charset="2"/>
              </a:rPr>
              <a:t>+ </a:t>
            </a:r>
            <a:r>
              <a:rPr lang="en-US" sz="2800" dirty="0" smtClean="0">
                <a:solidFill>
                  <a:srgbClr val="01070A"/>
                </a:solidFill>
                <a:latin typeface="Times New Roman" panose="02020603050405020304" pitchFamily="18" charset="0"/>
                <a:ea typeface="Now"/>
                <a:cs typeface="Times New Roman" panose="02020603050405020304" pitchFamily="18" charset="0"/>
                <a:sym typeface="Wingdings" panose="05000000000000000000" pitchFamily="2" charset="2"/>
              </a:rPr>
              <a:t>Reported behavior  actual/reported AI-use practices</a:t>
            </a:r>
            <a:endParaRPr lang="en-US" sz="2800" dirty="0">
              <a:solidFill>
                <a:srgbClr val="01070A"/>
              </a:solidFill>
              <a:latin typeface="Times New Roman" panose="02020603050405020304" pitchFamily="18" charset="0"/>
              <a:ea typeface="Now"/>
              <a:cs typeface="Times New Roman" panose="02020603050405020304" pitchFamily="18" charset="0"/>
              <a:sym typeface="Now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69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4" grpId="0"/>
      <p:bldP spid="29" grpId="0"/>
      <p:bldP spid="32" grpId="0"/>
      <p:bldP spid="33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11" b="-15111"/>
            </a:stretch>
          </a:blipFill>
        </p:spPr>
      </p:sp>
      <p:sp>
        <p:nvSpPr>
          <p:cNvPr id="12" name="TextBox 11"/>
          <p:cNvSpPr txBox="1"/>
          <p:nvPr/>
        </p:nvSpPr>
        <p:spPr>
          <a:xfrm>
            <a:off x="2590800" y="8343900"/>
            <a:ext cx="140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7"/>
          <p:cNvSpPr txBox="1"/>
          <p:nvPr/>
        </p:nvSpPr>
        <p:spPr>
          <a:xfrm>
            <a:off x="4488180" y="716992"/>
            <a:ext cx="10210800" cy="7213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55"/>
              </a:lnSpc>
            </a:pPr>
            <a:endParaRPr lang="en-US" sz="3200" b="1" dirty="0">
              <a:solidFill>
                <a:srgbClr val="01070A"/>
              </a:solidFill>
              <a:latin typeface="Times New Roman" panose="02020603050405020304" pitchFamily="18" charset="0"/>
              <a:ea typeface="Now Heavy"/>
              <a:cs typeface="Times New Roman" panose="02020603050405020304" pitchFamily="18" charset="0"/>
              <a:sym typeface="Now Heavy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63980" y="1670008"/>
            <a:ext cx="3124200" cy="1524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72590" y="1563110"/>
            <a:ext cx="3124200" cy="1524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254115" y="1587260"/>
            <a:ext cx="3124200" cy="1524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4835640" y="1618114"/>
            <a:ext cx="3124200" cy="1524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59368" y="4406384"/>
            <a:ext cx="3124200" cy="1524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032949" y="4393544"/>
            <a:ext cx="3124200" cy="1524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3315950" y="4220133"/>
            <a:ext cx="3295650" cy="15869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602230" y="6472119"/>
            <a:ext cx="14020800" cy="1524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590800" y="8753453"/>
            <a:ext cx="14020800" cy="13864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240122" y="1820119"/>
            <a:ext cx="342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Moral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Sensitivity/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Awareness</a:t>
            </a:r>
          </a:p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89760" y="1985878"/>
            <a:ext cx="36537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Moral Judgment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294120" y="1998824"/>
            <a:ext cx="36537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Moral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Motivation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021797" y="1982145"/>
            <a:ext cx="36537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Moral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06968" y="4866449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Attitude (AI use)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52859" y="4758356"/>
            <a:ext cx="3429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Subjective norms</a:t>
            </a:r>
          </a:p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(AI)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273225" y="4267331"/>
            <a:ext cx="34180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Perceived Behavioral Control</a:t>
            </a:r>
          </a:p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(AI)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41237" y="6816276"/>
            <a:ext cx="6766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Behavioral intention (AI use)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662661" y="9061013"/>
            <a:ext cx="11572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Behavioral outcome (Actual AI-generated use in academic settings)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4507230" y="2380114"/>
            <a:ext cx="1165360" cy="35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8887277" y="2325110"/>
            <a:ext cx="13125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10" idx="1"/>
          </p:cNvCxnSpPr>
          <p:nvPr/>
        </p:nvCxnSpPr>
        <p:spPr>
          <a:xfrm>
            <a:off x="13378315" y="2380114"/>
            <a:ext cx="14573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4015740" y="5917544"/>
            <a:ext cx="9299" cy="5610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H="1">
            <a:off x="9601200" y="5930384"/>
            <a:ext cx="11430" cy="5417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15074265" y="5849329"/>
            <a:ext cx="7748" cy="6418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9448800" y="7996119"/>
            <a:ext cx="0" cy="757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"/>
          <p:cNvSpPr txBox="1"/>
          <p:nvPr/>
        </p:nvSpPr>
        <p:spPr>
          <a:xfrm>
            <a:off x="4343400" y="3470787"/>
            <a:ext cx="10210800" cy="7213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55"/>
              </a:lnSpc>
            </a:pPr>
            <a:r>
              <a:rPr lang="en-US" sz="3200" b="1" dirty="0" smtClean="0">
                <a:solidFill>
                  <a:srgbClr val="01070A"/>
                </a:solidFill>
                <a:latin typeface="Times New Roman" panose="02020603050405020304" pitchFamily="18" charset="0"/>
                <a:ea typeface="Now Heavy"/>
                <a:cs typeface="Times New Roman" panose="02020603050405020304" pitchFamily="18" charset="0"/>
                <a:sym typeface="Now Heavy"/>
              </a:rPr>
              <a:t>The Theory of Planned Behavior (</a:t>
            </a:r>
            <a:r>
              <a:rPr lang="en-US" sz="3200" b="1" dirty="0" err="1" smtClean="0">
                <a:solidFill>
                  <a:srgbClr val="01070A"/>
                </a:solidFill>
                <a:latin typeface="Times New Roman" panose="02020603050405020304" pitchFamily="18" charset="0"/>
                <a:ea typeface="Now Heavy"/>
                <a:cs typeface="Times New Roman" panose="02020603050405020304" pitchFamily="18" charset="0"/>
                <a:sym typeface="Now Heavy"/>
              </a:rPr>
              <a:t>Ajzen</a:t>
            </a:r>
            <a:r>
              <a:rPr lang="en-US" sz="3200" b="1" dirty="0" smtClean="0">
                <a:solidFill>
                  <a:srgbClr val="01070A"/>
                </a:solidFill>
                <a:latin typeface="Times New Roman" panose="02020603050405020304" pitchFamily="18" charset="0"/>
                <a:ea typeface="Now Heavy"/>
                <a:cs typeface="Times New Roman" panose="02020603050405020304" pitchFamily="18" charset="0"/>
                <a:sym typeface="Now Heavy"/>
              </a:rPr>
              <a:t>, 1991)</a:t>
            </a:r>
            <a:endParaRPr lang="en-US" sz="3200" b="1" dirty="0">
              <a:solidFill>
                <a:srgbClr val="01070A"/>
              </a:solidFill>
              <a:latin typeface="Times New Roman" panose="02020603050405020304" pitchFamily="18" charset="0"/>
              <a:ea typeface="Now Heavy"/>
              <a:cs typeface="Times New Roman" panose="02020603050405020304" pitchFamily="18" charset="0"/>
              <a:sym typeface="Now Heavy"/>
            </a:endParaRPr>
          </a:p>
        </p:txBody>
      </p:sp>
      <p:cxnSp>
        <p:nvCxnSpPr>
          <p:cNvPr id="73" name="Straight Arrow Connector 72"/>
          <p:cNvCxnSpPr/>
          <p:nvPr/>
        </p:nvCxnSpPr>
        <p:spPr>
          <a:xfrm>
            <a:off x="9394960" y="2733310"/>
            <a:ext cx="11430" cy="984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993607" y="-98205"/>
            <a:ext cx="114559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CONCEPTUAL FRAMEWORK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7"/>
          <p:cNvSpPr txBox="1"/>
          <p:nvPr/>
        </p:nvSpPr>
        <p:spPr>
          <a:xfrm>
            <a:off x="4289560" y="635984"/>
            <a:ext cx="10210800" cy="7213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55"/>
              </a:lnSpc>
            </a:pPr>
            <a:r>
              <a:rPr lang="en-US" sz="3200" b="1" dirty="0" smtClean="0">
                <a:solidFill>
                  <a:srgbClr val="01070A"/>
                </a:solidFill>
                <a:latin typeface="Times New Roman" panose="02020603050405020304" pitchFamily="18" charset="0"/>
                <a:ea typeface="Now Heavy"/>
                <a:cs typeface="Times New Roman" panose="02020603050405020304" pitchFamily="18" charset="0"/>
                <a:sym typeface="Now Heavy"/>
              </a:rPr>
              <a:t>Ethical decision-making process (Rest, 1986)</a:t>
            </a:r>
            <a:endParaRPr lang="en-US" sz="3200" b="1" dirty="0">
              <a:solidFill>
                <a:srgbClr val="01070A"/>
              </a:solidFill>
              <a:latin typeface="Times New Roman" panose="02020603050405020304" pitchFamily="18" charset="0"/>
              <a:ea typeface="Now Heavy"/>
              <a:cs typeface="Times New Roman" panose="02020603050405020304" pitchFamily="18" charset="0"/>
              <a:sym typeface="Now Heavy"/>
            </a:endParaRPr>
          </a:p>
        </p:txBody>
      </p:sp>
    </p:spTree>
    <p:extLst>
      <p:ext uri="{BB962C8B-B14F-4D97-AF65-F5344CB8AC3E}">
        <p14:creationId xmlns:p14="http://schemas.microsoft.com/office/powerpoint/2010/main" val="53424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72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522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11" b="-15111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048000" y="78282"/>
            <a:ext cx="14859000" cy="7874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55"/>
              </a:lnSpc>
            </a:pPr>
            <a:endParaRPr lang="en-US" sz="5400" b="1" dirty="0">
              <a:solidFill>
                <a:srgbClr val="01070A"/>
              </a:solidFill>
              <a:latin typeface="Times New Roman" panose="02020603050405020304" pitchFamily="18" charset="0"/>
              <a:ea typeface="Now Heavy"/>
              <a:cs typeface="Times New Roman" panose="02020603050405020304" pitchFamily="18" charset="0"/>
              <a:sym typeface="Now Heavy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8343900"/>
            <a:ext cx="140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1" name="Group 8"/>
          <p:cNvGrpSpPr/>
          <p:nvPr/>
        </p:nvGrpSpPr>
        <p:grpSpPr>
          <a:xfrm>
            <a:off x="-35186" y="1235137"/>
            <a:ext cx="9244852" cy="667061"/>
            <a:chOff x="0" y="0"/>
            <a:chExt cx="1000552" cy="120946"/>
          </a:xfrm>
        </p:grpSpPr>
        <p:sp>
          <p:nvSpPr>
            <p:cNvPr id="13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21920" y="1193164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design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548" y="1964153"/>
            <a:ext cx="8991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Explanatory Sequential Mixed-Methods Design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Quantitative phase: Questionnaire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253 students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Measure: ethical awareness, attitudes, behavioral tendencies, ethical judgments</a:t>
            </a: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Qualitative phase: Semi-structured interviews  5 students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Explore interpretations, ethical boundaries, contextual influences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8"/>
          <p:cNvGrpSpPr/>
          <p:nvPr/>
        </p:nvGrpSpPr>
        <p:grpSpPr>
          <a:xfrm>
            <a:off x="9261214" y="1416926"/>
            <a:ext cx="9244852" cy="667061"/>
            <a:chOff x="0" y="0"/>
            <a:chExt cx="1000552" cy="120946"/>
          </a:xfrm>
        </p:grpSpPr>
        <p:sp>
          <p:nvSpPr>
            <p:cNvPr id="18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9316906" y="1365038"/>
            <a:ext cx="85431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instrument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261214" y="2039801"/>
            <a:ext cx="899160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Online questionnaire – Google Form (6 sections)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Confidentiality &amp; informed consent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Demographics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 AI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familiarity/use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Ethical awareness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Attitudes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Behavioral tendencies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Knowledge+ Vignette-based ethical judgments)</a:t>
            </a:r>
          </a:p>
          <a:p>
            <a:pPr algn="ctr"/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Response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formats: </a:t>
            </a:r>
            <a:endParaRPr lang="en-US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5-point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Likert scale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Strongly disagree   Strongly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disagree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Behavioral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frequency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scale: Never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Always,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Knowledge 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T/F/Not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sure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Semi-structured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interviews: </a:t>
            </a:r>
            <a:endParaRPr lang="en-US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AI familiarity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Plagiarism &amp;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disclosure, attitudes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actual AI-use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practices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Vignette-based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judgments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8"/>
          <p:cNvGrpSpPr/>
          <p:nvPr/>
        </p:nvGrpSpPr>
        <p:grpSpPr>
          <a:xfrm>
            <a:off x="-35186" y="6214802"/>
            <a:ext cx="9244852" cy="667061"/>
            <a:chOff x="0" y="0"/>
            <a:chExt cx="1000552" cy="120946"/>
          </a:xfrm>
        </p:grpSpPr>
        <p:sp>
          <p:nvSpPr>
            <p:cNvPr id="16" name="Freeform 9"/>
            <p:cNvSpPr/>
            <p:nvPr/>
          </p:nvSpPr>
          <p:spPr>
            <a:xfrm>
              <a:off x="0" y="0"/>
              <a:ext cx="1000552" cy="120946"/>
            </a:xfrm>
            <a:custGeom>
              <a:avLst/>
              <a:gdLst/>
              <a:ahLst/>
              <a:cxnLst/>
              <a:rect l="l" t="t" r="r" b="b"/>
              <a:pathLst>
                <a:path w="1000552" h="120946">
                  <a:moveTo>
                    <a:pt x="0" y="0"/>
                  </a:moveTo>
                  <a:lnTo>
                    <a:pt x="1000552" y="0"/>
                  </a:lnTo>
                  <a:lnTo>
                    <a:pt x="1000552" y="120946"/>
                  </a:lnTo>
                  <a:lnTo>
                    <a:pt x="0" y="120946"/>
                  </a:lnTo>
                  <a:close/>
                </a:path>
              </a:pathLst>
            </a:custGeom>
            <a:solidFill>
              <a:srgbClr val="9FCFE7">
                <a:alpha val="4392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20" name="TextBox 10"/>
            <p:cNvSpPr txBox="1"/>
            <p:nvPr/>
          </p:nvSpPr>
          <p:spPr>
            <a:xfrm>
              <a:off x="0" y="-104775"/>
              <a:ext cx="1000552" cy="2257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424640" lvl="1" indent="-212320" algn="l">
                <a:lnSpc>
                  <a:spcPts val="3441"/>
                </a:lnSpc>
                <a:spcBef>
                  <a:spcPct val="0"/>
                </a:spcBef>
                <a:buFont typeface="Arial"/>
                <a:buChar char="•"/>
              </a:pPr>
              <a:endParaRPr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21920" y="6181851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site &amp; participants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6906143"/>
            <a:ext cx="8991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site: the University of Foreign Language Studies, the university of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Danang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participants: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N= 253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+ 9 faculties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Interview participants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N=5 from 5 different faculties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4"/>
          <p:cNvSpPr txBox="1"/>
          <p:nvPr/>
        </p:nvSpPr>
        <p:spPr>
          <a:xfrm>
            <a:off x="4794686" y="-18524"/>
            <a:ext cx="11365628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344"/>
              </a:lnSpc>
              <a:spcBef>
                <a:spcPct val="0"/>
              </a:spcBef>
            </a:pPr>
            <a:r>
              <a:rPr lang="en-US" sz="5321" b="1" dirty="0" smtClean="0">
                <a:solidFill>
                  <a:srgbClr val="01070A"/>
                </a:solidFill>
                <a:latin typeface="Now Heavy"/>
                <a:ea typeface="Now Heavy"/>
                <a:cs typeface="Now Heavy"/>
                <a:sym typeface="Now Heavy"/>
              </a:rPr>
              <a:t>RESEARCH METHODOLOGY</a:t>
            </a:r>
            <a:endParaRPr lang="en-US" sz="5321" b="1" dirty="0">
              <a:solidFill>
                <a:srgbClr val="01070A"/>
              </a:solidFill>
              <a:latin typeface="Now Heavy"/>
              <a:ea typeface="Now Heavy"/>
              <a:cs typeface="Now Heavy"/>
              <a:sym typeface="Now Heavy"/>
            </a:endParaRPr>
          </a:p>
        </p:txBody>
      </p:sp>
    </p:spTree>
    <p:extLst>
      <p:ext uri="{BB962C8B-B14F-4D97-AF65-F5344CB8AC3E}">
        <p14:creationId xmlns:p14="http://schemas.microsoft.com/office/powerpoint/2010/main" val="31067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9" grpId="0"/>
      <p:bldP spid="31" grpId="0"/>
      <p:bldP spid="21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2452</TotalTime>
  <Words>1938</Words>
  <Application>Microsoft Office PowerPoint</Application>
  <PresentationFormat>Custom</PresentationFormat>
  <Paragraphs>395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Times New Roman</vt:lpstr>
      <vt:lpstr>Arial</vt:lpstr>
      <vt:lpstr>Now Bold</vt:lpstr>
      <vt:lpstr>Now</vt:lpstr>
      <vt:lpstr>Calibri</vt:lpstr>
      <vt:lpstr>Wingdings</vt:lpstr>
      <vt:lpstr>Now Heavy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Acer</cp:lastModifiedBy>
  <cp:revision>189</cp:revision>
  <dcterms:created xsi:type="dcterms:W3CDTF">2006-08-16T00:00:00Z</dcterms:created>
  <dcterms:modified xsi:type="dcterms:W3CDTF">2026-08-23T07:17:59Z</dcterms:modified>
  <dc:identifier>DAHC-rANJfs</dc:identifier>
</cp:coreProperties>
</file>