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7e5293ef5d94703" /><Relationship Type="http://schemas.openxmlformats.org/officeDocument/2006/relationships/extended-properties" Target="/docProps/app.xml" Id="R4522904060484bfb" /><Relationship Type="http://schemas.openxmlformats.org/officeDocument/2006/relationships/officeDocument" Target="/ppt/presentation.xml" Id="Ra95c7366d6be4f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ad335e1a3b4cfb"/>
    <p:sldMasterId xmlns:r="http://schemas.openxmlformats.org/officeDocument/2006/relationships" id="2147483666" r:id="R55d1f95a91c947c7"/>
  </p:sldMasterIdLst>
  <p:sldIdLst>
    <p:sldId xmlns:r="http://schemas.openxmlformats.org/officeDocument/2006/relationships" id="256" r:id="R35b5c617175e4cff"/>
    <p:sldId xmlns:r="http://schemas.openxmlformats.org/officeDocument/2006/relationships" id="257" r:id="Re58fafc46c2444d0"/>
    <p:sldId xmlns:r="http://schemas.openxmlformats.org/officeDocument/2006/relationships" id="258" r:id="Rd1a86dcd47794f9b"/>
    <p:sldId xmlns:r="http://schemas.openxmlformats.org/officeDocument/2006/relationships" id="259" r:id="R779e63967add455f"/>
    <p:sldId xmlns:r="http://schemas.openxmlformats.org/officeDocument/2006/relationships" id="260" r:id="R09fac1f524fc4b68"/>
    <p:sldId xmlns:r="http://schemas.openxmlformats.org/officeDocument/2006/relationships" id="261" r:id="Ra5dbf38ea8024280"/>
    <p:sldId xmlns:r="http://schemas.openxmlformats.org/officeDocument/2006/relationships" id="262" r:id="Rfe7f05be94c44f0d"/>
    <p:sldId xmlns:r="http://schemas.openxmlformats.org/officeDocument/2006/relationships" id="263" r:id="R104b468b72ad4daa"/>
    <p:sldId xmlns:r="http://schemas.openxmlformats.org/officeDocument/2006/relationships" id="264" r:id="R55105397c6d94f32"/>
    <p:sldId xmlns:r="http://schemas.openxmlformats.org/officeDocument/2006/relationships" id="265" r:id="R233ad3dd3658472f"/>
    <p:sldId xmlns:r="http://schemas.openxmlformats.org/officeDocument/2006/relationships" id="266" r:id="R8937f6187c2b4385"/>
    <p:sldId xmlns:r="http://schemas.openxmlformats.org/officeDocument/2006/relationships" id="267" r:id="R60888a866a134209"/>
    <p:sldId xmlns:r="http://schemas.openxmlformats.org/officeDocument/2006/relationships" id="268" r:id="Rea6e7c76848d443f"/>
    <p:sldId xmlns:r="http://schemas.openxmlformats.org/officeDocument/2006/relationships" id="269" r:id="R4e82d520791b4fa8"/>
    <p:sldId xmlns:r="http://schemas.openxmlformats.org/officeDocument/2006/relationships" id="270" r:id="Rdd926e27e6e8408d"/>
    <p:sldId xmlns:r="http://schemas.openxmlformats.org/officeDocument/2006/relationships" id="271" r:id="R951605bd7c034701"/>
    <p:sldId xmlns:r="http://schemas.openxmlformats.org/officeDocument/2006/relationships" id="272" r:id="R9a74d87937b246d0"/>
    <p:sldId xmlns:r="http://schemas.openxmlformats.org/officeDocument/2006/relationships" id="273" r:id="Rc379bab97eba46ab"/>
    <p:sldId xmlns:r="http://schemas.openxmlformats.org/officeDocument/2006/relationships" id="274" r:id="Re16a6bd00d824419"/>
    <p:sldId xmlns:r="http://schemas.openxmlformats.org/officeDocument/2006/relationships" id="275" r:id="Rb58a7df533314b22"/>
    <p:sldId xmlns:r="http://schemas.openxmlformats.org/officeDocument/2006/relationships" id="276" r:id="Rc2b5467eabfa4a4e"/>
    <p:sldId xmlns:r="http://schemas.openxmlformats.org/officeDocument/2006/relationships" id="277" r:id="R7c35bac526934159"/>
    <p:sldId xmlns:r="http://schemas.openxmlformats.org/officeDocument/2006/relationships" id="278" r:id="R06c3a56fdf4a4e0d"/>
    <p:sldId xmlns:r="http://schemas.openxmlformats.org/officeDocument/2006/relationships" id="279" r:id="Rc75497faa2b440e6"/>
    <p:sldId xmlns:r="http://schemas.openxmlformats.org/officeDocument/2006/relationships" id="280" r:id="Rbbab7655dcf9484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b0eb00c1c8045ce" /><Relationship Type="http://schemas.openxmlformats.org/officeDocument/2006/relationships/slideMaster" Target="/ppt/slideMasters/slideMaster1.xml" Id="R12ad335e1a3b4cfb" /><Relationship Type="http://schemas.openxmlformats.org/officeDocument/2006/relationships/slideMaster" Target="/ppt/slideMasters/slideMaster2.xml" Id="R55d1f95a91c947c7" /><Relationship Type="http://schemas.openxmlformats.org/officeDocument/2006/relationships/presProps" Target="/ppt/presProps.xml" Id="R89325831a3714eaf" /><Relationship Type="http://schemas.openxmlformats.org/officeDocument/2006/relationships/viewProps" Target="/ppt/viewProps.xml" Id="R461dd476f6e44c8d" /><Relationship Type="http://schemas.openxmlformats.org/officeDocument/2006/relationships/tableStyles" Target="/ppt/tableStyles.xml" Id="Rd5ae4d12e5d84982" /><Relationship Type="http://schemas.openxmlformats.org/officeDocument/2006/relationships/slide" Target="/ppt/slides/slide1.xml" Id="R35b5c617175e4cff" /><Relationship Type="http://schemas.openxmlformats.org/officeDocument/2006/relationships/slide" Target="/ppt/slides/slide2.xml" Id="Re58fafc46c2444d0" /><Relationship Type="http://schemas.openxmlformats.org/officeDocument/2006/relationships/slide" Target="/ppt/slides/slide3.xml" Id="Rd1a86dcd47794f9b" /><Relationship Type="http://schemas.openxmlformats.org/officeDocument/2006/relationships/slide" Target="/ppt/slides/slide4.xml" Id="R779e63967add455f" /><Relationship Type="http://schemas.openxmlformats.org/officeDocument/2006/relationships/slide" Target="/ppt/slides/slide5.xml" Id="R09fac1f524fc4b68" /><Relationship Type="http://schemas.openxmlformats.org/officeDocument/2006/relationships/slide" Target="/ppt/slides/slide6.xml" Id="Ra5dbf38ea8024280" /><Relationship Type="http://schemas.openxmlformats.org/officeDocument/2006/relationships/slide" Target="/ppt/slides/slide7.xml" Id="Rfe7f05be94c44f0d" /><Relationship Type="http://schemas.openxmlformats.org/officeDocument/2006/relationships/slide" Target="/ppt/slides/slide8.xml" Id="R104b468b72ad4daa" /><Relationship Type="http://schemas.openxmlformats.org/officeDocument/2006/relationships/slide" Target="/ppt/slides/slide9.xml" Id="R55105397c6d94f32" /><Relationship Type="http://schemas.openxmlformats.org/officeDocument/2006/relationships/slide" Target="/ppt/slides/slide10.xml" Id="R233ad3dd3658472f" /><Relationship Type="http://schemas.openxmlformats.org/officeDocument/2006/relationships/slide" Target="/ppt/slides/slide11.xml" Id="R8937f6187c2b4385" /><Relationship Type="http://schemas.openxmlformats.org/officeDocument/2006/relationships/slide" Target="/ppt/slides/slide12.xml" Id="R60888a866a134209" /><Relationship Type="http://schemas.openxmlformats.org/officeDocument/2006/relationships/slide" Target="/ppt/slides/slide13.xml" Id="Rea6e7c76848d443f" /><Relationship Type="http://schemas.openxmlformats.org/officeDocument/2006/relationships/slide" Target="/ppt/slides/slide14.xml" Id="R4e82d520791b4fa8" /><Relationship Type="http://schemas.openxmlformats.org/officeDocument/2006/relationships/slide" Target="/ppt/slides/slide15.xml" Id="Rdd926e27e6e8408d" /><Relationship Type="http://schemas.openxmlformats.org/officeDocument/2006/relationships/slide" Target="/ppt/slides/slide16.xml" Id="R951605bd7c034701" /><Relationship Type="http://schemas.openxmlformats.org/officeDocument/2006/relationships/slide" Target="/ppt/slides/slide17.xml" Id="R9a74d87937b246d0" /><Relationship Type="http://schemas.openxmlformats.org/officeDocument/2006/relationships/slide" Target="/ppt/slides/slide18.xml" Id="Rc379bab97eba46ab" /><Relationship Type="http://schemas.openxmlformats.org/officeDocument/2006/relationships/slide" Target="/ppt/slides/slide19.xml" Id="Re16a6bd00d824419" /><Relationship Type="http://schemas.openxmlformats.org/officeDocument/2006/relationships/slide" Target="/ppt/slides/slide20.xml" Id="Rb58a7df533314b22" /><Relationship Type="http://schemas.openxmlformats.org/officeDocument/2006/relationships/slide" Target="/ppt/slides/slide21.xml" Id="Rc2b5467eabfa4a4e" /><Relationship Type="http://schemas.openxmlformats.org/officeDocument/2006/relationships/slide" Target="/ppt/slides/slide22.xml" Id="R7c35bac526934159" /><Relationship Type="http://schemas.openxmlformats.org/officeDocument/2006/relationships/slide" Target="/ppt/slides/slide23.xml" Id="R06c3a56fdf4a4e0d" /><Relationship Type="http://schemas.openxmlformats.org/officeDocument/2006/relationships/slide" Target="/ppt/slides/slide24.xml" Id="Rc75497faa2b440e6" /><Relationship Type="http://schemas.openxmlformats.org/officeDocument/2006/relationships/slide" Target="/ppt/slides/slide25.xml" Id="Rbbab7655dcf948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c3673e9204add" /><Relationship Type="http://schemas.openxmlformats.org/officeDocument/2006/relationships/image" Target="/ppt/media/image.png" Id="Rf1969cc59bf747e9" /><Relationship Type="http://schemas.openxmlformats.org/officeDocument/2006/relationships/image" Target="/ppt/media/image2.png" Id="R786d2eba3b054146" /><Relationship Type="http://schemas.openxmlformats.org/officeDocument/2006/relationships/image" Target="/ppt/media/image3.png" Id="Rf5251d3480494a45" /><Relationship Type="http://schemas.openxmlformats.org/officeDocument/2006/relationships/image" Target="/ppt/media/image4.png" Id="R1913dcba221b4b32" /><Relationship Type="http://schemas.openxmlformats.org/officeDocument/2006/relationships/image" Target="/ppt/media/image5.png" Id="R69507cead0a34223" /><Relationship Type="http://schemas.openxmlformats.org/officeDocument/2006/relationships/image" Target="/ppt/media/image6.png" Id="Ra35a92ccc697406e" /><Relationship Type="http://schemas.openxmlformats.org/officeDocument/2006/relationships/image" Target="/ppt/media/image7.png" Id="R4508e43189364fe6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4012959054dfd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9b358b0184f76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93941764e478d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9c7a5ef364141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aed405a264a8c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9371c224a493b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4c059a6a74b3b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89124f3394b09" /></Relationships>
</file>

<file path=ppt/slideLayouts/_rels/slideLayout18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4f57fb11f76488c" /></Relationships>
</file>

<file path=ppt/slideLayouts/_rels/slideLayout19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e2fb151b9214f00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b283cb1964c51" /></Relationships>
</file>

<file path=ppt/slideLayouts/_rels/slideLayout20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3badc26e1044dad" /></Relationships>
</file>

<file path=ppt/slideLayouts/_rels/slideLayout21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dddbd18870b406d" /></Relationships>
</file>

<file path=ppt/slideLayouts/_rels/slideLayout22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18f0263e8f04bf7" /></Relationships>
</file>

<file path=ppt/slideLayouts/_rels/slideLayout23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5faf2e3d8a540e3" /></Relationships>
</file>

<file path=ppt/slideLayouts/_rels/slideLayout2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75237ad05824a01" /></Relationships>
</file>

<file path=ppt/slideLayouts/_rels/slideLayout2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0aec33bfde44110" /></Relationships>
</file>

<file path=ppt/slideLayouts/_rels/slideLayout2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3203650fa364c09" /></Relationships>
</file>

<file path=ppt/slideLayouts/_rels/slideLayout2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1a97ee614234cab" /></Relationships>
</file>

<file path=ppt/slideLayouts/_rels/slideLayout28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f633f5992c249d4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a94615d7045cb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e90a2be01418a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ce4de37f3464d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13282095b4cf0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12130afd0456f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ee77d48a84caf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c8373d38e415d" /></Relationships>
</file>

<file path=ppt/slideLayouts/slideLayout1.xml><?xml version="1.0" encoding="utf-8"?>
<p:sldLayout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969cc59bf747e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pic>
        <p:nvPicPr>
          <p:cNvPr id="9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6d2eba3b05414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5619" y="3612208"/>
            <a:ext cx="12192000" cy="3352800"/>
          </a:xfrm>
          <a:prstGeom xmlns:a="http://schemas.openxmlformats.org/drawingml/2006/main" prst="rect">
            <a:avLst/>
          </a:prstGeom>
        </p:spPr>
      </p:pic>
      <p:pic>
        <p:nvPicPr>
          <p:cNvPr id="10" name="Picture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251d3480494a4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-251053" y="4129839"/>
            <a:ext cx="3606650" cy="2904330"/>
          </a:xfrm>
          <a:prstGeom xmlns:a="http://schemas.openxmlformats.org/drawingml/2006/main" prst="rect">
            <a:avLst/>
          </a:prstGeom>
        </p:spPr>
      </p:pic>
      <p:pic>
        <p:nvPicPr>
          <p:cNvPr id="11" name="Picture 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1913dcba221b4b32"/>
          <a:srcRect xmlns:a="http://schemas.openxmlformats.org/drawingml/2006/main" l="4775" t="3148" r="6152" b="67435"/>
          <a:stretch xmlns:a="http://schemas.openxmlformats.org/drawingml/2006/main"/>
        </p:blipFill>
        <p:spPr>
          <a:xfrm xmlns:a="http://schemas.openxmlformats.org/drawingml/2006/main">
            <a:off x="2553920" y="1645768"/>
            <a:ext cx="7084159" cy="686371"/>
          </a:xfrm>
          <a:prstGeom xmlns:a="http://schemas.openxmlformats.org/drawingml/2006/main" prst="rect">
            <a:avLst/>
          </a:prstGeom>
        </p:spPr>
      </p:pic>
      <p:pic>
        <p:nvPicPr>
          <p:cNvPr id="12" name="Picture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507cead0a3422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791915" y="171045"/>
            <a:ext cx="2461449" cy="1314286"/>
          </a:xfrm>
          <a:prstGeom xmlns:a="http://schemas.openxmlformats.org/drawingml/2006/main" prst="rect">
            <a:avLst/>
          </a:prstGeom>
        </p:spPr>
      </p:pic>
      <p:pic>
        <p:nvPicPr>
          <p:cNvPr id="13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5a92ccc697406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56986" y="171044"/>
            <a:ext cx="3000872" cy="1386193"/>
          </a:xfrm>
          <a:prstGeom xmlns:a="http://schemas.openxmlformats.org/drawingml/2006/main" prst="rect">
            <a:avLst/>
          </a:prstGeom>
        </p:spPr>
      </p:pic>
      <p:pic>
        <p:nvPicPr>
          <p:cNvPr id="14" name="Picture 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08e43189364fe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814188" y="88531"/>
            <a:ext cx="2824229" cy="1386193"/>
          </a:xfrm>
          <a:prstGeom xmlns:a="http://schemas.openxmlformats.org/drawingml/2006/main" prst="rect">
            <a:avLst/>
          </a:prstGeom>
        </p:spPr>
      </p:pic>
    </p:spTree>
  </p:cSld>
</p:sldLayout>
</file>

<file path=ppt/slideLayouts/slideLayout10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468795F-2E9F-4B4A-9412-63E99D83FD3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0541D61-56A8-454E-AE8E-001BA2942464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616476EA-27D6-4BB6-8FFF-F9BF46EEE674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73E6E166-54ED-4676-9EF4-83C8BAF5FA4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F567CB12-469E-4238-BFD0-91FDC57358D9}" type="datetimeFigureOut">
              <a:t>22-Aug-26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E52341F5-7960-4E66-9E6B-23346FB19DF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25D464B6-24C8-49F5-B842-117A6FE8CDC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656D4F19-8C8B-4E91-B1F2-265406E5981C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A3CE7475-4DBA-4A48-9838-B4DE0A30D3C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25518F38-9FC4-455D-96CF-C44C8FA7D564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9788" y="1681163"/>
            <a:ext cx="5157787" cy="82391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87FFCF75-480B-467A-9675-90404E17D5A8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839788" y="2505075"/>
            <a:ext cx="5157787" cy="368458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BFB27D20-225A-4FB8-AB8E-0231BBD0DC4A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6172200" y="1681163"/>
            <a:ext cx="5183188" cy="82391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97D53B65-433D-4996-A34F-F4C9CA4F8A22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6172200" y="2505075"/>
            <a:ext cx="5183188" cy="368458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2C2057F-E1DF-4DC0-9157-0A20632A6DE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F567CB12-469E-4238-BFD0-91FDC57358D9}" type="datetimeFigureOut">
              <a:t>22-Aug-26</a:t>
            </a:fld>
            <a:endParaRPr/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9FB692F5-7236-4181-8C17-510FFB565B3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66B7C9F8-44B3-4A25-9CE0-6D57DA69E27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656D4F19-8C8B-4E91-B1F2-265406E5981C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04F181CE-1402-4A4C-8E32-2480A2D97A9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FF3BB387-9C39-400D-82B1-26F72C8234A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F567CB12-469E-4238-BFD0-91FDC57358D9}" type="datetimeFigureOut">
              <a:t>22-Aug-26</a:t>
            </a:fld>
            <a:endParaRPr/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EBF9295D-129F-462F-90C0-102A469F858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03E26FCA-AB57-4FC1-81CC-747EE814AF2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656D4F19-8C8B-4E91-B1F2-265406E5981C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B01F80E0-B573-404F-B9FA-B7B7703A49F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F567CB12-469E-4238-BFD0-91FDC57358D9}" type="datetimeFigureOut">
              <a:t>22-Aug-26</a:t>
            </a:fld>
            <a:endParaRPr/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7F8C0559-B0B4-4C13-8E27-95A2149EEE2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DF102794-D01F-4280-9468-4A3E9D80A33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656D4F19-8C8B-4E91-B1F2-265406E5981C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10173F4-77AC-4C05-892C-BDBAB70F430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457200"/>
            <a:ext cx="3932237" cy="1600200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3200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EBECF04-6865-45FA-BA1C-75C06E235BC4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5183188" y="987425"/>
            <a:ext cx="6172200" cy="4873625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9DE1316D-3976-4DFD-9F41-5834CDD5062B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839788" y="2057400"/>
            <a:ext cx="3932237" cy="3811588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25EB943E-90DA-4530-A7BD-B3B8FA212ED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F567CB12-469E-4238-BFD0-91FDC57358D9}" type="datetimeFigureOut">
              <a:t>22-Aug-26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F3479601-5367-4CB6-885C-A743DA657E5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ACF088D7-7EB7-4E69-8221-EB3561E4034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656D4F19-8C8B-4E91-B1F2-265406E5981C}" type="slidenum">
              <a:t>‹#›</a:t>
            </a:fld>
            <a:endParaRPr/>
          </a:p>
        </p:txBody>
      </p:sp>
    </p:spTree>
  </p:cSld>
</p:sldLayout>
</file>

<file path=ppt/slideLayouts/slideLayout15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AAEEFE3-DA48-45C3-A4B4-8B48548BEAC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457200"/>
            <a:ext cx="3932237" cy="1600200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3200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D037F8F6-FBF5-441B-BEB6-59DC1A19C521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5183188" y="987425"/>
            <a:ext cx="6172200" cy="4873625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>
            <a:endParaRPr/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9E260F24-96C9-4EB5-97AA-14A0FB9B3B45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839788" y="2057400"/>
            <a:ext cx="3932237" cy="3811588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FD5851EE-C369-4C5C-9103-684CAA6162B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F567CB12-469E-4238-BFD0-91FDC57358D9}" type="datetimeFigureOut">
              <a:t>22-Aug-26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1C5C14AB-F68A-4BD5-9C62-10AA19E889F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76D9F8E4-139C-430C-9101-4EBC6E4F694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656D4F19-8C8B-4E91-B1F2-265406E5981C}" type="slidenum">
              <a:t>‹#›</a:t>
            </a:fld>
            <a:endParaRPr/>
          </a:p>
        </p:txBody>
      </p:sp>
    </p:spTree>
  </p:cSld>
</p:sldLayout>
</file>

<file path=ppt/slideLayouts/slideLayout16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61A9BB4-2115-4A19-9777-EEFA14A53F2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0D867C59-78E4-4935-933E-D6B822105026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7F45B91-2B97-4556-AFE6-8B6C75BD531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F567CB12-469E-4238-BFD0-91FDC57358D9}" type="datetimeFigureOut">
              <a:t>22-Aug-26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34F2063-BB16-4B98-B1EA-0F797394614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B5EC366-07F3-4C1B-98F0-8B8BA06E35C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656D4F19-8C8B-4E91-B1F2-265406E5981C}" type="slidenum">
              <a:t>‹#›</a:t>
            </a:fld>
            <a:endParaRPr/>
          </a:p>
        </p:txBody>
      </p:sp>
    </p:spTree>
  </p:cSld>
</p:sldLayout>
</file>

<file path=ppt/slideLayouts/slideLayout17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5817108E-BA00-44E9-8C3D-1FDD43FDF2A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724900" y="365125"/>
            <a:ext cx="2628900" cy="5811838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B2B55AB0-27B3-4618-A77E-F8E8156D296E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365125"/>
            <a:ext cx="7734300" cy="5811838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1095AB41-EC12-4FD2-AFEF-6FEC3EA5E1B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F567CB12-469E-4238-BFD0-91FDC57358D9}" type="datetimeFigureOut">
              <a:t>22-Aug-26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0C4F9F4E-1504-4EB8-BE66-F8FA2EC8064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67BA8796-7812-436F-92E7-55AA2689D77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656D4F19-8C8B-4E91-B1F2-265406E5981C}" type="slidenum">
              <a:t>‹#›</a:t>
            </a:fld>
            <a:endParaRPr/>
          </a:p>
        </p:txBody>
      </p:sp>
    </p:spTree>
  </p:cSld>
</p:sldLayout>
</file>

<file path=ppt/slideLayouts/slideLayout18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F4D6930-7809-8417-4F75-B05AAA40F061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1524000" y="1122363"/>
            <a:ext cx="9144000" cy="2387600"/>
          </a:xfrm>
        </p:spPr>
        <p:txBody>
          <a:bodyPr xmlns:a="http://schemas.openxmlformats.org/drawingml/2006/main" anchor="b"/>
          <a:lstStyle xmlns:a="http://schemas.openxmlformats.org/drawingml/2006/main">
            <a:lvl1pPr algn="ctr">
              <a:buNone/>
              <a:defRPr sz="6000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B031180B-51C1-054C-DA02-65D40D27EF97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602038"/>
            <a:ext cx="9144000" cy="1655762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329690CC-111A-9FB9-96F3-C3B5817B286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B40DF558-372D-3840-BD05-5D15AD7E3CB7}" type="datetimeFigureOut">
              <a:t>22-Aug-26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ADB9CFD-7807-3E09-B9FA-6D57E72D928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50B85F9-5013-4C9F-D9DA-433EBD8B4D7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37D1752-175C-6347-9221-06362F652918}" type="slidenum">
              <a:t>‹#›</a:t>
            </a:fld>
            <a:endParaRPr/>
          </a:p>
        </p:txBody>
      </p:sp>
    </p:spTree>
  </p:cSld>
</p:sldLayout>
</file>

<file path=ppt/slideLayouts/slideLayout19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6B154FD-6B69-425C-89B6-75108D2795F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D042D70-0D39-A8F8-9263-E7740C4D7F0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104A795-DAAC-D70B-DFF8-7B4764888C0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B40DF558-372D-3840-BD05-5D15AD7E3CB7}" type="datetimeFigureOut">
              <a:t>22-Aug-26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AE6958C4-2BA0-D9D0-293E-DF212F471E7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545151C-4033-9791-A2C9-EA5B2A260F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37D1752-175C-6347-9221-06362F652918}" type="slidenum">
              <a:t>‹#›</a:t>
            </a:fld>
            <a:endParaRPr/>
          </a:p>
        </p:txBody>
      </p:sp>
    </p:spTree>
  </p:cSld>
</p:sldLayout>
</file>

<file path=ppt/slideLayouts/slideLayout2.xml><?xml version="1.0" encoding="utf-8"?>
<p:sldLayout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20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0890D55-B4A8-92E3-5FE0-8BC40398B75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1850" y="1709738"/>
            <a:ext cx="10515600" cy="2852737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6000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F3E9C9CA-8542-1C33-BF8E-2F7BEF7CF26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1850" y="4589463"/>
            <a:ext cx="10515600" cy="1500187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9B2017BB-9F5D-876C-042D-57E8694DB2E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B40DF558-372D-3840-BD05-5D15AD7E3CB7}" type="datetimeFigureOut">
              <a:t>22-Aug-26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F5F3188D-8118-E716-6748-B4F7BFD1834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62989252-C2D8-E3B9-E203-386BA6C92BE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37D1752-175C-6347-9221-06362F652918}" type="slidenum">
              <a:t>‹#›</a:t>
            </a:fld>
            <a:endParaRPr/>
          </a:p>
        </p:txBody>
      </p:sp>
    </p:spTree>
  </p:cSld>
</p:sldLayout>
</file>

<file path=ppt/slideLayouts/slideLayout21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E2C12397-DFB3-4ECD-0DD8-F32F7D48CA1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C837A78-69C1-C2DD-80CF-9E0A7993004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C9F4A0E9-2FF4-72CA-1073-5C28D9026A2C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8780BEA5-B1B7-2A1F-5371-02A1CD91BBA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B40DF558-372D-3840-BD05-5D15AD7E3CB7}" type="datetimeFigureOut">
              <a:t>22-Aug-26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09A9F542-2112-E8ED-B2FD-3EFECE0B2FA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7131CE0E-1D6D-1142-1FCB-67453D9F42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37D1752-175C-6347-9221-06362F652918}" type="slidenum">
              <a:t>‹#›</a:t>
            </a:fld>
            <a:endParaRPr/>
          </a:p>
        </p:txBody>
      </p:sp>
    </p:spTree>
  </p:cSld>
</p:sldLayout>
</file>

<file path=ppt/slideLayouts/slideLayout22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AB1752FE-433E-4F82-30CF-9ED0D82C7D1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E3A98787-9C71-4D89-9D2A-134FA8AA5D1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9788" y="1681163"/>
            <a:ext cx="5157787" cy="82391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D3EE227E-7200-0BA9-272F-96D448CA586D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839788" y="2505075"/>
            <a:ext cx="5157787" cy="368458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845A8668-ADC1-9D7A-E090-5E9B5FA56239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6172200" y="1681163"/>
            <a:ext cx="5183188" cy="82391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E4C50426-5F79-5C39-B3F6-433AFC5FCDFD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6172200" y="2505075"/>
            <a:ext cx="5183188" cy="368458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53915FED-6C4E-0E9F-4B64-164306C9594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B40DF558-372D-3840-BD05-5D15AD7E3CB7}" type="datetimeFigureOut">
              <a:t>22-Aug-26</a:t>
            </a:fld>
            <a:endParaRPr/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1E5852F-7774-6BB1-F405-316F34A96D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DF1C932-A95F-5AC4-6945-581BFEAF875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37D1752-175C-6347-9221-06362F652918}" type="slidenum">
              <a:t>‹#›</a:t>
            </a:fld>
            <a:endParaRPr/>
          </a:p>
        </p:txBody>
      </p:sp>
    </p:spTree>
  </p:cSld>
</p:sldLayout>
</file>

<file path=ppt/slideLayouts/slideLayout23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B83BD47-8660-DC32-F054-CEEACF3B576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5A3D29B0-77E9-273E-51BE-C47EDEAE79B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B40DF558-372D-3840-BD05-5D15AD7E3CB7}" type="datetimeFigureOut">
              <a:t>22-Aug-26</a:t>
            </a:fld>
            <a:endParaRPr/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034D0191-D069-9EEA-0538-865DB010E5E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30A2D24D-0449-7B8B-B7BE-A50A7D5B36B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37D1752-175C-6347-9221-06362F652918}" type="slidenum">
              <a:t>‹#›</a:t>
            </a:fld>
            <a:endParaRPr/>
          </a:p>
        </p:txBody>
      </p:sp>
    </p:spTree>
  </p:cSld>
</p:sldLayout>
</file>

<file path=ppt/slideLayouts/slideLayout24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D2E64934-AB52-9C30-5E7C-DE7D6DE928E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B40DF558-372D-3840-BD05-5D15AD7E3CB7}" type="datetimeFigureOut">
              <a:t>22-Aug-26</a:t>
            </a:fld>
            <a:endParaRPr/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43C78B98-1989-E91E-DDCF-8D19EF83496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0D666709-2D79-5923-28B5-F978BFAF6C8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37D1752-175C-6347-9221-06362F652918}" type="slidenum">
              <a:t>‹#›</a:t>
            </a:fld>
            <a:endParaRPr/>
          </a:p>
        </p:txBody>
      </p:sp>
    </p:spTree>
  </p:cSld>
</p:sldLayout>
</file>

<file path=ppt/slideLayouts/slideLayout25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E7C17FA9-0A7C-05E7-79D9-049879D8AE6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457200"/>
            <a:ext cx="3932237" cy="1600200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3200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A705DEF3-7FEE-ABB7-C19C-0A971E37FC4D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5183188" y="987425"/>
            <a:ext cx="6172200" cy="4873625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7DFA0AA9-91F4-E248-3905-99DF6F574765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839788" y="2057400"/>
            <a:ext cx="3932237" cy="3811588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A0126D21-CD80-0F29-BA33-D9550386E04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B40DF558-372D-3840-BD05-5D15AD7E3CB7}" type="datetimeFigureOut">
              <a:t>22-Aug-26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1FF09328-8349-0BC2-BD6B-F2B685ABFB4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4CFE5BF6-2A21-17CB-C40F-EA1FE3FB882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37D1752-175C-6347-9221-06362F652918}" type="slidenum">
              <a:t>‹#›</a:t>
            </a:fld>
            <a:endParaRPr/>
          </a:p>
        </p:txBody>
      </p:sp>
    </p:spTree>
  </p:cSld>
</p:sldLayout>
</file>

<file path=ppt/slideLayouts/slideLayout26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54ED7F4-188D-FDE7-C3D8-91B93B86748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457200"/>
            <a:ext cx="3932237" cy="1600200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3200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9A43659A-6A66-7CCB-2244-0C323CF700AE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5183188" y="987425"/>
            <a:ext cx="6172200" cy="4873625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>
            <a:endParaRPr/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DDA510DF-24DD-DE31-7CC7-13E5D2723020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839788" y="2057400"/>
            <a:ext cx="3932237" cy="3811588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72463363-EA8A-002A-BEA5-2DF55F1336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B40DF558-372D-3840-BD05-5D15AD7E3CB7}" type="datetimeFigureOut">
              <a:t>22-Aug-26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329F1E0C-22A3-10DB-C0D0-647F27F138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ECC604EB-4E94-40D0-A7DF-B49B6F07B7D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37D1752-175C-6347-9221-06362F652918}" type="slidenum">
              <a:t>‹#›</a:t>
            </a:fld>
            <a:endParaRPr/>
          </a:p>
        </p:txBody>
      </p:sp>
    </p:spTree>
  </p:cSld>
</p:sldLayout>
</file>

<file path=ppt/slideLayouts/slideLayout27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DDD3AFF-44B9-A7A8-4ACB-C6294726AEA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843C57B2-D2F3-0942-DF6A-42F6303F1DE5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FF5D80C1-7C55-F939-BF81-620B78837C7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B40DF558-372D-3840-BD05-5D15AD7E3CB7}" type="datetimeFigureOut">
              <a:t>22-Aug-26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C7CA5E6B-968E-AC08-82AC-15146B0F430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397F26F-7F0E-404B-D925-0147F865D86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37D1752-175C-6347-9221-06362F652918}" type="slidenum">
              <a:t>‹#›</a:t>
            </a:fld>
            <a:endParaRPr/>
          </a:p>
        </p:txBody>
      </p:sp>
    </p:spTree>
  </p:cSld>
</p:sldLayout>
</file>

<file path=ppt/slideLayouts/slideLayout28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76C801C9-D500-DA9A-94BF-27B9762BF12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724900" y="365125"/>
            <a:ext cx="2628900" cy="5811838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0786691B-8D46-B83A-747E-3D4149E491CE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365125"/>
            <a:ext cx="7734300" cy="5811838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FB004885-7B1B-7101-A384-644279A5034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B40DF558-372D-3840-BD05-5D15AD7E3CB7}" type="datetimeFigureOut">
              <a:t>22-Aug-26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CED9C7E7-9558-2E63-6BBA-4A880D98BF6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AB30D0D-1C55-4EE1-F3C2-343B1908F26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37D1752-175C-6347-9221-06362F652918}" type="slidenum">
              <a:t>‹#›</a:t>
            </a:fld>
            <a:endParaRPr/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4.xml><?xml version="1.0" encoding="utf-8"?>
<p:sldLayout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5.xml><?xml version="1.0" encoding="utf-8"?>
<p:sldLayout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6.xml><?xml version="1.0" encoding="utf-8"?>
<p:sldLayout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7.xml><?xml version="1.0" encoding="utf-8"?>
<p:sldLayout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8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E79B7AE3-C4F5-4BD7-A7CC-0A7AA26721C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F4F9B02-02C6-4064-AA2A-998AF0378A8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66FE75FC-64E6-423D-A57B-81F67A7C05E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F567CB12-469E-4238-BFD0-91FDC57358D9}" type="datetimeFigureOut">
              <a:t>22-Aug-26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5B158DA1-AD3C-40CD-8446-3C70FAFC76A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E33D6A-0C73-4CA8-87CE-BEA1C8FC2C7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656D4F19-8C8B-4E91-B1F2-265406E5981C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D911775-E532-4726-ACBA-788BBA08E87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1850" y="1709738"/>
            <a:ext cx="10515600" cy="2852737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6000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AEAA845B-26C2-4699-AE1B-098F72482DA6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1850" y="4589463"/>
            <a:ext cx="10515600" cy="1500187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85415E6-EBFA-4ACC-8451-A449E66214A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F567CB12-469E-4238-BFD0-91FDC57358D9}" type="datetimeFigureOut">
              <a:t>22-Aug-26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874B71A-AE75-481F-B6B7-46A9F59491C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872AAFFE-EFF2-487C-9091-046A76B67D5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656D4F19-8C8B-4E91-B1F2-265406E5981C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89feec02dc64ad3" /><Relationship Type="http://schemas.openxmlformats.org/officeDocument/2006/relationships/slideLayout" Target="/ppt/slideLayouts/slideLayout1.xml" Id="Read515a015f14889" /><Relationship Type="http://schemas.openxmlformats.org/officeDocument/2006/relationships/slideLayout" Target="/ppt/slideLayouts/slideLayout2.xml" Id="R8056337ad4bb47ad" /><Relationship Type="http://schemas.openxmlformats.org/officeDocument/2006/relationships/slideLayout" Target="/ppt/slideLayouts/slideLayout3.xml" Id="R562b37834ca34f4d" /><Relationship Type="http://schemas.openxmlformats.org/officeDocument/2006/relationships/slideLayout" Target="/ppt/slideLayouts/slideLayout4.xml" Id="R539e1d60d22e475c" /><Relationship Type="http://schemas.openxmlformats.org/officeDocument/2006/relationships/slideLayout" Target="/ppt/slideLayouts/slideLayout5.xml" Id="R6e81e706d9b940fe" /><Relationship Type="http://schemas.openxmlformats.org/officeDocument/2006/relationships/slideLayout" Target="/ppt/slideLayouts/slideLayout6.xml" Id="R31180fa641ee470e" /><Relationship Type="http://schemas.openxmlformats.org/officeDocument/2006/relationships/slideLayout" Target="/ppt/slideLayouts/slideLayout7.xml" Id="R995105d297e24a50" /><Relationship Type="http://schemas.openxmlformats.org/officeDocument/2006/relationships/slideLayout" Target="/ppt/slideLayouts/slideLayout8.xml" Id="R2d5816cfe01a458b" /><Relationship Type="http://schemas.openxmlformats.org/officeDocument/2006/relationships/slideLayout" Target="/ppt/slideLayouts/slideLayout9.xml" Id="R1301007068db4116" /><Relationship Type="http://schemas.openxmlformats.org/officeDocument/2006/relationships/slideLayout" Target="/ppt/slideLayouts/slideLayout10.xml" Id="Rc71af1710124403d" /><Relationship Type="http://schemas.openxmlformats.org/officeDocument/2006/relationships/slideLayout" Target="/ppt/slideLayouts/slideLayout11.xml" Id="R6ebf0970114e4101" /><Relationship Type="http://schemas.openxmlformats.org/officeDocument/2006/relationships/slideLayout" Target="/ppt/slideLayouts/slideLayout12.xml" Id="R269e73f8514d445b" /><Relationship Type="http://schemas.openxmlformats.org/officeDocument/2006/relationships/slideLayout" Target="/ppt/slideLayouts/slideLayout13.xml" Id="R55204eeaee14444b" /><Relationship Type="http://schemas.openxmlformats.org/officeDocument/2006/relationships/slideLayout" Target="/ppt/slideLayouts/slideLayout14.xml" Id="R5394249571524069" /><Relationship Type="http://schemas.openxmlformats.org/officeDocument/2006/relationships/slideLayout" Target="/ppt/slideLayouts/slideLayout15.xml" Id="Re1ab9af7bce74ae0" /><Relationship Type="http://schemas.openxmlformats.org/officeDocument/2006/relationships/slideLayout" Target="/ppt/slideLayouts/slideLayout16.xml" Id="R2ee5ca1fc13a4478" /><Relationship Type="http://schemas.openxmlformats.org/officeDocument/2006/relationships/slideLayout" Target="/ppt/slideLayouts/slideLayout17.xml" Id="Rafa23f7e08f44c95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65f7db65a6ae4b08" /><Relationship Type="http://schemas.openxmlformats.org/officeDocument/2006/relationships/slideLayout" Target="/ppt/slideLayouts/slideLayout18.xml" Id="R4f4cdd30163d4599" /><Relationship Type="http://schemas.openxmlformats.org/officeDocument/2006/relationships/slideLayout" Target="/ppt/slideLayouts/slideLayout19.xml" Id="Rabbab9e8e8aa4a98" /><Relationship Type="http://schemas.openxmlformats.org/officeDocument/2006/relationships/slideLayout" Target="/ppt/slideLayouts/slideLayout20.xml" Id="Rf4f2f65f51114ad5" /><Relationship Type="http://schemas.openxmlformats.org/officeDocument/2006/relationships/slideLayout" Target="/ppt/slideLayouts/slideLayout21.xml" Id="R89819be5bb7f4a49" /><Relationship Type="http://schemas.openxmlformats.org/officeDocument/2006/relationships/slideLayout" Target="/ppt/slideLayouts/slideLayout22.xml" Id="R639d1db1ecb041a6" /><Relationship Type="http://schemas.openxmlformats.org/officeDocument/2006/relationships/slideLayout" Target="/ppt/slideLayouts/slideLayout23.xml" Id="Rd75ffeea3e574efc" /><Relationship Type="http://schemas.openxmlformats.org/officeDocument/2006/relationships/slideLayout" Target="/ppt/slideLayouts/slideLayout24.xml" Id="R564c00fe665448b5" /><Relationship Type="http://schemas.openxmlformats.org/officeDocument/2006/relationships/slideLayout" Target="/ppt/slideLayouts/slideLayout25.xml" Id="R926edb107bc04858" /><Relationship Type="http://schemas.openxmlformats.org/officeDocument/2006/relationships/slideLayout" Target="/ppt/slideLayouts/slideLayout26.xml" Id="R793a956ef35d4872" /><Relationship Type="http://schemas.openxmlformats.org/officeDocument/2006/relationships/slideLayout" Target="/ppt/slideLayouts/slideLayout27.xml" Id="Ra34e15e8e9804019" /><Relationship Type="http://schemas.openxmlformats.org/officeDocument/2006/relationships/slideLayout" Target="/ppt/slideLayouts/slideLayout28.xml" Id="Ra1a74c32c61c422a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A297FE6A-08C9-4D25-B607-A48DF5C5D82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7CA5C297-23F0-4779-8981-1E704C84D932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6428781-FAAC-4489-842D-9C753E6B800E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838200" y="6356350"/>
            <a:ext cx="27432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F567CB12-469E-4238-BFD0-91FDC57358D9}" type="datetimeFigureOut">
              <a:t>22-Aug-26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41FF8050-C03C-427A-9CAA-A6EB7B34922E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4038600" y="6356350"/>
            <a:ext cx="41148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6E8183F6-DA1E-48C5-93B3-D204281CCB54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8610600" y="6356350"/>
            <a:ext cx="27432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656D4F19-8C8B-4E91-B1F2-265406E5981C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d515a015f14889"/>
    <p:sldLayoutId xmlns:r="http://schemas.openxmlformats.org/officeDocument/2006/relationships" id="2147483650" r:id="R8056337ad4bb47ad"/>
    <p:sldLayoutId xmlns:r="http://schemas.openxmlformats.org/officeDocument/2006/relationships" id="2147483651" r:id="R562b37834ca34f4d"/>
    <p:sldLayoutId xmlns:r="http://schemas.openxmlformats.org/officeDocument/2006/relationships" id="2147483652" r:id="R539e1d60d22e475c"/>
    <p:sldLayoutId xmlns:r="http://schemas.openxmlformats.org/officeDocument/2006/relationships" id="2147483653" r:id="R6e81e706d9b940fe"/>
    <p:sldLayoutId xmlns:r="http://schemas.openxmlformats.org/officeDocument/2006/relationships" id="2147483654" r:id="R31180fa641ee470e"/>
    <p:sldLayoutId xmlns:r="http://schemas.openxmlformats.org/officeDocument/2006/relationships" id="2147483655" r:id="R995105d297e24a50"/>
    <p:sldLayoutId xmlns:r="http://schemas.openxmlformats.org/officeDocument/2006/relationships" id="2147483656" r:id="R2d5816cfe01a458b"/>
    <p:sldLayoutId xmlns:r="http://schemas.openxmlformats.org/officeDocument/2006/relationships" id="2147483657" r:id="R1301007068db4116"/>
    <p:sldLayoutId xmlns:r="http://schemas.openxmlformats.org/officeDocument/2006/relationships" id="2147483658" r:id="Rc71af1710124403d"/>
    <p:sldLayoutId xmlns:r="http://schemas.openxmlformats.org/officeDocument/2006/relationships" id="2147483659" r:id="R6ebf0970114e4101"/>
    <p:sldLayoutId xmlns:r="http://schemas.openxmlformats.org/officeDocument/2006/relationships" id="2147483660" r:id="R269e73f8514d445b"/>
    <p:sldLayoutId xmlns:r="http://schemas.openxmlformats.org/officeDocument/2006/relationships" id="2147483661" r:id="R55204eeaee14444b"/>
    <p:sldLayoutId xmlns:r="http://schemas.openxmlformats.org/officeDocument/2006/relationships" id="2147483662" r:id="R5394249571524069"/>
    <p:sldLayoutId xmlns:r="http://schemas.openxmlformats.org/officeDocument/2006/relationships" id="2147483663" r:id="Re1ab9af7bce74ae0"/>
    <p:sldLayoutId xmlns:r="http://schemas.openxmlformats.org/officeDocument/2006/relationships" id="2147483664" r:id="R2ee5ca1fc13a4478"/>
    <p:sldLayoutId xmlns:r="http://schemas.openxmlformats.org/officeDocument/2006/relationships" id="2147483665" r:id="Rafa23f7e08f44c95"/>
  </p:sldLayoutIdLst>
  <p:txStyles>
    <p:titleStyle>
      <a:lvl1pPr xmlns:a="http://schemas.openxmlformats.org/drawingml/2006/main" algn="l" defTabSz="91440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3463D6BF-B1B4-8908-D54C-537264843A4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9901B9F1-AF2F-5089-6F1C-345B887C1D16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FF189DF-603F-EEDA-0B7C-A38CFC210A2F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838200" y="6356350"/>
            <a:ext cx="27432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 xmlns:a="http://schemas.openxmlformats.org/drawingml/2006/main">
            <a:fld id="{B40DF558-372D-3840-BD05-5D15AD7E3CB7}" type="datetimeFigureOut">
              <a:t>22-Aug-26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22D6D41B-6EB3-808B-5781-B7B77B201D60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4038600" y="6356350"/>
            <a:ext cx="41148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C041469-9783-EF34-0017-6D514190D8D0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8610600" y="6356350"/>
            <a:ext cx="27432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 xmlns:a="http://schemas.openxmlformats.org/drawingml/2006/main">
            <a:fld id="{237D1752-175C-6347-9221-06362F652918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67" r:id="R4f4cdd30163d4599"/>
    <p:sldLayoutId xmlns:r="http://schemas.openxmlformats.org/officeDocument/2006/relationships" id="2147483668" r:id="Rabbab9e8e8aa4a98"/>
    <p:sldLayoutId xmlns:r="http://schemas.openxmlformats.org/officeDocument/2006/relationships" id="2147483669" r:id="Rf4f2f65f51114ad5"/>
    <p:sldLayoutId xmlns:r="http://schemas.openxmlformats.org/officeDocument/2006/relationships" id="2147483670" r:id="R89819be5bb7f4a49"/>
    <p:sldLayoutId xmlns:r="http://schemas.openxmlformats.org/officeDocument/2006/relationships" id="2147483671" r:id="R639d1db1ecb041a6"/>
    <p:sldLayoutId xmlns:r="http://schemas.openxmlformats.org/officeDocument/2006/relationships" id="2147483672" r:id="Rd75ffeea3e574efc"/>
    <p:sldLayoutId xmlns:r="http://schemas.openxmlformats.org/officeDocument/2006/relationships" id="2147483673" r:id="R564c00fe665448b5"/>
    <p:sldLayoutId xmlns:r="http://schemas.openxmlformats.org/officeDocument/2006/relationships" id="2147483674" r:id="R926edb107bc04858"/>
    <p:sldLayoutId xmlns:r="http://schemas.openxmlformats.org/officeDocument/2006/relationships" id="2147483675" r:id="R793a956ef35d4872"/>
    <p:sldLayoutId xmlns:r="http://schemas.openxmlformats.org/officeDocument/2006/relationships" id="2147483676" r:id="Ra34e15e8e9804019"/>
    <p:sldLayoutId xmlns:r="http://schemas.openxmlformats.org/officeDocument/2006/relationships" id="2147483677" r:id="Ra1a74c32c61c422a"/>
  </p:sldLayoutIdLst>
  <p:txStyles>
    <p:titleStyle>
      <a:lvl1pPr xmlns:a="http://schemas.openxmlformats.org/drawingml/2006/main" algn="l" defTabSz="91440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9.xml" Id="Rcf09df8c935e4b28" /><Relationship Type="http://schemas.openxmlformats.org/officeDocument/2006/relationships/image" Target="/ppt/media/image8.png" Id="Rb5b09fb8973747cd" /><Relationship Type="http://schemas.openxmlformats.org/officeDocument/2006/relationships/image" Target="/ppt/media/image9.png" Id="R2940f0eb5d0347f9" /><Relationship Type="http://schemas.openxmlformats.org/officeDocument/2006/relationships/image" Target="/ppt/media/image10.png" Id="R307ab72617f84183" /><Relationship Type="http://schemas.openxmlformats.org/officeDocument/2006/relationships/image" Target="/ppt/media/image11.png" Id="R6ad98afdfe9c4a12" /><Relationship Type="http://schemas.openxmlformats.org/officeDocument/2006/relationships/image" Target="/ppt/media/image4.png" Id="R6f42e0678b37406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8eda9bfba97d4ea5" /><Relationship Type="http://schemas.openxmlformats.org/officeDocument/2006/relationships/image" Target="/ppt/media/image15.png" Id="Ra77a6391c1f8426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8c55680359ef471f" /><Relationship Type="http://schemas.openxmlformats.org/officeDocument/2006/relationships/image" Target="/ppt/media/image14.png" Id="R2d644b4f5dbd499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7c7aab6557464a5e" /><Relationship Type="http://schemas.openxmlformats.org/officeDocument/2006/relationships/image" Target="/ppt/media/image15.png" Id="Ra184a0a54511466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5de9c0845bb84c63" /><Relationship Type="http://schemas.openxmlformats.org/officeDocument/2006/relationships/image" Target="/ppt/media/image14.png" Id="R816ad3c59b61462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ac31302756094690" /><Relationship Type="http://schemas.openxmlformats.org/officeDocument/2006/relationships/image" Target="/ppt/media/image15.png" Id="R6b7ea5138d67495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3b6e32313259459a" /><Relationship Type="http://schemas.openxmlformats.org/officeDocument/2006/relationships/image" Target="/ppt/media/image19.png" Id="R8cf875af76e34e2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6c4ac7f000b248c1" /><Relationship Type="http://schemas.openxmlformats.org/officeDocument/2006/relationships/image" Target="/ppt/media/image12.png" Id="R52baf0c2830a4c1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033330f3e1744887" /><Relationship Type="http://schemas.openxmlformats.org/officeDocument/2006/relationships/image" Target="/ppt/media/image20.png" Id="R9f24567fe4274aa5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cdb4fd1b1db640ef" /><Relationship Type="http://schemas.openxmlformats.org/officeDocument/2006/relationships/image" Target="/ppt/media/image12.png" Id="Rc922dc8d3eeb460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235804ef656a4e2c" /><Relationship Type="http://schemas.openxmlformats.org/officeDocument/2006/relationships/image" Target="/ppt/media/image12.png" Id="R15c36fb9af084c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6c1b967d48244750" /><Relationship Type="http://schemas.openxmlformats.org/officeDocument/2006/relationships/image" Target="/ppt/media/image12.png" Id="Rc79bc851d4254ce4" /><Relationship Type="http://schemas.openxmlformats.org/officeDocument/2006/relationships/image" Target="/ppt/media/image13.png" Id="Rce813d1893f84a1a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068698796a4a460a" /><Relationship Type="http://schemas.openxmlformats.org/officeDocument/2006/relationships/image" Target="/ppt/media/image14.png" Id="Rf4bbed2970b244af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b6459bdb654f419e" /><Relationship Type="http://schemas.openxmlformats.org/officeDocument/2006/relationships/image" Target="/ppt/media/image14.png" Id="Rbafc4f6715694413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90f5bcd2bcad4ac6" /><Relationship Type="http://schemas.openxmlformats.org/officeDocument/2006/relationships/image" Target="/ppt/media/image14.png" Id="R1d772a18dcea44bf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5030bbabfa04445a" /><Relationship Type="http://schemas.openxmlformats.org/officeDocument/2006/relationships/image" Target="/ppt/media/image14.png" Id="R8f9a11322b034c3d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8ebdd1899cae48a2" /><Relationship Type="http://schemas.openxmlformats.org/officeDocument/2006/relationships/image" Target="/ppt/media/image14.png" Id="R827e50f6730b4491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8aa920dad73644c1" /><Relationship Type="http://schemas.openxmlformats.org/officeDocument/2006/relationships/image" Target="/ppt/media/image19.png" Id="Rc350b8bcfb4345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8ebf1260a75548a5" /><Relationship Type="http://schemas.openxmlformats.org/officeDocument/2006/relationships/image" Target="/ppt/media/image14.png" Id="R0c6667b22bb445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f351d5f894904550" /><Relationship Type="http://schemas.openxmlformats.org/officeDocument/2006/relationships/image" Target="/ppt/media/image15.png" Id="Rc460e878c33240ed" /><Relationship Type="http://schemas.openxmlformats.org/officeDocument/2006/relationships/image" Target="/ppt/media/image16.png" Id="Rab957fc15fd14e6c" /><Relationship Type="http://schemas.openxmlformats.org/officeDocument/2006/relationships/image" Target="/ppt/media/image17.png" Id="Rf3c532f342d248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90e2d99a0823455a" /><Relationship Type="http://schemas.openxmlformats.org/officeDocument/2006/relationships/image" Target="/ppt/media/image14.png" Id="R82543d5fd0f74760" /><Relationship Type="http://schemas.openxmlformats.org/officeDocument/2006/relationships/image" Target="/ppt/media/image18.png" Id="R25c25e81f9b54e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ec3ae045ce5544cc" /><Relationship Type="http://schemas.openxmlformats.org/officeDocument/2006/relationships/image" Target="/ppt/media/image14.png" Id="R5dd198b0005d42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1053a6d624af49d1" /><Relationship Type="http://schemas.openxmlformats.org/officeDocument/2006/relationships/image" Target="/ppt/media/image14.png" Id="Rf119e0823ace4fc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69c147d41b7d4ece" /><Relationship Type="http://schemas.openxmlformats.org/officeDocument/2006/relationships/image" Target="/ppt/media/image15.png" Id="R9e5baac4cb274cc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4a6fae78dfa7447d" /><Relationship Type="http://schemas.openxmlformats.org/officeDocument/2006/relationships/image" Target="/ppt/media/image19.png" Id="R28648ebfe6b24a68" /></Relationships>
</file>

<file path=ppt/slides/slide1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b5b09fb8973747cd">
            <a:lum/>
          </a:blip>
          <a:srcRect l="0" t="0" r="0" b="0"/>
          <a:stretch>
            <a:fillRect l="-3000" t="0" r="-6000" b="-300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9" name="Picture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40f0eb5d0347f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209965" y="312275"/>
            <a:ext cx="977764" cy="978643"/>
          </a:xfrm>
          <a:prstGeom xmlns:a="http://schemas.openxmlformats.org/drawingml/2006/main" prst="rect">
            <a:avLst/>
          </a:prstGeom>
        </p:spPr>
      </p:pic>
      <p:pic>
        <p:nvPicPr>
          <p:cNvPr id="20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7ab72617f841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79279" y="312275"/>
            <a:ext cx="958652" cy="978643"/>
          </a:xfrm>
          <a:prstGeom xmlns:a="http://schemas.openxmlformats.org/drawingml/2006/main" prst="rect">
            <a:avLst/>
          </a:prstGeom>
        </p:spPr>
      </p:pic>
      <p:pic>
        <p:nvPicPr>
          <p:cNvPr id="21" name="Picture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d98afdfe9c4a1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419860" y="312275"/>
            <a:ext cx="962738" cy="978643"/>
          </a:xfrm>
          <a:prstGeom xmlns:a="http://schemas.openxmlformats.org/drawingml/2006/main" prst="rect">
            <a:avLst/>
          </a:prstGeom>
        </p:spPr>
      </p:pic>
      <p:pic>
        <p:nvPicPr>
          <p:cNvPr id="22" name="Picture 6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6f42e0678b37406b"/>
          <a:srcRect xmlns:a="http://schemas.openxmlformats.org/drawingml/2006/main" l="4775" t="3148" r="6152" b="67435"/>
          <a:stretch xmlns:a="http://schemas.openxmlformats.org/drawingml/2006/main"/>
        </p:blipFill>
        <p:spPr>
          <a:xfrm xmlns:a="http://schemas.openxmlformats.org/drawingml/2006/main">
            <a:off x="3370219" y="1467706"/>
            <a:ext cx="5451562" cy="528192"/>
          </a:xfrm>
          <a:prstGeom xmlns:a="http://schemas.openxmlformats.org/drawingml/2006/main" prst="rect">
            <a:avLst/>
          </a:prstGeom>
        </p:spPr>
      </p:pic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A1E633C9-2B65-CA27-9AF1-A4A714F11B6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000125" y="2333625"/>
            <a:ext cx="10191750" cy="1476375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3000"/>
              </a:lnSpc>
              <a:buNone/>
              <a:defRPr sz="40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40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Creating micro-ESL environments</a:t>
            </a:r>
            <a:endParaRPr/>
          </a:p>
        </p:txBody>
      </p:sp>
      <p:sp>
        <p:nvSpPr>
          <p:cNvPr id="9" name="Text Placeholder 8">
            <a:extLst xmlns:a="http://schemas.openxmlformats.org/drawingml/2006/main">
              <a:ext uri="{FF2B5EF4-FFF2-40B4-BE49-F238E27FC236}">
                <a16:creationId xmlns:a16="http://schemas.microsoft.com/office/drawing/2014/main" id="{9B64CD83-AFE9-688B-0DA6-02C2ACC9353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1428750" y="3536748"/>
            <a:ext cx="9334500" cy="68580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3000"/>
              </a:lnSpc>
              <a:buNone/>
              <a:defRPr sz="2250" b="0" i="1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000" b="0" i="1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through listening-triggered drama with authentic materials</a:t>
            </a:r>
            <a:endParaRPr sz="3000"/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F992FBC4-8021-47BB-A22A-B67C6A675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048250"/>
            <a:ext cx="9144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650" b="0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Đinh Công Triết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650" b="0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Ly Tu Trong High School for the Gifted, Can Tho City, Vietnam</a:t>
            </a:r>
          </a:p>
        </p:txBody>
      </p:sp>
    </p:spTree>
    <p:extLst>
      <p:ext uri="{BB962C8B-B14F-4D97-AF65-F5344CB8AC3E}">
        <p14:creationId xmlns:p14="http://schemas.microsoft.com/office/powerpoint/2010/main" val="1420011390"/>
      </p:ext>
    </p:extLst>
  </p:cSld>
</p:sld>
</file>

<file path=ppt/slides/slide10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a77a6391c1f84264">
            <a:lum/>
          </a:blip>
          <a:srcRect l="0" t="0" r="0" b="0"/>
          <a:stretch>
            <a:fillRect l="-1000" t="0" r="-300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Title 3">
            <a:extLst xmlns:a="http://schemas.openxmlformats.org/drawingml/2006/main"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09600" y="323850"/>
            <a:ext cx="10953750" cy="87630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>
              <a:lnSpc>
                <a:spcPct val="103000"/>
              </a:lnSpc>
              <a:buNone/>
              <a:def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075" b="1"/>
              <a:t>Small-scale action research across two classes</a:t>
            </a:r>
            <a:endParaRPr/>
          </a:p>
        </p:txBody>
      </p:sp>
      <p:sp>
        <p:nvSpPr>
          <p:cNvPr id="5" name="Content Placeholder 4">
            <a:extLst xmlns:a="http://schemas.openxmlformats.org/drawingml/2006/main">
              <a:ext uri="{FF2B5EF4-FFF2-40B4-BE49-F238E27FC236}">
                <a16:creationId xmlns:a16="http://schemas.microsoft.com/office/drawing/2014/main" id="{388A5DB8-C62F-9585-190A-FBFE4E4A5BAB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66750" y="5581650"/>
            <a:ext cx="10763250" cy="55245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7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Classroom-based evidence—not an experimental treatment</a:t>
            </a:r>
            <a:endParaRPr/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30EEF782-A7B8-429F-97DE-CFFC878F6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23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93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54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54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2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726A5DD-7655-46DC-AA67-785255854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3238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72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intact Grade 12 classes</a:t>
            </a:r>
          </a:p>
        </p:txBody>
      </p:sp>
      <p:sp>
        <p:nvSpPr>
          <p:cNvPr id="8" name="Straight Connector 7">
            <a:extLst xmlns:a="http://schemas.openxmlformats.org/drawingml/2006/main">
              <a:ext uri="{FF2B5EF4-FFF2-40B4-BE49-F238E27FC236}">
                <a16:creationId xmlns:a16="http://schemas.microsoft.com/office/drawing/2014/main" id="{D8D4F019-759A-46E9-BD3F-832B7E1AA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00375"/>
            <a:ext cx="314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FFFE66F-E331-4143-87F8-6A9A39382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1504950"/>
            <a:ext cx="323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93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54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54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40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B7AC4D5F-0D1B-498C-81E2-5A338883B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333625"/>
            <a:ext cx="3238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72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students · 20 per class</a:t>
            </a:r>
          </a:p>
        </p:txBody>
      </p:sp>
      <p:sp>
        <p:nvSpPr>
          <p:cNvPr id="11" name="Straight Connector 10">
            <a:extLst xmlns:a="http://schemas.openxmlformats.org/drawingml/2006/main">
              <a:ext uri="{FF2B5EF4-FFF2-40B4-BE49-F238E27FC236}">
                <a16:creationId xmlns:a16="http://schemas.microsoft.com/office/drawing/2014/main" id="{0E220CE2-1F1F-4D89-BE89-3CAAC8DBE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000375"/>
            <a:ext cx="314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99C9171B-451A-4996-B138-C29D99516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504950"/>
            <a:ext cx="323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93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54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54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B2+</a:t>
            </a:r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65076B82-AB6F-4BCE-BC75-7D4644A66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333625"/>
            <a:ext cx="3238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72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general proficiency</a:t>
            </a:r>
          </a:p>
        </p:txBody>
      </p:sp>
      <p:sp>
        <p:nvSpPr>
          <p:cNvPr id="14" name="Straight Connector 13">
            <a:extLst xmlns:a="http://schemas.openxmlformats.org/drawingml/2006/main">
              <a:ext uri="{FF2B5EF4-FFF2-40B4-BE49-F238E27FC236}">
                <a16:creationId xmlns:a16="http://schemas.microsoft.com/office/drawing/2014/main" id="{63146CFA-E1F6-458B-8648-60CBAB443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000375"/>
            <a:ext cx="314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012B791-53B1-4FB9-8BF3-57427B853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33750"/>
            <a:ext cx="3238500" cy="1476375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B1179439-6EE1-4EDB-826B-88A088D13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24250"/>
            <a:ext cx="2895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Participation in lessons</a:t>
            </a:r>
          </a:p>
        </p:txBody>
      </p:sp>
      <p:sp>
        <p:nvSpPr>
          <p:cNvPr id="17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C75634A9-91BB-4C39-94AE-B90CEEF2A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00500"/>
            <a:ext cx="238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31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1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40</a:t>
            </a:r>
          </a:p>
        </p:txBody>
      </p:sp>
      <p:sp>
        <p:nvSpPr>
          <p:cNvPr id="18" name="Rectangle: Rounded Corners 17">
            <a:extLst xmlns:a="http://schemas.openxmlformats.org/drawingml/2006/main">
              <a:ext uri="{FF2B5EF4-FFF2-40B4-BE49-F238E27FC236}">
                <a16:creationId xmlns:a16="http://schemas.microsoft.com/office/drawing/2014/main" id="{7D70212F-C3D8-4038-90AC-3677EABFA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333750"/>
            <a:ext cx="3238500" cy="1476375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19" name="Rectangle 18">
            <a:extLst xmlns:a="http://schemas.openxmlformats.org/drawingml/2006/main">
              <a:ext uri="{FF2B5EF4-FFF2-40B4-BE49-F238E27FC236}">
                <a16:creationId xmlns:a16="http://schemas.microsoft.com/office/drawing/2014/main" id="{702AA431-A281-46DC-B1CE-8C9706089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524250"/>
            <a:ext cx="2895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Questionnaire returns</a:t>
            </a:r>
          </a:p>
        </p:txBody>
      </p:sp>
      <p:sp>
        <p:nvSpPr>
          <p:cNvPr id="20" name="Rectangle 19">
            <a:extLst xmlns:a="http://schemas.openxmlformats.org/drawingml/2006/main">
              <a:ext uri="{FF2B5EF4-FFF2-40B4-BE49-F238E27FC236}">
                <a16:creationId xmlns:a16="http://schemas.microsoft.com/office/drawing/2014/main" id="{0B139912-F5FD-4FCD-99AE-CED5D330C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000500"/>
            <a:ext cx="238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31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1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n = </a:t>
            </a:r>
            <a:r>
              <a:rPr sz="31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40</a:t>
            </a:r>
            <a:endParaRPr sz="3150" b="1" i="0">
              <a:solidFill>
                <a:srgbClr val="232262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186939DA-41C4-42C1-8DFE-A74F9B066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333750"/>
            <a:ext cx="3238500" cy="1476375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22" name="Rectangle 21">
            <a:extLst xmlns:a="http://schemas.openxmlformats.org/drawingml/2006/main">
              <a:ext uri="{FF2B5EF4-FFF2-40B4-BE49-F238E27FC236}">
                <a16:creationId xmlns:a16="http://schemas.microsoft.com/office/drawing/2014/main" id="{6CA476CB-5283-4AB6-BA97-62D52493B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524250"/>
            <a:ext cx="2895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Recorded reflections</a:t>
            </a:r>
          </a:p>
        </p:txBody>
      </p:sp>
      <p:sp>
        <p:nvSpPr>
          <p:cNvPr id="23" name="Rectangle 22">
            <a:extLst xmlns:a="http://schemas.openxmlformats.org/drawingml/2006/main">
              <a:ext uri="{FF2B5EF4-FFF2-40B4-BE49-F238E27FC236}">
                <a16:creationId xmlns:a16="http://schemas.microsoft.com/office/drawing/2014/main" id="{6C6472B7-C7DB-4FFD-A8AB-1C69ACFDE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000500"/>
            <a:ext cx="238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31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1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276718165"/>
      </p:ext>
    </p:extLst>
  </p:cSld>
</p:sld>
</file>

<file path=ppt/slides/slide11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2d644b4f5dbd4998">
            <a:lum/>
          </a:blip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55BF9E-4E6D-3E7E-F817-381EBC6BACB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09600" y="323850"/>
            <a:ext cx="10953750" cy="87630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Preparation sat between listening and performance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750BC59-EA78-80F9-25F7-FDD74FF9F0E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66750" y="5581650"/>
            <a:ext cx="10763250" cy="55245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7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Prepared performance + unprepared moments inside it</a:t>
            </a:r>
            <a:endParaRPr/>
          </a:p>
        </p:txBody>
      </p:sp>
      <p:sp>
        <p:nvSpPr>
          <p:cNvPr id="4" name="Straight Connector 3">
            <a:extLst xmlns:a="http://schemas.openxmlformats.org/drawingml/2006/main">
              <a:ext uri="{FF2B5EF4-FFF2-40B4-BE49-F238E27FC236}">
                <a16:creationId xmlns:a16="http://schemas.microsoft.com/office/drawing/2014/main" id="{9D1A0F82-F364-485F-9258-693E95B2D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952750"/>
            <a:ext cx="933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32262"/>
            </a:solidFill>
            <a:prstDash val="solid"/>
          </a:ln>
        </p:spPr>
      </p:sp>
      <p:sp>
        <p:nvSpPr>
          <p:cNvPr id="5" name="Oval 4">
            <a:extLst xmlns:a="http://schemas.openxmlformats.org/drawingml/2006/main">
              <a:ext uri="{FF2B5EF4-FFF2-40B4-BE49-F238E27FC236}">
                <a16:creationId xmlns:a16="http://schemas.microsoft.com/office/drawing/2014/main" id="{5438763E-A3F3-4786-B2AA-5B3B7F33B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241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2262"/>
          </a:solidFill>
          <a:ln xmlns:a="http://schemas.openxmlformats.org/drawingml/2006/main" w="9525">
            <a:solidFill>
              <a:srgbClr val="232262"/>
            </a:solidFill>
            <a:prstDash val="solid"/>
          </a:ln>
        </p:spPr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641030C5-515E-4023-ACEA-190E023E8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33675"/>
            <a:ext cx="45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575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1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247FDB83-DEB9-4ED1-AD81-559626AB6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52625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Periods 1–2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8DD81734-B03F-4CB1-A905-3B3299012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81375"/>
            <a:ext cx="2381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4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4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Listen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B256E79C-0A17-45F7-AF68-4EFF286C7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00500"/>
            <a:ext cx="2571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Background knowledge · vocabulary · comprehension</a:t>
            </a:r>
          </a:p>
        </p:txBody>
      </p:sp>
      <p:sp>
        <p:nvSpPr>
          <p:cNvPr id="10" name="Oval 9">
            <a:extLst xmlns:a="http://schemas.openxmlformats.org/drawingml/2006/main">
              <a:ext uri="{FF2B5EF4-FFF2-40B4-BE49-F238E27FC236}">
                <a16:creationId xmlns:a16="http://schemas.microsoft.com/office/drawing/2014/main" id="{AE6B2D16-00DD-44BF-BC27-EBCFA4A4D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27241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2127"/>
          </a:solidFill>
          <a:ln xmlns:a="http://schemas.openxmlformats.org/drawingml/2006/main" w="9525">
            <a:solidFill>
              <a:srgbClr val="D62127"/>
            </a:solidFill>
            <a:prstDash val="solid"/>
          </a:ln>
        </p:spPr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67BE9D47-70EC-42FC-9294-D74D5B847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2733675"/>
            <a:ext cx="45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575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2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1F729030-EC10-4589-B6E0-36108561B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1952625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1–2 weeks</a:t>
            </a:r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20242CA8-55AF-492F-935F-376D6D6B1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3381375"/>
            <a:ext cx="2381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4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4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Prepare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31659280-1EA7-4476-A119-5FFF9F059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4000500"/>
            <a:ext cx="2571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Write group scripts · rehearse roles · shape the scene</a:t>
            </a:r>
          </a:p>
        </p:txBody>
      </p:sp>
      <p:sp>
        <p:nvSpPr>
          <p:cNvPr id="15" name="Oval 14">
            <a:extLst xmlns:a="http://schemas.openxmlformats.org/drawingml/2006/main">
              <a:ext uri="{FF2B5EF4-FFF2-40B4-BE49-F238E27FC236}">
                <a16:creationId xmlns:a16="http://schemas.microsoft.com/office/drawing/2014/main" id="{FB2C985C-00AA-4CE6-B6D7-40568E0E2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27241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2262"/>
          </a:solidFill>
          <a:ln xmlns:a="http://schemas.openxmlformats.org/drawingml/2006/main" w="9525">
            <a:solidFill>
              <a:srgbClr val="232262"/>
            </a:solidFill>
            <a:prstDash val="solid"/>
          </a:ln>
        </p:spPr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4C4AD6D6-0494-4E78-9914-81DF53C21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2733675"/>
            <a:ext cx="45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575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3</a:t>
            </a:r>
          </a:p>
        </p:txBody>
      </p:sp>
      <p:sp>
        <p:nvSpPr>
          <p:cNvPr id="17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77A024ED-C1CD-4898-A645-4D9C0F54F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952625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Periods 3–4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17588A52-6019-40F5-AB6A-764492FE9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381375"/>
            <a:ext cx="2381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4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4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Perform</a:t>
            </a:r>
          </a:p>
        </p:txBody>
      </p:sp>
      <p:sp>
        <p:nvSpPr>
          <p:cNvPr id="19" name="Rectangle 18">
            <a:extLst xmlns:a="http://schemas.openxmlformats.org/drawingml/2006/main">
              <a:ext uri="{FF2B5EF4-FFF2-40B4-BE49-F238E27FC236}">
                <a16:creationId xmlns:a16="http://schemas.microsoft.com/office/drawing/2014/main" id="{5080003E-3894-4B21-94F7-366634EE3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000500"/>
            <a:ext cx="2571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Enact · respond · adapt when the scene changes</a:t>
            </a:r>
          </a:p>
        </p:txBody>
      </p:sp>
    </p:spTree>
    <p:extLst>
      <p:ext uri="{BB962C8B-B14F-4D97-AF65-F5344CB8AC3E}">
        <p14:creationId xmlns:p14="http://schemas.microsoft.com/office/powerpoint/2010/main" val="3951889273"/>
      </p:ext>
    </p:extLst>
  </p:cSld>
</p:sld>
</file>

<file path=ppt/slides/slide12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a184a0a545114664">
            <a:lum/>
          </a:blip>
          <a:srcRect l="0" t="0" r="0" b="0"/>
          <a:stretch>
            <a:fillRect l="-1000" t="0" r="-300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Title 3">
            <a:extLst xmlns:a="http://schemas.openxmlformats.org/drawingml/2006/main"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09600" y="323850"/>
            <a:ext cx="10953750" cy="87630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Three texts created three kinds of spoken pressure</a:t>
            </a:r>
            <a:endParaRPr/>
          </a:p>
        </p:txBody>
      </p:sp>
      <p:sp>
        <p:nvSpPr>
          <p:cNvPr id="5" name="Content Placeholder 4">
            <a:extLst xmlns:a="http://schemas.openxmlformats.org/drawingml/2006/main">
              <a:ext uri="{FF2B5EF4-FFF2-40B4-BE49-F238E27FC236}">
                <a16:creationId xmlns:a16="http://schemas.microsoft.com/office/drawing/2014/main" id="{388A5DB8-C62F-9585-190A-FBFE4E4A5BAB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66750" y="5581650"/>
            <a:ext cx="10763250" cy="55245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5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Emotional interpretation · argumentative pressure · speculative invention</a:t>
            </a:r>
            <a:endParaRPr/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9ACC39B3-85FA-4F07-8C4E-04E24ACC0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524000"/>
            <a:ext cx="3333750" cy="3429000"/>
          </a:xfrm>
          <a:prstGeom xmlns:a="http://schemas.openxmlformats.org/drawingml/2006/main" prst="roundRect">
            <a:avLst>
              <a:gd name="adj" fmla="val 28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E6042BA-23C8-428B-9D2C-32F595AB7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14500"/>
            <a:ext cx="57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7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01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153C1BE7-8655-4602-AAD9-1112E1123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295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2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2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Đặng Thùy Trâm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F235E59-6B5A-4DD3-B817-22BE76BD5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000375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Diary + Don’t Burn</a:t>
            </a:r>
          </a:p>
        </p:txBody>
      </p:sp>
      <p:sp>
        <p:nvSpPr>
          <p:cNvPr id="10" name="Straight Connector 9">
            <a:extLst xmlns:a="http://schemas.openxmlformats.org/drawingml/2006/main">
              <a:ext uri="{FF2B5EF4-FFF2-40B4-BE49-F238E27FC236}">
                <a16:creationId xmlns:a16="http://schemas.microsoft.com/office/drawing/2014/main" id="{458473AD-3F2F-4D23-ACF3-F9CEEB739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71875"/>
            <a:ext cx="2952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EC8D0"/>
            </a:solidFill>
            <a:prstDash val="solid"/>
          </a:ln>
        </p:spPr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B6CACCA6-72F8-4A51-9849-A6ECF768F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81425"/>
            <a:ext cx="295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Emotional reconstruction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7E9FBB8A-29E3-4D03-BA51-E3AA5C10F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00550"/>
            <a:ext cx="295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42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Sacrifice · family · historical memory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444F238A-5ABC-4207-A0C5-D44CCA112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524000"/>
            <a:ext cx="3333750" cy="3429000"/>
          </a:xfrm>
          <a:prstGeom xmlns:a="http://schemas.openxmlformats.org/drawingml/2006/main" prst="roundRect">
            <a:avLst>
              <a:gd name="adj" fmla="val 2857"/>
            </a:avLst>
          </a:prstGeom>
          <a:solidFill xmlns:a="http://schemas.openxmlformats.org/drawingml/2006/main">
            <a:srgbClr val="FBEAEC"/>
          </a:solidFill>
          <a:ln xmlns:a="http://schemas.openxmlformats.org/drawingml/2006/main" w="9525">
            <a:solidFill>
              <a:srgbClr val="D62127"/>
            </a:solidFill>
            <a:prstDash val="solid"/>
          </a:ln>
        </p:spPr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B499E38D-8A42-4EB5-A896-DA9D6B07B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714500"/>
            <a:ext cx="57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7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02</a:t>
            </a:r>
          </a:p>
        </p:txBody>
      </p:sp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39DAE945-8B21-40DC-92F4-B55CCA2F5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266950"/>
            <a:ext cx="295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2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2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Alternative Math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14B12623-B9D4-4B61-8932-8947F789E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000375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Satirical short film</a:t>
            </a:r>
          </a:p>
        </p:txBody>
      </p:sp>
      <p:sp>
        <p:nvSpPr>
          <p:cNvPr id="17" name="Straight Connector 16">
            <a:extLst xmlns:a="http://schemas.openxmlformats.org/drawingml/2006/main">
              <a:ext uri="{FF2B5EF4-FFF2-40B4-BE49-F238E27FC236}">
                <a16:creationId xmlns:a16="http://schemas.microsoft.com/office/drawing/2014/main" id="{7D3BE59B-D93B-4458-BC47-6F4FF933B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571875"/>
            <a:ext cx="2952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62127"/>
            </a:solidFill>
            <a:prstDash val="solid"/>
          </a:ln>
        </p:spPr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15F1D524-C801-4494-A553-3E1EDB0B1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781425"/>
            <a:ext cx="295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Argumentative confrontation</a:t>
            </a:r>
          </a:p>
        </p:txBody>
      </p:sp>
      <p:sp>
        <p:nvSpPr>
          <p:cNvPr id="19" name="Rectangle 18">
            <a:extLst xmlns:a="http://schemas.openxmlformats.org/drawingml/2006/main">
              <a:ext uri="{FF2B5EF4-FFF2-40B4-BE49-F238E27FC236}">
                <a16:creationId xmlns:a16="http://schemas.microsoft.com/office/drawing/2014/main" id="{3A842C2E-9953-4736-BD3E-F1605A510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400550"/>
            <a:ext cx="295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42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Defend · challenge · rebut · repair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2F0A8D45-1E26-423F-95B5-02DE74A76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524000"/>
            <a:ext cx="3333750" cy="3429000"/>
          </a:xfrm>
          <a:prstGeom xmlns:a="http://schemas.openxmlformats.org/drawingml/2006/main" prst="roundRect">
            <a:avLst>
              <a:gd name="adj" fmla="val 28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21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6CE7DD10-C872-4AD7-A1D9-14F88C186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714500"/>
            <a:ext cx="57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7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03</a:t>
            </a:r>
          </a:p>
        </p:txBody>
      </p:sp>
      <p:sp>
        <p:nvSpPr>
          <p:cNvPr id="22" name="Rectangle 21">
            <a:extLst xmlns:a="http://schemas.openxmlformats.org/drawingml/2006/main">
              <a:ext uri="{FF2B5EF4-FFF2-40B4-BE49-F238E27FC236}">
                <a16:creationId xmlns:a16="http://schemas.microsoft.com/office/drawing/2014/main" id="{5049924E-4B82-4E06-9287-738864AD5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266950"/>
            <a:ext cx="295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2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2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Anilang</a:t>
            </a:r>
          </a:p>
        </p:txBody>
      </p:sp>
      <p:sp>
        <p:nvSpPr>
          <p:cNvPr id="23" name="Rectangle 22">
            <a:extLst xmlns:a="http://schemas.openxmlformats.org/drawingml/2006/main">
              <a:ext uri="{FF2B5EF4-FFF2-40B4-BE49-F238E27FC236}">
                <a16:creationId xmlns:a16="http://schemas.microsoft.com/office/drawing/2014/main" id="{104D9087-7E02-46C1-A89B-2E617DF26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000375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Bioacoustics TED talk</a:t>
            </a:r>
          </a:p>
        </p:txBody>
      </p:sp>
      <p:sp>
        <p:nvSpPr>
          <p:cNvPr id="24" name="Straight Connector 23">
            <a:extLst xmlns:a="http://schemas.openxmlformats.org/drawingml/2006/main">
              <a:ext uri="{FF2B5EF4-FFF2-40B4-BE49-F238E27FC236}">
                <a16:creationId xmlns:a16="http://schemas.microsoft.com/office/drawing/2014/main" id="{82A3EBF7-C9FE-4CA4-9238-766CE4299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571875"/>
            <a:ext cx="2952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EC8D0"/>
            </a:solidFill>
            <a:prstDash val="solid"/>
          </a:ln>
        </p:spPr>
      </p:sp>
      <p:sp>
        <p:nvSpPr>
          <p:cNvPr id="25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55589B7F-E376-403D-B536-241444B9B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781425"/>
            <a:ext cx="295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Speculative invention</a:t>
            </a:r>
          </a:p>
        </p:txBody>
      </p:sp>
      <p:sp>
        <p:nvSpPr>
          <p:cNvPr id="26" name="Rectangle 25">
            <a:extLst xmlns:a="http://schemas.openxmlformats.org/drawingml/2006/main">
              <a:ext uri="{FF2B5EF4-FFF2-40B4-BE49-F238E27FC236}">
                <a16:creationId xmlns:a16="http://schemas.microsoft.com/office/drawing/2014/main" id="{C9CC091B-3559-4971-98F9-F4A1A4F21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400550"/>
            <a:ext cx="295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42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Ethics · betrayal · creative ownership</a:t>
            </a:r>
          </a:p>
        </p:txBody>
      </p:sp>
    </p:spTree>
    <p:extLst>
      <p:ext uri="{BB962C8B-B14F-4D97-AF65-F5344CB8AC3E}">
        <p14:creationId xmlns:p14="http://schemas.microsoft.com/office/powerpoint/2010/main" val="3276718165"/>
      </p:ext>
    </p:extLst>
  </p:cSld>
</p:sld>
</file>

<file path=ppt/slides/slide13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816ad3c59b61462f">
            <a:lum/>
          </a:blip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55BF9E-4E6D-3E7E-F817-381EBC6BACB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09600" y="323850"/>
            <a:ext cx="10953750" cy="87630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Scripts scaffolded performance—not spontaneity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750BC59-EA78-80F9-25F7-FDD74FF9F0E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66750" y="5581650"/>
            <a:ext cx="10763250" cy="55245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5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The script built the world. Live performance tested whether students could keep it alive.</a:t>
            </a:r>
            <a:endParaRPr/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35DC7AD9-5CFE-46D7-8E60-B70E5EBCD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66875"/>
            <a:ext cx="400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025" b="1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025" b="1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PREPARED SCRIPT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42F4913-9629-41D0-B97B-3134A5385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81250"/>
            <a:ext cx="171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Shows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F984A74E-66A4-4331-B142-6EE72C220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000375"/>
            <a:ext cx="4333875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4000"/>
              </a:lnSpc>
              <a:buNone/>
              <a:defRPr sz="17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• understanding of the source</a:t>
            </a:r>
          </a:p>
          <a:p xmlns:a="http://schemas.openxmlformats.org/drawingml/2006/main">
            <a:pPr algn="l">
              <a:lnSpc>
                <a:spcPct val="114000"/>
              </a:lnSpc>
              <a:buNone/>
              <a:defRPr sz="17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• organisation of roles</a:t>
            </a:r>
          </a:p>
          <a:p xmlns:a="http://schemas.openxmlformats.org/drawingml/2006/main">
            <a:pPr algn="l">
              <a:lnSpc>
                <a:spcPct val="114000"/>
              </a:lnSpc>
              <a:buNone/>
              <a:defRPr sz="17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• planned language and confidence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97BB6EE-AB0F-4FDB-ACAC-B7ED6042F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667000"/>
            <a:ext cx="1143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54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54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≠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52DC297C-7337-4E13-9975-A8A280CFF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1666875"/>
            <a:ext cx="4095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0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0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LIVE PERFORMANCE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0404533-2BCC-4C4B-9C0A-38D452C7A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381250"/>
            <a:ext cx="171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Reveals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1C0C274F-C86C-4F3D-8F75-4FB0101BC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000375"/>
            <a:ext cx="4333875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4000"/>
              </a:lnSpc>
              <a:buNone/>
              <a:defRPr sz="17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• adaptation after a forgotten line</a:t>
            </a:r>
          </a:p>
          <a:p xmlns:a="http://schemas.openxmlformats.org/drawingml/2006/main">
            <a:pPr algn="l">
              <a:lnSpc>
                <a:spcPct val="114000"/>
              </a:lnSpc>
              <a:buNone/>
              <a:defRPr sz="17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• response to an unexpected turn</a:t>
            </a:r>
          </a:p>
          <a:p xmlns:a="http://schemas.openxmlformats.org/drawingml/2006/main">
            <a:pPr algn="l">
              <a:lnSpc>
                <a:spcPct val="114000"/>
              </a:lnSpc>
              <a:buNone/>
              <a:defRPr sz="17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• repair or extension in real time</a:t>
            </a:r>
          </a:p>
        </p:txBody>
      </p:sp>
    </p:spTree>
    <p:extLst>
      <p:ext uri="{BB962C8B-B14F-4D97-AF65-F5344CB8AC3E}">
        <p14:creationId xmlns:p14="http://schemas.microsoft.com/office/powerpoint/2010/main" val="3951889273"/>
      </p:ext>
    </p:extLst>
  </p:cSld>
</p:sld>
</file>

<file path=ppt/slides/slide14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6b7ea5138d674953">
            <a:lum/>
          </a:blip>
          <a:srcRect l="0" t="0" r="0" b="0"/>
          <a:stretch>
            <a:fillRect l="-1000" t="0" r="-300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Title 3">
            <a:extLst xmlns:a="http://schemas.openxmlformats.org/drawingml/2006/main"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09600" y="323850"/>
            <a:ext cx="10953750" cy="87630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Each RQ followed a different evidence route</a:t>
            </a:r>
            <a:endParaRPr/>
          </a:p>
        </p:txBody>
      </p:sp>
      <p:sp>
        <p:nvSpPr>
          <p:cNvPr id="5" name="Content Placeholder 4">
            <a:extLst xmlns:a="http://schemas.openxmlformats.org/drawingml/2006/main">
              <a:ext uri="{FF2B5EF4-FFF2-40B4-BE49-F238E27FC236}">
                <a16:creationId xmlns:a16="http://schemas.microsoft.com/office/drawing/2014/main" id="{388A5DB8-C62F-9585-190A-FBFE4E4A5BAB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66750" y="5581650"/>
            <a:ext cx="10763250" cy="55245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5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Questionnaire enthusiasm provides context—not proof of interaction.</a:t>
            </a:r>
            <a:endParaRPr/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CFB571AF-B78B-4475-AD5D-069AAB04E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571625"/>
            <a:ext cx="5238750" cy="3333750"/>
          </a:xfrm>
          <a:prstGeom xmlns:a="http://schemas.openxmlformats.org/drawingml/2006/main" prst="roundRect">
            <a:avLst>
              <a:gd name="adj" fmla="val 28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2127"/>
            </a:solidFill>
            <a:prstDash val="solid"/>
          </a:ln>
        </p:spPr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9C8AD69-9B60-4D48-B9F5-38C95009C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743075"/>
            <a:ext cx="4857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17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17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RQ1 · spontaneous English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DEC58985-BFD7-4EE4-BA47-B09AAD5BA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238375"/>
            <a:ext cx="4857750" cy="2495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PRIMARY</a:t>
            </a:r>
          </a:p>
          <a:p xmlns:a="http://schemas.openxmlformats.org/drawingml/2006/main">
            <a:pPr algn="l">
              <a:lnSpc>
                <a:spcPct val="106000"/>
              </a:lnSpc>
              <a:buNone/>
              <a:defRPr sz="16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Observation + video incidents</a:t>
            </a:r>
          </a:p>
          <a:p xmlns:a="http://schemas.openxmlformats.org/drawingml/2006/main">
            <a:endParaRPr sz="1650" b="0" i="0">
              <a:solidFill>
                <a:srgbClr val="171717"/>
              </a:solidFill>
              <a:latin typeface="Times New Roman"/>
              <a:ea typeface="Times New Roman"/>
              <a:cs typeface="Times New Roman"/>
            </a:endParaRPr>
          </a:p>
          <a:p xmlns:a="http://schemas.openxmlformats.org/drawingml/2006/main">
            <a:pPr algn="l">
              <a:lnSpc>
                <a:spcPct val="106000"/>
              </a:lnSpc>
              <a:buNone/>
              <a:defRPr sz="16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SUPPORTING</a:t>
            </a:r>
          </a:p>
          <a:p xmlns:a="http://schemas.openxmlformats.org/drawingml/2006/main">
            <a:pPr algn="l">
              <a:lnSpc>
                <a:spcPct val="106000"/>
              </a:lnSpc>
              <a:buNone/>
              <a:defRPr sz="16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Questionnaire items 4–7</a:t>
            </a:r>
          </a:p>
          <a:p xmlns:a="http://schemas.openxmlformats.org/drawingml/2006/main">
            <a:pPr algn="l">
              <a:lnSpc>
                <a:spcPct val="106000"/>
              </a:lnSpc>
              <a:buNone/>
              <a:defRPr sz="16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Reflections on improvisation and repair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FF9E1CE8-6549-4E0C-AD85-3A9A34C42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1571625"/>
            <a:ext cx="5238750" cy="3333750"/>
          </a:xfrm>
          <a:prstGeom xmlns:a="http://schemas.openxmlformats.org/drawingml/2006/main" prst="roundRect">
            <a:avLst>
              <a:gd name="adj" fmla="val 28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32262"/>
            </a:solidFill>
            <a:prstDash val="solid"/>
          </a:ln>
        </p:spPr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AD90F74E-B591-4ACF-97E1-74B002F05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1743075"/>
            <a:ext cx="4857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1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1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RQ2 · interaction + micro-ESL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DDBF3E5F-0671-40B0-9D2C-0BD22021B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2238375"/>
            <a:ext cx="4857750" cy="2495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PRIMARY</a:t>
            </a:r>
          </a:p>
          <a:p xmlns:a="http://schemas.openxmlformats.org/drawingml/2006/main">
            <a:pPr algn="l">
              <a:lnSpc>
                <a:spcPct val="106000"/>
              </a:lnSpc>
              <a:buNone/>
              <a:defRPr sz="16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Peer-response and English-use indicators</a:t>
            </a:r>
          </a:p>
          <a:p xmlns:a="http://schemas.openxmlformats.org/drawingml/2006/main">
            <a:endParaRPr sz="1650" b="0" i="0">
              <a:solidFill>
                <a:srgbClr val="171717"/>
              </a:solidFill>
              <a:latin typeface="Times New Roman"/>
              <a:ea typeface="Times New Roman"/>
              <a:cs typeface="Times New Roman"/>
            </a:endParaRPr>
          </a:p>
          <a:p xmlns:a="http://schemas.openxmlformats.org/drawingml/2006/main">
            <a:pPr algn="l">
              <a:lnSpc>
                <a:spcPct val="106000"/>
              </a:lnSpc>
              <a:buNone/>
              <a:defRPr sz="16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SUPPORTING</a:t>
            </a:r>
          </a:p>
          <a:p xmlns:a="http://schemas.openxmlformats.org/drawingml/2006/main">
            <a:pPr algn="l">
              <a:lnSpc>
                <a:spcPct val="106000"/>
              </a:lnSpc>
              <a:buNone/>
              <a:defRPr sz="16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Questionnaire items 8–11 and 19</a:t>
            </a:r>
          </a:p>
          <a:p xmlns:a="http://schemas.openxmlformats.org/drawingml/2006/main">
            <a:pPr algn="l">
              <a:lnSpc>
                <a:spcPct val="106000"/>
              </a:lnSpc>
              <a:buNone/>
              <a:defRPr sz="16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Reflections on reacting and sustaining talk</a:t>
            </a:r>
          </a:p>
        </p:txBody>
      </p:sp>
    </p:spTree>
    <p:extLst>
      <p:ext uri="{BB962C8B-B14F-4D97-AF65-F5344CB8AC3E}">
        <p14:creationId xmlns:p14="http://schemas.microsoft.com/office/powerpoint/2010/main" val="3276718165"/>
      </p:ext>
    </p:extLst>
  </p:cSld>
</p:sld>
</file>

<file path=ppt/slides/slide15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8cf875af76e34e28">
            <a:lum/>
          </a:blip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55BF9E-4E6D-3E7E-F817-381EBC6BACB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09600" y="323850"/>
            <a:ext cx="10953750" cy="87630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All ratings were positive—but interaction ranked lowest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750BC59-EA78-80F9-25F7-FDD74FF9F0E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66750" y="5581650"/>
            <a:ext cx="10763250" cy="55245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3000"/>
              </a:lnSpc>
              <a:buNone/>
              <a:defRPr sz="1500" b="0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0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N = 40 · five-point scale</a:t>
            </a:r>
            <a:endParaRPr/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7A599BC4-87FC-4741-9264-49F1D20A0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781175"/>
            <a:ext cx="1847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50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Engagement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E86B49C6-073F-4C6E-A259-27016F835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1781175"/>
            <a:ext cx="4676775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F3F5F6"/>
          </a:solidFill>
          <a:ln xmlns:a="http://schemas.openxmlformats.org/drawingml/2006/main" w="9525">
            <a:solidFill>
              <a:srgbClr val="F3F5F6"/>
            </a:solidFill>
            <a:prstDash val="solid"/>
          </a:ln>
        </p:spPr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01FA9EA2-BCB3-4B7B-A1EC-D015846AC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1781175"/>
            <a:ext cx="4115562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D62127"/>
          </a:solidFill>
          <a:ln xmlns:a="http://schemas.openxmlformats.org/drawingml/2006/main" w="9525">
            <a:solidFill>
              <a:srgbClr val="D62127"/>
            </a:solidFill>
            <a:prstDash val="solid"/>
          </a:ln>
        </p:spPr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A477CCF5-3D75-4CE1-9391-7A801521C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1781175"/>
            <a:ext cx="552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1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1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4.40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2C8769F2-D0EF-4493-A762-3BD744949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543175"/>
            <a:ext cx="1847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50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Authentic materials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751A0FD3-B212-4833-8A8C-F29FDE7DB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2543175"/>
            <a:ext cx="4676775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F3F5F6"/>
          </a:solidFill>
          <a:ln xmlns:a="http://schemas.openxmlformats.org/drawingml/2006/main" w="9525">
            <a:solidFill>
              <a:srgbClr val="F3F5F6"/>
            </a:solidFill>
            <a:prstDash val="solid"/>
          </a:ln>
        </p:spPr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5809300-67EB-4E11-B785-C5C4371F4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2543175"/>
            <a:ext cx="3956552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232262"/>
          </a:solidFill>
          <a:ln xmlns:a="http://schemas.openxmlformats.org/drawingml/2006/main" w="9525">
            <a:solidFill>
              <a:srgbClr val="232262"/>
            </a:solidFill>
            <a:prstDash val="solid"/>
          </a:ln>
        </p:spPr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DB505390-15E0-493A-9609-BB99AE0B0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543175"/>
            <a:ext cx="552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1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1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4.23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D22B4C2E-0DCF-4DE6-B7A4-D3DE36345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305175"/>
            <a:ext cx="1847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50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Spontaneity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1FB722B-7A2D-4FCD-B96C-723BA2672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3305175"/>
            <a:ext cx="4676775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F3F5F6"/>
          </a:solidFill>
          <a:ln xmlns:a="http://schemas.openxmlformats.org/drawingml/2006/main" w="9525">
            <a:solidFill>
              <a:srgbClr val="F3F5F6"/>
            </a:solidFill>
            <a:prstDash val="solid"/>
          </a:ln>
        </p:spPr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6AF350A0-D86C-4565-8390-C28878E4E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3305175"/>
            <a:ext cx="3778834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4B78A8"/>
          </a:solidFill>
          <a:ln xmlns:a="http://schemas.openxmlformats.org/drawingml/2006/main" w="9525">
            <a:solidFill>
              <a:srgbClr val="4B78A8"/>
            </a:solidFill>
            <a:prstDash val="solid"/>
          </a:ln>
        </p:spPr>
      </p:sp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CF9A434C-4BAB-484E-B5EE-616E56D59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305175"/>
            <a:ext cx="552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1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1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4.04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547D8EB9-A37C-4782-8882-89A2C0078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067175"/>
            <a:ext cx="1847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50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Peer interaction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78F68740-D58C-4EE5-90F1-134FA1C7F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4067175"/>
            <a:ext cx="4676775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F3F5F6"/>
          </a:solidFill>
          <a:ln xmlns:a="http://schemas.openxmlformats.org/drawingml/2006/main" w="9525">
            <a:solidFill>
              <a:srgbClr val="F3F5F6"/>
            </a:solidFill>
            <a:prstDash val="solid"/>
          </a:ln>
        </p:spPr>
      </p:sp>
      <p:sp>
        <p:nvSpPr>
          <p:cNvPr id="18" name="Rectangle: Rounded Corners 17">
            <a:extLst xmlns:a="http://schemas.openxmlformats.org/drawingml/2006/main">
              <a:ext uri="{FF2B5EF4-FFF2-40B4-BE49-F238E27FC236}">
                <a16:creationId xmlns:a16="http://schemas.microsoft.com/office/drawing/2014/main" id="{740BC32A-984B-4A91-8AEB-05E3DFEFE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4067175"/>
            <a:ext cx="3769481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7D8792"/>
          </a:solidFill>
          <a:ln xmlns:a="http://schemas.openxmlformats.org/drawingml/2006/main" w="9525">
            <a:solidFill>
              <a:srgbClr val="7D8792"/>
            </a:solidFill>
            <a:prstDash val="solid"/>
          </a:ln>
        </p:spPr>
      </p:sp>
      <p:sp>
        <p:nvSpPr>
          <p:cNvPr id="19" name="Rectangle 18">
            <a:extLst xmlns:a="http://schemas.openxmlformats.org/drawingml/2006/main">
              <a:ext uri="{FF2B5EF4-FFF2-40B4-BE49-F238E27FC236}">
                <a16:creationId xmlns:a16="http://schemas.microsoft.com/office/drawing/2014/main" id="{86644A2E-FE13-4D50-B0C4-C40CC2556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4067175"/>
            <a:ext cx="552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1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1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4.03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191DB26F-3952-4BD9-9764-EA016A3E2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666875"/>
            <a:ext cx="3048000" cy="13335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BEAEC"/>
          </a:solidFill>
          <a:ln xmlns:a="http://schemas.openxmlformats.org/drawingml/2006/main" w="9525">
            <a:solidFill>
              <a:srgbClr val="D62127"/>
            </a:solidFill>
            <a:prstDash val="solid"/>
          </a:ln>
        </p:spPr>
      </p:sp>
      <p:sp>
        <p:nvSpPr>
          <p:cNvPr id="21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B060B2D7-F99C-4A52-8496-B6824E509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857375"/>
            <a:ext cx="2381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37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7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4.40</a:t>
            </a:r>
          </a:p>
        </p:txBody>
      </p:sp>
      <p:sp>
        <p:nvSpPr>
          <p:cNvPr id="22" name="Rectangle 21">
            <a:extLst xmlns:a="http://schemas.openxmlformats.org/drawingml/2006/main">
              <a:ext uri="{FF2B5EF4-FFF2-40B4-BE49-F238E27FC236}">
                <a16:creationId xmlns:a16="http://schemas.microsoft.com/office/drawing/2014/main" id="{E8A248DC-77E8-4994-9A1B-CE5123920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543175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highest: engagement</a:t>
            </a:r>
          </a:p>
        </p:txBody>
      </p:sp>
      <p:sp>
        <p:nvSpPr>
          <p:cNvPr id="23" name="Rectangle: Rounded Corners 22">
            <a:extLst xmlns:a="http://schemas.openxmlformats.org/drawingml/2006/main">
              <a:ext uri="{FF2B5EF4-FFF2-40B4-BE49-F238E27FC236}">
                <a16:creationId xmlns:a16="http://schemas.microsoft.com/office/drawing/2014/main" id="{15600A9C-874B-4248-B09A-68ECE1496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286125"/>
            <a:ext cx="3048000" cy="13335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32262"/>
            </a:solidFill>
            <a:prstDash val="solid"/>
          </a:ln>
        </p:spPr>
      </p:sp>
      <p:sp>
        <p:nvSpPr>
          <p:cNvPr id="24" name="Rectangle 23">
            <a:extLst xmlns:a="http://schemas.openxmlformats.org/drawingml/2006/main">
              <a:ext uri="{FF2B5EF4-FFF2-40B4-BE49-F238E27FC236}">
                <a16:creationId xmlns:a16="http://schemas.microsoft.com/office/drawing/2014/main" id="{981501F5-8D8E-47C1-9134-654BA6B40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476625"/>
            <a:ext cx="2381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37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7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4.03</a:t>
            </a:r>
          </a:p>
        </p:txBody>
      </p:sp>
      <p:sp>
        <p:nvSpPr>
          <p:cNvPr id="25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A585B0F6-8AB4-495A-BFDC-73E077959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4162425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lowest: peer interaction</a:t>
            </a:r>
          </a:p>
        </p:txBody>
      </p:sp>
    </p:spTree>
    <p:extLst>
      <p:ext uri="{BB962C8B-B14F-4D97-AF65-F5344CB8AC3E}">
        <p14:creationId xmlns:p14="http://schemas.microsoft.com/office/powerpoint/2010/main" val="196345665"/>
      </p:ext>
    </p:extLst>
  </p:cSld>
</p:sld>
</file>

<file path=ppt/slides/slide16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52baf0c2830a4c10">
            <a:lum/>
          </a:blip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75581D0-4154-6938-5ADB-7F820B6B4C5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095750" y="381000"/>
            <a:ext cx="7620000" cy="91440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28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8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RQ1: Spontaneity appeared when wording ran out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C36AB41E-20EE-2AAE-C559-F8B92DB0DCC6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429125" y="1762125"/>
            <a:ext cx="6572250" cy="495300"/>
          </a:xfrm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20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0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What this shows</a:t>
            </a:r>
            <a:endParaRPr/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C3C52BEE-752F-448E-8A34-01A786BFD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714625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3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PREPARED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25506B9-A0B4-4E46-94B7-68BF2FCD9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143250"/>
            <a:ext cx="6191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0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0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Key words + a shared scene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698F9FEE-1DCB-47A0-BE46-C0EF2A76E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952875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3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NOT FULLY PREPARED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20F0D34-6E8B-4203-9279-81FBA9CB7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4381500"/>
            <a:ext cx="6191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0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0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The exact wording of the next turn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19C5D384-0E76-49A2-9894-FF3A2A990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285875"/>
            <a:ext cx="762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125" lnSpcReduction="1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55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55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“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846E7A8-B31C-4A5B-B90C-10D28438F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43125"/>
            <a:ext cx="3095625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2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2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I had to remember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22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2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the key words—and then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22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2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make it up as I go.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A3DFBE05-E18B-410B-8B50-5543BA9F8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810125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425" b="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S4 · recorded reflection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DA0E5819-9D84-C8C4-3C81-8C4F8833D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5591175"/>
            <a:ext cx="6191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45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2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2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Brief responses still showed live language use.</a:t>
            </a:r>
          </a:p>
        </p:txBody>
      </p:sp>
    </p:spTree>
    <p:extLst>
      <p:ext uri="{BB962C8B-B14F-4D97-AF65-F5344CB8AC3E}">
        <p14:creationId xmlns:p14="http://schemas.microsoft.com/office/powerpoint/2010/main" val="3095651840"/>
      </p:ext>
    </p:extLst>
  </p:cSld>
</p:sld>
</file>

<file path=ppt/slides/slide17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9f24567fe4274aa5">
            <a:lum/>
          </a:blip>
          <a:srcRect l="0" t="0" r="0" b="0"/>
          <a:stretch>
            <a:fillRect l="-1000" t="28000" r="-29000" b="-100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55BF9E-4E6D-3E7E-F817-381EBC6BACB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09600" y="323850"/>
            <a:ext cx="10953750" cy="87630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Four forms of spontaneous English became visible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750BC59-EA78-80F9-25F7-FDD74FF9F0E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66750" y="5581650"/>
            <a:ext cx="10763250" cy="55245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7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English was solving an immediate problem inside the shared scene.</a:t>
            </a:r>
            <a:endParaRPr/>
          </a:p>
        </p:txBody>
      </p:sp>
      <p:sp>
        <p:nvSpPr>
          <p:cNvPr id="4" name="Oval 3">
            <a:extLst xmlns:a="http://schemas.openxmlformats.org/drawingml/2006/main">
              <a:ext uri="{FF2B5EF4-FFF2-40B4-BE49-F238E27FC236}">
                <a16:creationId xmlns:a16="http://schemas.microsoft.com/office/drawing/2014/main" id="{23EA5ECD-C687-42DD-A1AE-464E96379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571625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2262"/>
          </a:solidFill>
          <a:ln xmlns:a="http://schemas.openxmlformats.org/drawingml/2006/main" w="9525">
            <a:solidFill>
              <a:srgbClr val="232262"/>
            </a:solidFill>
            <a:prstDash val="solid"/>
          </a:ln>
        </p:spPr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6006454-0BF0-4300-8096-A8AE78F42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581150"/>
            <a:ext cx="533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575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01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58717605-07D8-4D4D-BB3A-5AD1D3AD9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5425" y="1571625"/>
            <a:ext cx="4095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3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3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Paraphrase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7EA7B32-1E0F-4B69-882B-52D9C80CB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5425" y="2200275"/>
            <a:ext cx="40957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Reformulate a forgotten line instead of stopping</a:t>
            </a:r>
          </a:p>
        </p:txBody>
      </p:sp>
      <p:sp>
        <p:nvSpPr>
          <p:cNvPr id="8" name="Straight Connector 7">
            <a:extLst xmlns:a="http://schemas.openxmlformats.org/drawingml/2006/main">
              <a:ext uri="{FF2B5EF4-FFF2-40B4-BE49-F238E27FC236}">
                <a16:creationId xmlns:a16="http://schemas.microsoft.com/office/drawing/2014/main" id="{A6D55F07-12DD-42CD-92E5-A87F7CC3E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114675"/>
            <a:ext cx="476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9" name="Oval 8">
            <a:extLst xmlns:a="http://schemas.openxmlformats.org/drawingml/2006/main">
              <a:ext uri="{FF2B5EF4-FFF2-40B4-BE49-F238E27FC236}">
                <a16:creationId xmlns:a16="http://schemas.microsoft.com/office/drawing/2014/main" id="{F24D03E5-050C-401C-A064-C7CD76169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71625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2262"/>
          </a:solidFill>
          <a:ln xmlns:a="http://schemas.openxmlformats.org/drawingml/2006/main" w="9525">
            <a:solidFill>
              <a:srgbClr val="232262"/>
            </a:solidFill>
            <a:prstDash val="solid"/>
          </a:ln>
        </p:spPr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42EF8DC3-F88A-4016-B43B-16108CC7F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81150"/>
            <a:ext cx="533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575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02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10F53B23-6E3B-4BF1-B5F1-3BED92B53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1571625"/>
            <a:ext cx="4095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3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3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Add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656D7430-52E2-4944-8134-65DD578E6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200275"/>
            <a:ext cx="40957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Introduce an unplanned idea, detail, or humour</a:t>
            </a:r>
          </a:p>
        </p:txBody>
      </p:sp>
      <p:sp>
        <p:nvSpPr>
          <p:cNvPr id="13" name="Straight Connector 12">
            <a:extLst xmlns:a="http://schemas.openxmlformats.org/drawingml/2006/main">
              <a:ext uri="{FF2B5EF4-FFF2-40B4-BE49-F238E27FC236}">
                <a16:creationId xmlns:a16="http://schemas.microsoft.com/office/drawing/2014/main" id="{0C170E3B-0E88-43CC-A7D4-97EF6E36B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114675"/>
            <a:ext cx="476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14" name="Oval 13">
            <a:extLst xmlns:a="http://schemas.openxmlformats.org/drawingml/2006/main">
              <a:ext uri="{FF2B5EF4-FFF2-40B4-BE49-F238E27FC236}">
                <a16:creationId xmlns:a16="http://schemas.microsoft.com/office/drawing/2014/main" id="{E3B4335D-C225-42CE-B91F-43CEBE6D5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4290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2262"/>
          </a:solidFill>
          <a:ln xmlns:a="http://schemas.openxmlformats.org/drawingml/2006/main" w="9525">
            <a:solidFill>
              <a:srgbClr val="232262"/>
            </a:solidFill>
            <a:prstDash val="solid"/>
          </a:ln>
        </p:spPr>
      </p:sp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D2FD0C2B-2BF6-4E10-B6E8-CDAEC6026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438525"/>
            <a:ext cx="533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575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03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CBF893A0-7AFD-45E0-9891-8C49B1B1A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5425" y="3429000"/>
            <a:ext cx="4095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3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3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Repair</a:t>
            </a:r>
          </a:p>
        </p:txBody>
      </p:sp>
      <p:sp>
        <p:nvSpPr>
          <p:cNvPr id="17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0110657F-7192-481B-A946-35089720F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5425" y="4057650"/>
            <a:ext cx="40957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Fix one’s own turn or rescue a teammate’s</a:t>
            </a:r>
          </a:p>
        </p:txBody>
      </p:sp>
      <p:sp>
        <p:nvSpPr>
          <p:cNvPr id="18" name="Oval 17">
            <a:extLst xmlns:a="http://schemas.openxmlformats.org/drawingml/2006/main">
              <a:ext uri="{FF2B5EF4-FFF2-40B4-BE49-F238E27FC236}">
                <a16:creationId xmlns:a16="http://schemas.microsoft.com/office/drawing/2014/main" id="{A5F7B997-B3A6-414C-B819-ED2BDE251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290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2127"/>
          </a:solidFill>
          <a:ln xmlns:a="http://schemas.openxmlformats.org/drawingml/2006/main" w="9525">
            <a:solidFill>
              <a:srgbClr val="D62127"/>
            </a:solidFill>
            <a:prstDash val="solid"/>
          </a:ln>
        </p:spPr>
      </p:sp>
      <p:sp>
        <p:nvSpPr>
          <p:cNvPr id="19" name="Rectangle 18">
            <a:extLst xmlns:a="http://schemas.openxmlformats.org/drawingml/2006/main">
              <a:ext uri="{FF2B5EF4-FFF2-40B4-BE49-F238E27FC236}">
                <a16:creationId xmlns:a16="http://schemas.microsoft.com/office/drawing/2014/main" id="{26ED4BBE-3BAF-476A-99BE-4DC71A4D4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38525"/>
            <a:ext cx="533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575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04</a:t>
            </a:r>
          </a:p>
        </p:txBody>
      </p:sp>
      <p:sp>
        <p:nvSpPr>
          <p:cNvPr id="20" name="Rectangle 19">
            <a:extLst xmlns:a="http://schemas.openxmlformats.org/drawingml/2006/main">
              <a:ext uri="{FF2B5EF4-FFF2-40B4-BE49-F238E27FC236}">
                <a16:creationId xmlns:a16="http://schemas.microsoft.com/office/drawing/2014/main" id="{4BEE9B49-D7C8-4E48-9BD2-09CA193BA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3429000"/>
            <a:ext cx="4095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3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3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Respond</a:t>
            </a:r>
          </a:p>
        </p:txBody>
      </p:sp>
      <p:sp>
        <p:nvSpPr>
          <p:cNvPr id="21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38DC3DEE-1BC0-4BCD-9268-F7BCD1C23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4057650"/>
            <a:ext cx="40957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React to an unexpected line while staying in role</a:t>
            </a:r>
          </a:p>
        </p:txBody>
      </p:sp>
    </p:spTree>
    <p:extLst>
      <p:ext uri="{BB962C8B-B14F-4D97-AF65-F5344CB8AC3E}">
        <p14:creationId xmlns:p14="http://schemas.microsoft.com/office/powerpoint/2010/main" val="3951889273"/>
      </p:ext>
    </p:extLst>
  </p:cSld>
</p:sld>
</file>

<file path=ppt/slides/slide18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c922dc8d3eeb4607">
            <a:lum/>
          </a:blip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75581D0-4154-6938-5ADB-7F820B6B4C5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095750" y="361950"/>
            <a:ext cx="7620000" cy="91440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28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8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Watch when the script stops doing all the work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C36AB41E-20EE-2AAE-C559-F8B92DB0DCC6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61950" y="1285875"/>
            <a:ext cx="3143250" cy="495300"/>
          </a:xfrm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725" b="0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0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WATCH FOR</a:t>
            </a:r>
            <a:endParaRPr/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EA19EF6B-CB07-4CFB-9451-728D2795E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2286000"/>
            <a:ext cx="247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1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27710E8-C070-4074-AFFE-BA36AF684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0"/>
            <a:ext cx="285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725" b="0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0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the first unexpected turn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7373CEB8-1F4A-44C7-B977-DB8199619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190875"/>
            <a:ext cx="247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2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11E07C85-1A95-4722-9F8C-30628CD87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90875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725" b="0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0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the next speaker’s response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98E6366B-7D2B-4342-8278-5FD07561A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143375"/>
            <a:ext cx="247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3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F204BA5-DEB7-4697-B0EE-C9BB5ADC9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43375"/>
            <a:ext cx="285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725" b="0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0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whether the exchange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725" b="0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0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continues in English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FC69F53B-1F7C-423F-A056-E4F39ED23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571625"/>
            <a:ext cx="6953250" cy="3714750"/>
          </a:xfrm>
          <a:prstGeom xmlns:a="http://schemas.openxmlformats.org/drawingml/2006/main" prst="roundRect">
            <a:avLst>
              <a:gd name="adj" fmla="val 3590"/>
            </a:avLst>
          </a:prstGeom>
          <a:solidFill xmlns:a="http://schemas.openxmlformats.org/drawingml/2006/main">
            <a:srgbClr val="151C2A"/>
          </a:solidFill>
          <a:ln xmlns:a="http://schemas.openxmlformats.org/drawingml/2006/main" w="9525">
            <a:solidFill>
              <a:srgbClr val="151C2A"/>
            </a:solidFill>
            <a:prstDash val="solid"/>
          </a:ln>
        </p:spPr>
      </p:sp>
      <p:sp>
        <p:nvSpPr>
          <p:cNvPr id="11" name="Oval 10">
            <a:extLst xmlns:a="http://schemas.openxmlformats.org/drawingml/2006/main">
              <a:ext uri="{FF2B5EF4-FFF2-40B4-BE49-F238E27FC236}">
                <a16:creationId xmlns:a16="http://schemas.microsoft.com/office/drawing/2014/main" id="{FFD3F526-1B4D-4F09-9D44-C37C4599B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2457450"/>
            <a:ext cx="1047750" cy="1047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5B839A85-BE07-4ABB-9B67-FD617A757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43175"/>
            <a:ext cx="9048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4050" b="0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4050" b="0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▶</a:t>
            </a:r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53A5AB82-ED6D-42FC-A171-9F76AEFC9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810000"/>
            <a:ext cx="4953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025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025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STUDENT PERFORMANCE CLIP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E39C031D-DD32-4FFC-A046-1E4565846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441960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0" i="0">
                <a:solidFill>
                  <a:srgbClr val="D9E0E8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 i="0">
                <a:solidFill>
                  <a:srgbClr val="D9E0E8"/>
                </a:solidFill>
                <a:latin typeface="Times New Roman"/>
                <a:ea typeface="Times New Roman"/>
                <a:cs typeface="Times New Roman"/>
              </a:rPr>
              <a:t>Alternative Math</a:t>
            </a:r>
            <a:r>
              <a:rPr sz="1650" b="0" i="0">
                <a:solidFill>
                  <a:srgbClr val="D9E0E8"/>
                </a:solidFill>
                <a:latin typeface="Times New Roman"/>
                <a:ea typeface="Times New Roman"/>
                <a:cs typeface="Times New Roman"/>
              </a:rPr>
              <a:t>: 2 minutes</a:t>
            </a:r>
            <a:endParaRPr sz="1650" b="0" i="0">
              <a:solidFill>
                <a:srgbClr val="D9E0E8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6C83EE8A-92C2-43CA-9333-F65175BE5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448300"/>
            <a:ext cx="666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02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02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Did English become necessary—even briefly?</a:t>
            </a:r>
          </a:p>
        </p:txBody>
      </p:sp>
    </p:spTree>
    <p:extLst>
      <p:ext uri="{BB962C8B-B14F-4D97-AF65-F5344CB8AC3E}">
        <p14:creationId xmlns:p14="http://schemas.microsoft.com/office/powerpoint/2010/main" val="3095651840"/>
      </p:ext>
    </p:extLst>
  </p:cSld>
</p:sld>
</file>

<file path=ppt/slides/slide19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15c36fb9af084cb3">
            <a:lum/>
          </a:blip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75581D0-4154-6938-5ADB-7F820B6B4C5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095750" y="361950"/>
            <a:ext cx="7620000" cy="91440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27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7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A second clip shows source meaning entering the play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C36AB41E-20EE-2AAE-C559-F8B92DB0DCC6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61950" y="1285875"/>
            <a:ext cx="3143250" cy="495300"/>
          </a:xfrm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725" b="0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0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LISTEN FOR</a:t>
            </a:r>
            <a:endParaRPr/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9C1B7D4D-7016-4725-83F0-1FF1A1C77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2238375"/>
            <a:ext cx="247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1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9E196EB7-6B4B-48D0-9ED7-403AD21E4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38375"/>
            <a:ext cx="285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725" b="0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0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a source idea or phrase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30B91AD2-D925-48F7-80BE-990B1060C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143250"/>
            <a:ext cx="247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2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07436DF-5C18-4AC8-9ACE-975A15345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725" b="0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0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a peer response beyond the script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59A3C234-2D9D-4625-8A87-E87CE22AC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143375"/>
            <a:ext cx="247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3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30654AC-FAC4-4BA6-9F45-05D23EDAB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43375"/>
            <a:ext cx="2857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725" b="0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0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repair or extension that keeps the scene moving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7C17CF9-DD07-4A9D-B41E-D9866E24C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571625"/>
            <a:ext cx="6953250" cy="3714750"/>
          </a:xfrm>
          <a:prstGeom xmlns:a="http://schemas.openxmlformats.org/drawingml/2006/main" prst="roundRect">
            <a:avLst>
              <a:gd name="adj" fmla="val 3590"/>
            </a:avLst>
          </a:prstGeom>
          <a:solidFill xmlns:a="http://schemas.openxmlformats.org/drawingml/2006/main">
            <a:srgbClr val="151C2A"/>
          </a:solidFill>
          <a:ln xmlns:a="http://schemas.openxmlformats.org/drawingml/2006/main" w="9525">
            <a:solidFill>
              <a:srgbClr val="151C2A"/>
            </a:solidFill>
            <a:prstDash val="solid"/>
          </a:ln>
        </p:spPr>
      </p:sp>
      <p:sp>
        <p:nvSpPr>
          <p:cNvPr id="11" name="Oval 10">
            <a:extLst xmlns:a="http://schemas.openxmlformats.org/drawingml/2006/main">
              <a:ext uri="{FF2B5EF4-FFF2-40B4-BE49-F238E27FC236}">
                <a16:creationId xmlns:a16="http://schemas.microsoft.com/office/drawing/2014/main" id="{586CC6A1-AB41-4942-976F-96581872D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2457450"/>
            <a:ext cx="1047750" cy="1047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6FDCF1EA-EB72-41E8-8D9A-90D3E6375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43175"/>
            <a:ext cx="9048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4050" b="0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4050" b="0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▶</a:t>
            </a:r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CA731AE4-4514-4444-8555-B60AA895E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810000"/>
            <a:ext cx="4953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025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025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STUDENT PERFORMANCE CLIP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27A37F2E-AEBF-42E8-82D8-3A79519E1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441960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0" i="0">
                <a:solidFill>
                  <a:srgbClr val="D9E0E8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 i="0">
                <a:solidFill>
                  <a:srgbClr val="D9E0E8"/>
                </a:solidFill>
                <a:latin typeface="Times New Roman"/>
                <a:ea typeface="Times New Roman"/>
                <a:cs typeface="Times New Roman"/>
              </a:rPr>
              <a:t>Anilang</a:t>
            </a:r>
            <a:r>
              <a:rPr sz="1650">
                <a:solidFill>
                  <a:srgbClr val="D9E0E8"/>
                </a:solidFill>
                <a:latin typeface="Times New Roman"/>
                <a:ea typeface="Times New Roman"/>
                <a:cs typeface="Times New Roman"/>
              </a:rPr>
              <a:t>: 2 minutes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650" b="0" i="0">
                <a:solidFill>
                  <a:srgbClr val="D9E0E8"/>
                </a:solidFill>
                <a:latin typeface="Times New Roman"/>
                <a:ea typeface="Times New Roman"/>
                <a:cs typeface="Times New Roman"/>
              </a:defRPr>
            </a:pPr>
            <a:endParaRPr sz="1650" b="0" i="0">
              <a:solidFill>
                <a:srgbClr val="D9E0E8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5E5B00BF-74F8-48C8-88D9-05E5FF2DD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448300"/>
            <a:ext cx="666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02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02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What travelled from listening into interaction?</a:t>
            </a:r>
          </a:p>
        </p:txBody>
      </p:sp>
    </p:spTree>
    <p:extLst>
      <p:ext uri="{BB962C8B-B14F-4D97-AF65-F5344CB8AC3E}">
        <p14:creationId xmlns:p14="http://schemas.microsoft.com/office/powerpoint/2010/main" val="3095651840"/>
      </p:ext>
    </p:extLst>
  </p:cSld>
</p:sld>
</file>

<file path=ppt/slides/slide2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c79bc851d4254ce4">
            <a:lum/>
          </a:blip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75581D0-4154-6938-5ADB-7F820B6B4C5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095750" y="361950"/>
            <a:ext cx="7620000" cy="914400"/>
          </a:xfrm>
        </p:spPr>
        <p:txBody>
          <a:bodyPr xmlns:a="http://schemas.openxmlformats.org/drawingml/2006/main" wrap="square" lIns="0" tIns="0" rIns="0" bIns="0" anchor="ctr">
            <a:normAutofit fontScale="9957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29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9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Listening ended where communication could begin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C36AB41E-20EE-2AAE-C559-F8B92DB0DCC6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61950" y="1428750"/>
            <a:ext cx="3143250" cy="371475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25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PLAY</a:t>
            </a:r>
            <a:endParaRPr/>
          </a:p>
          <a:p xmlns:a="http://schemas.openxmlformats.org/drawingml/2006/main">
            <a:pPr algn="l">
              <a:lnSpc>
                <a:spcPct val="115000"/>
              </a:lnSpc>
              <a:buNone/>
              <a:defRPr sz="25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LISTEN</a:t>
            </a:r>
            <a:endParaRPr/>
          </a:p>
          <a:p xmlns:a="http://schemas.openxmlformats.org/drawingml/2006/main">
            <a:pPr algn="l">
              <a:lnSpc>
                <a:spcPct val="115000"/>
              </a:lnSpc>
              <a:buNone/>
              <a:defRPr sz="25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CHECK</a:t>
            </a:r>
            <a:endParaRPr/>
          </a:p>
          <a:p xmlns:a="http://schemas.openxmlformats.org/drawingml/2006/main">
            <a:pPr algn="l">
              <a:lnSpc>
                <a:spcPct val="115000"/>
              </a:lnSpc>
              <a:buNone/>
              <a:defRPr sz="25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MOVE ON</a:t>
            </a:r>
            <a:endParaRPr/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9D838BB9-F480-419D-8488-5E544A374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0375" y="1619250"/>
            <a:ext cx="628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025" b="1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025" b="1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A familiar listening lesson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258742AA-1B3A-4A53-9C74-3CEE1C80F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8000" y="2009774"/>
            <a:ext cx="6191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775" b="0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700" b="0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The answers were checked.</a:t>
            </a:r>
          </a:p>
        </p:txBody>
      </p:sp>
      <p:sp>
        <p:nvSpPr>
          <p:cNvPr id="6" name="Straight Connector 5">
            <a:extLst xmlns:a="http://schemas.openxmlformats.org/drawingml/2006/main">
              <a:ext uri="{FF2B5EF4-FFF2-40B4-BE49-F238E27FC236}">
                <a16:creationId xmlns:a16="http://schemas.microsoft.com/office/drawing/2014/main" id="{82B7710A-E366-46B0-BC26-9F8A774D8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527341"/>
            <a:ext cx="5429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D62127"/>
            </a:solidFill>
            <a:prstDash val="solid"/>
          </a:ln>
        </p:spPr>
      </p:sp>
      <p:pic>
        <p:nvPicPr>
          <p:cNvPr id="15" name="Picture 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813d1893f84a1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84209" y="2762250"/>
            <a:ext cx="5162186" cy="3855897"/>
          </a:xfrm>
          <a:prstGeom xmlns:a="http://schemas.openxmlformats.org/drawingml/2006/main" prst="rect">
            <a:avLst/>
          </a:prstGeom>
        </p:spPr>
      </p:pic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162E9A06-C916-7BF3-FDA5-4D8EE3BBE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1" y="3009897"/>
            <a:ext cx="2628436" cy="247650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9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9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No student-to-student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39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9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interaction followed.</a:t>
            </a:r>
          </a:p>
        </p:txBody>
      </p:sp>
    </p:spTree>
    <p:extLst>
      <p:ext uri="{BB962C8B-B14F-4D97-AF65-F5344CB8AC3E}">
        <p14:creationId xmlns:p14="http://schemas.microsoft.com/office/powerpoint/2010/main" val="3095651840"/>
      </p:ext>
    </p:extLst>
  </p:cSld>
</p:sld>
</file>

<file path=ppt/slides/slide20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f4bbed2970b244af">
            <a:lum/>
          </a:blip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55BF9E-4E6D-3E7E-F817-381EBC6BACB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09600" y="323850"/>
            <a:ext cx="10953750" cy="87630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RQ2: Reacting was easier than sustaining talk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750BC59-EA78-80F9-25F7-FDD74FF9F0E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66750" y="5581650"/>
            <a:ext cx="10763250" cy="55245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3000"/>
              </a:lnSpc>
              <a:buNone/>
              <a:defRPr sz="1500" b="0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0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N = 40 · item means</a:t>
            </a:r>
            <a:endParaRPr/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1ECDB5CF-FE33-4AF0-9A56-E9D8EA44E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876425"/>
            <a:ext cx="1847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50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Listened carefully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61BBA0E3-9F4F-49F3-A49E-0D9B697F1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1876425"/>
            <a:ext cx="4676775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F3F5F6"/>
          </a:solidFill>
          <a:ln xmlns:a="http://schemas.openxmlformats.org/drawingml/2006/main" w="9525">
            <a:solidFill>
              <a:srgbClr val="F3F5F6"/>
            </a:solidFill>
            <a:prstDash val="solid"/>
          </a:ln>
        </p:spPr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2582ECEA-411E-487B-879C-3C4AEDA27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1876425"/>
            <a:ext cx="4050087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D62127"/>
          </a:solidFill>
          <a:ln xmlns:a="http://schemas.openxmlformats.org/drawingml/2006/main" w="9525">
            <a:solidFill>
              <a:srgbClr val="D62127"/>
            </a:solidFill>
            <a:prstDash val="solid"/>
          </a:ln>
        </p:spPr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2EC57CF6-ACC0-4CF3-84E2-4A20AFE7E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1876425"/>
            <a:ext cx="552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1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1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4.33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3F00E288-C05E-4C9E-BBC3-6A6598538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781300"/>
            <a:ext cx="1847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9532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50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Meaningful interaction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0751DFE-6194-4E06-9F93-51B5C780D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2781300"/>
            <a:ext cx="4676775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F3F5F6"/>
          </a:solidFill>
          <a:ln xmlns:a="http://schemas.openxmlformats.org/drawingml/2006/main" w="9525">
            <a:solidFill>
              <a:srgbClr val="F3F5F6"/>
            </a:solidFill>
            <a:prstDash val="solid"/>
          </a:ln>
        </p:spPr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C6262834-87C6-4589-BF1D-C39412F1F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2781300"/>
            <a:ext cx="3769481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232262"/>
          </a:solidFill>
          <a:ln xmlns:a="http://schemas.openxmlformats.org/drawingml/2006/main" w="9525">
            <a:solidFill>
              <a:srgbClr val="232262"/>
            </a:solidFill>
            <a:prstDash val="solid"/>
          </a:ln>
        </p:spPr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7AD6550B-B566-4FAD-8632-EE90ED28E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781300"/>
            <a:ext cx="552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1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1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4.03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5E48D1BB-10FF-4176-A45F-15CCFFAE7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686175"/>
            <a:ext cx="1847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0702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4000"/>
              </a:lnSpc>
              <a:buNone/>
              <a:defRPr sz="150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Kept conversation going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C395D478-8873-4DFA-97B6-E63C0EDD5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3686175"/>
            <a:ext cx="4676775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F3F5F6"/>
          </a:solidFill>
          <a:ln xmlns:a="http://schemas.openxmlformats.org/drawingml/2006/main" w="9525">
            <a:solidFill>
              <a:srgbClr val="F3F5F6"/>
            </a:solidFill>
            <a:prstDash val="solid"/>
          </a:ln>
        </p:spPr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E6481491-29D4-4199-9B60-0ADDD932A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3686175"/>
            <a:ext cx="3367278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7D8792"/>
          </a:solidFill>
          <a:ln xmlns:a="http://schemas.openxmlformats.org/drawingml/2006/main" w="9525">
            <a:solidFill>
              <a:srgbClr val="7D8792"/>
            </a:solidFill>
            <a:prstDash val="solid"/>
          </a:ln>
        </p:spPr>
      </p:sp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6AC9B208-9A42-4D6D-AFA2-B62E74DAB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686175"/>
            <a:ext cx="552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1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1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3.60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4A270BB5-5836-4359-A213-0EF75AA42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619250"/>
            <a:ext cx="3571875" cy="3857625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17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E2775BC3-D6DD-44DE-93CF-408254B17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71450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3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STUDENT VOICE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56C0D1F4-D8A0-4F66-8EED-B33A89F2B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190750"/>
            <a:ext cx="3048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75" b="0" i="1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75" b="0" i="1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“I had to really pay attention to my classmates and respond to what they said in real time.”</a:t>
            </a:r>
          </a:p>
        </p:txBody>
      </p:sp>
      <p:sp>
        <p:nvSpPr>
          <p:cNvPr id="19" name="Rectangle 18">
            <a:extLst xmlns:a="http://schemas.openxmlformats.org/drawingml/2006/main">
              <a:ext uri="{FF2B5EF4-FFF2-40B4-BE49-F238E27FC236}">
                <a16:creationId xmlns:a16="http://schemas.microsoft.com/office/drawing/2014/main" id="{0F8341BA-2D56-4393-8D4E-0CFC0664F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048125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3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S5 · interview</a:t>
            </a:r>
          </a:p>
        </p:txBody>
      </p:sp>
      <p:sp>
        <p:nvSpPr>
          <p:cNvPr id="20" name="Straight Connector 19">
            <a:extLst xmlns:a="http://schemas.openxmlformats.org/drawingml/2006/main">
              <a:ext uri="{FF2B5EF4-FFF2-40B4-BE49-F238E27FC236}">
                <a16:creationId xmlns:a16="http://schemas.microsoft.com/office/drawing/2014/main" id="{1F88C888-87C2-4DFB-9DF3-650065749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543425"/>
            <a:ext cx="285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21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9AE3BFF3-43CB-446D-B0E2-BF51158CB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762500"/>
            <a:ext cx="304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11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Reactive response was visible; continuation remained the least secure.</a:t>
            </a:r>
          </a:p>
        </p:txBody>
      </p:sp>
    </p:spTree>
    <p:extLst>
      <p:ext uri="{BB962C8B-B14F-4D97-AF65-F5344CB8AC3E}">
        <p14:creationId xmlns:p14="http://schemas.microsoft.com/office/powerpoint/2010/main" val="2028152538"/>
      </p:ext>
    </p:extLst>
  </p:cSld>
</p:sld>
</file>

<file path=ppt/slides/slide21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bafc4f6715694413">
            <a:lum/>
          </a:blip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Title 3">
            <a:extLst xmlns:a="http://schemas.openxmlformats.org/drawingml/2006/main"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09600" y="323850"/>
            <a:ext cx="10953750" cy="87630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The tasks showed some, but not all, micro-ESL features</a:t>
            </a:r>
            <a:endParaRPr/>
          </a:p>
        </p:txBody>
      </p:sp>
      <p:sp>
        <p:nvSpPr>
          <p:cNvPr id="5" name="Content Placeholder 4">
            <a:extLst xmlns:a="http://schemas.openxmlformats.org/drawingml/2006/main">
              <a:ext uri="{FF2B5EF4-FFF2-40B4-BE49-F238E27FC236}">
                <a16:creationId xmlns:a16="http://schemas.microsoft.com/office/drawing/2014/main" id="{388A5DB8-C62F-9585-190A-FBFE4E4A5BAB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66750" y="5581650"/>
            <a:ext cx="10763250" cy="55245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57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The tasks supported temporary micro-ESL conditions; they did not create a complete ESL environment.</a:t>
            </a:r>
            <a:endParaRPr/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40D50277-9AC6-4A3B-9DCC-31107480A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81125"/>
            <a:ext cx="11049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2262"/>
          </a:solidFill>
          <a:ln xmlns:a="http://schemas.openxmlformats.org/drawingml/2006/main" w="9525">
            <a:solidFill>
              <a:srgbClr val="232262"/>
            </a:solidFill>
            <a:prstDash val="solid"/>
          </a:ln>
        </p:spPr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887C7C1-C5D1-4D7D-8200-BA0D3593C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485900"/>
            <a:ext cx="3381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Feature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A69CEB8D-4FF7-4DC6-9509-3C614A5C2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4859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3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What we observed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B8D7B323-37B1-4BA3-86DE-289EA9864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148590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What it means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A933D906-8C2E-4896-9347-F7780F91B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95475"/>
            <a:ext cx="110490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9BCB6DA3-88FA-4358-BCA4-7D07A9922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19300"/>
            <a:ext cx="33813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English used for the task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68683D50-ADE9-4E27-B3B0-453FC3E45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019300"/>
            <a:ext cx="171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57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Often</a:t>
            </a:r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9BC98FBD-DB76-4DBD-B522-BCE362899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019300"/>
            <a:ext cx="42386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4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Used in many scenes, but not all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FB880350-4B9B-44E0-8881-A65E99821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562225"/>
            <a:ext cx="110490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6"/>
          </a:solidFill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1F2D515E-8765-44B9-81BE-E33EF8BF8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86050"/>
            <a:ext cx="33813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Replying to classmates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B0E2B4FF-EFE5-4F9A-AC03-A23955726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86050"/>
            <a:ext cx="171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57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Clear</a:t>
            </a:r>
          </a:p>
        </p:txBody>
      </p:sp>
      <p:sp>
        <p:nvSpPr>
          <p:cNvPr id="17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90AEC1DC-E657-440F-8175-0BB4F9F7A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686050"/>
            <a:ext cx="42386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4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Strongest when a classmate changed the plan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B6DAD257-EE45-4FF4-B662-456340820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228975"/>
            <a:ext cx="110490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19" name="Rectangle 18">
            <a:extLst xmlns:a="http://schemas.openxmlformats.org/drawingml/2006/main">
              <a:ext uri="{FF2B5EF4-FFF2-40B4-BE49-F238E27FC236}">
                <a16:creationId xmlns:a16="http://schemas.microsoft.com/office/drawing/2014/main" id="{81055D76-B9F8-4670-9D40-664E3E0BC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352800"/>
            <a:ext cx="33813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Changing or correcting language</a:t>
            </a:r>
          </a:p>
        </p:txBody>
      </p:sp>
      <p:sp>
        <p:nvSpPr>
          <p:cNvPr id="20" name="Rectangle 19">
            <a:extLst xmlns:a="http://schemas.openxmlformats.org/drawingml/2006/main">
              <a:ext uri="{FF2B5EF4-FFF2-40B4-BE49-F238E27FC236}">
                <a16:creationId xmlns:a16="http://schemas.microsoft.com/office/drawing/2014/main" id="{8542A956-47CE-4EA1-BEA2-675D9645F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352800"/>
            <a:ext cx="171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57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Brief</a:t>
            </a:r>
          </a:p>
        </p:txBody>
      </p:sp>
      <p:sp>
        <p:nvSpPr>
          <p:cNvPr id="21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5F4E5BBF-967A-44A9-B24C-2D1076F41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3352800"/>
            <a:ext cx="42386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4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Appeared in short moments during performance</a:t>
            </a:r>
          </a:p>
        </p:txBody>
      </p:sp>
      <p:sp>
        <p:nvSpPr>
          <p:cNvPr id="22" name="Rectangle 21">
            <a:extLst xmlns:a="http://schemas.openxmlformats.org/drawingml/2006/main">
              <a:ext uri="{FF2B5EF4-FFF2-40B4-BE49-F238E27FC236}">
                <a16:creationId xmlns:a16="http://schemas.microsoft.com/office/drawing/2014/main" id="{C8270065-9C9F-4E75-9B6B-A630A0775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95725"/>
            <a:ext cx="110490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6"/>
          </a:solidFill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23" name="Rectangle 22">
            <a:extLst xmlns:a="http://schemas.openxmlformats.org/drawingml/2006/main">
              <a:ext uri="{FF2B5EF4-FFF2-40B4-BE49-F238E27FC236}">
                <a16:creationId xmlns:a16="http://schemas.microsoft.com/office/drawing/2014/main" id="{994A7A16-4F82-43BB-A80D-B2EA7ADF3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19550"/>
            <a:ext cx="33813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A shared reason to speak</a:t>
            </a:r>
          </a:p>
        </p:txBody>
      </p:sp>
      <p:sp>
        <p:nvSpPr>
          <p:cNvPr id="24" name="Rectangle 23">
            <a:extLst xmlns:a="http://schemas.openxmlformats.org/drawingml/2006/main">
              <a:ext uri="{FF2B5EF4-FFF2-40B4-BE49-F238E27FC236}">
                <a16:creationId xmlns:a16="http://schemas.microsoft.com/office/drawing/2014/main" id="{FA2F79B0-731E-4150-8580-F526A23E3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19550"/>
            <a:ext cx="171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57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Strong</a:t>
            </a:r>
          </a:p>
        </p:txBody>
      </p:sp>
      <p:sp>
        <p:nvSpPr>
          <p:cNvPr id="25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C01613A9-4145-4EFD-94BA-E38D1854A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019550"/>
            <a:ext cx="42386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4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Listening texts gave students content and roles</a:t>
            </a:r>
          </a:p>
        </p:txBody>
      </p:sp>
      <p:sp>
        <p:nvSpPr>
          <p:cNvPr id="26" name="Rectangle 25">
            <a:extLst xmlns:a="http://schemas.openxmlformats.org/drawingml/2006/main">
              <a:ext uri="{FF2B5EF4-FFF2-40B4-BE49-F238E27FC236}">
                <a16:creationId xmlns:a16="http://schemas.microsoft.com/office/drawing/2014/main" id="{F2A08EF1-5652-4170-A30A-57E63B725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562475"/>
            <a:ext cx="110490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27" name="Rectangle 26">
            <a:extLst xmlns:a="http://schemas.openxmlformats.org/drawingml/2006/main">
              <a:ext uri="{FF2B5EF4-FFF2-40B4-BE49-F238E27FC236}">
                <a16:creationId xmlns:a16="http://schemas.microsoft.com/office/drawing/2014/main" id="{928A953F-6388-4FF3-B2BE-412A790AA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686300"/>
            <a:ext cx="33813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Continuing a conversation</a:t>
            </a:r>
          </a:p>
        </p:txBody>
      </p:sp>
      <p:sp>
        <p:nvSpPr>
          <p:cNvPr id="28" name="Rectangle 27">
            <a:extLst xmlns:a="http://schemas.openxmlformats.org/drawingml/2006/main">
              <a:ext uri="{FF2B5EF4-FFF2-40B4-BE49-F238E27FC236}">
                <a16:creationId xmlns:a16="http://schemas.microsoft.com/office/drawing/2014/main" id="{F5ED3F0E-B75B-4AE5-A54A-D719FC023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686300"/>
            <a:ext cx="171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5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Limited</a:t>
            </a:r>
          </a:p>
        </p:txBody>
      </p:sp>
      <p:sp>
        <p:nvSpPr>
          <p:cNvPr id="29" name="Rectangle 28">
            <a:extLst xmlns:a="http://schemas.openxmlformats.org/drawingml/2006/main">
              <a:ext uri="{FF2B5EF4-FFF2-40B4-BE49-F238E27FC236}">
                <a16:creationId xmlns:a16="http://schemas.microsoft.com/office/drawing/2014/main" id="{630CD8C3-5D5B-41F8-8471-2E747F92C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686300"/>
            <a:ext cx="42386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4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This remained the most difficult feature</a:t>
            </a:r>
          </a:p>
        </p:txBody>
      </p:sp>
    </p:spTree>
    <p:extLst>
      <p:ext uri="{BB962C8B-B14F-4D97-AF65-F5344CB8AC3E}">
        <p14:creationId xmlns:p14="http://schemas.microsoft.com/office/powerpoint/2010/main" val="2316696203"/>
      </p:ext>
    </p:extLst>
  </p:cSld>
</p:sld>
</file>

<file path=ppt/slides/slide22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1d772a18dcea44bf">
            <a:lum/>
          </a:blip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55BF9E-4E6D-3E7E-F817-381EBC6BACB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09600" y="323850"/>
            <a:ext cx="10953750" cy="87630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Authentic materials provided ideas for speaking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750BC59-EA78-80F9-25F7-FDD74FF9F0E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66750" y="5581650"/>
            <a:ext cx="10763250" cy="55245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5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“It gave me more ideas and different perspectives on the same topic.” — S1 · interview</a:t>
            </a:r>
            <a:endParaRPr/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C2F776D4-1E17-43DB-8468-AD062B14B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323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DIARY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289A389-0339-44C2-A748-F3CF34085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71750"/>
            <a:ext cx="3238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4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4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Sacrifice + family loss</a:t>
            </a:r>
          </a:p>
        </p:txBody>
      </p:sp>
      <p:sp>
        <p:nvSpPr>
          <p:cNvPr id="6" name="Straight Connector 5">
            <a:extLst xmlns:a="http://schemas.openxmlformats.org/drawingml/2006/main">
              <a:ext uri="{FF2B5EF4-FFF2-40B4-BE49-F238E27FC236}">
                <a16:creationId xmlns:a16="http://schemas.microsoft.com/office/drawing/2014/main" id="{71B79BFB-2103-41C0-8832-ABDCFA2D7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314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EC8D0"/>
            </a:solidFill>
            <a:prstDash val="solid"/>
          </a:ln>
        </p:spPr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76F7155-E6C1-4A50-86A3-E9CD9430E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48125"/>
            <a:ext cx="3238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72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A reason to express emotion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ADA24146-C3B4-4EEB-ADC4-9E9EF7FAE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1714500"/>
            <a:ext cx="323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SATIRE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2B56AB6-7D48-4C47-8488-09D632E9C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571750"/>
            <a:ext cx="3238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4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4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A disputed answer</a:t>
            </a:r>
          </a:p>
        </p:txBody>
      </p:sp>
      <p:sp>
        <p:nvSpPr>
          <p:cNvPr id="10" name="Straight Connector 9">
            <a:extLst xmlns:a="http://schemas.openxmlformats.org/drawingml/2006/main">
              <a:ext uri="{FF2B5EF4-FFF2-40B4-BE49-F238E27FC236}">
                <a16:creationId xmlns:a16="http://schemas.microsoft.com/office/drawing/2014/main" id="{8BA28403-CB20-47D6-8989-88AB5986D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714750"/>
            <a:ext cx="314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62127"/>
            </a:solidFill>
            <a:prstDash val="solid"/>
          </a:ln>
        </p:spPr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5D965596-22F8-415E-89E4-F6766ADF4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4048125"/>
            <a:ext cx="3238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72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A position to defend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5A2E8014-75B9-45C5-A3DB-2E6ADF294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714500"/>
            <a:ext cx="323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SCIENCE</a:t>
            </a:r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6B85F42C-83B9-4250-8711-E3E5FD5EA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571750"/>
            <a:ext cx="3238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4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4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Animal language + AI</a:t>
            </a:r>
          </a:p>
        </p:txBody>
      </p:sp>
      <p:sp>
        <p:nvSpPr>
          <p:cNvPr id="14" name="Straight Connector 13">
            <a:extLst xmlns:a="http://schemas.openxmlformats.org/drawingml/2006/main">
              <a:ext uri="{FF2B5EF4-FFF2-40B4-BE49-F238E27FC236}">
                <a16:creationId xmlns:a16="http://schemas.microsoft.com/office/drawing/2014/main" id="{9D1DDA27-9F5A-4E06-993B-0A6C008D3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714750"/>
            <a:ext cx="314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EC8D0"/>
            </a:solidFill>
            <a:prstDash val="solid"/>
          </a:ln>
        </p:spPr>
      </p:sp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11E9F343-F591-4E1D-9527-80181241D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048125"/>
            <a:ext cx="3238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72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An ethical problem to develop in the drama</a:t>
            </a:r>
          </a:p>
        </p:txBody>
      </p:sp>
    </p:spTree>
    <p:extLst>
      <p:ext uri="{BB962C8B-B14F-4D97-AF65-F5344CB8AC3E}">
        <p14:creationId xmlns:p14="http://schemas.microsoft.com/office/powerpoint/2010/main" val="2965127823"/>
      </p:ext>
    </p:extLst>
  </p:cSld>
</p:sld>
</file>

<file path=ppt/slides/slide23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8f9a11322b034c3d">
            <a:lum/>
          </a:blip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Title 3">
            <a:extLst xmlns:a="http://schemas.openxmlformats.org/drawingml/2006/main"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09600" y="323850"/>
            <a:ext cx="10953750" cy="87630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The study identified three important limitations</a:t>
            </a:r>
            <a:endParaRPr/>
          </a:p>
        </p:txBody>
      </p:sp>
      <p:sp>
        <p:nvSpPr>
          <p:cNvPr id="5" name="Content Placeholder 4">
            <a:extLst xmlns:a="http://schemas.openxmlformats.org/drawingml/2006/main">
              <a:ext uri="{FF2B5EF4-FFF2-40B4-BE49-F238E27FC236}">
                <a16:creationId xmlns:a16="http://schemas.microsoft.com/office/drawing/2014/main" id="{388A5DB8-C62F-9585-190A-FBFE4E4A5BAB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66750" y="5581650"/>
            <a:ext cx="10763250" cy="55245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4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4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“Please don’t place that much of a burden on students because we still try our best.” — S6 · interview</a:t>
            </a:r>
            <a:endParaRPr/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BD2A7406-DA4B-40B2-B555-68BB0A29C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571625"/>
            <a:ext cx="3333750" cy="3333750"/>
          </a:xfrm>
          <a:prstGeom xmlns:a="http://schemas.openxmlformats.org/drawingml/2006/main" prst="roundRect">
            <a:avLst>
              <a:gd name="adj" fmla="val 28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FB148144-EFF6-4C5A-9B10-42A70CEC9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1809750"/>
            <a:ext cx="2876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1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1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Student challenges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845D9299-C308-4328-A729-B43EF01F2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2857500"/>
            <a:ext cx="28765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8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Nervousness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8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Remembering lines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8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Limited vocabulary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2CA48881-52A7-4E36-B57B-842910C17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571625"/>
            <a:ext cx="3333750" cy="3333750"/>
          </a:xfrm>
          <a:prstGeom xmlns:a="http://schemas.openxmlformats.org/drawingml/2006/main" prst="roundRect">
            <a:avLst>
              <a:gd name="adj" fmla="val 28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0F63D550-DC23-4B9A-8ACA-CA68C62C9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1809750"/>
            <a:ext cx="2876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1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1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Practical challenges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D25BF0BC-29FA-410E-B1CA-481BD3872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2857500"/>
            <a:ext cx="28765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8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Rehearsal time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8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Grade 12 workload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8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Interest may fall if repeated often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0D9D7E6-D481-47BD-B00E-074C16BCA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1571625"/>
            <a:ext cx="3333750" cy="3333750"/>
          </a:xfrm>
          <a:prstGeom xmlns:a="http://schemas.openxmlformats.org/drawingml/2006/main" prst="roundRect">
            <a:avLst>
              <a:gd name="adj" fmla="val 2857"/>
            </a:avLst>
          </a:prstGeom>
          <a:solidFill xmlns:a="http://schemas.openxmlformats.org/drawingml/2006/main">
            <a:srgbClr val="FBEAEC"/>
          </a:solidFill>
          <a:ln xmlns:a="http://schemas.openxmlformats.org/drawingml/2006/main" w="9525">
            <a:solidFill>
              <a:srgbClr val="D62127"/>
            </a:solidFill>
            <a:prstDash val="solid"/>
          </a:ln>
        </p:spPr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C4D939F8-69AB-4064-A88D-C29CB8297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7225" y="1809750"/>
            <a:ext cx="2876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1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1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Research limits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12ABB174-EA45-47B6-87AE-FAC5F9444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7225" y="2857500"/>
            <a:ext cx="28765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8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Two gifted classes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8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Self-report bias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8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No fine-grained conversation analysis</a:t>
            </a:r>
          </a:p>
        </p:txBody>
      </p:sp>
    </p:spTree>
    <p:extLst>
      <p:ext uri="{BB962C8B-B14F-4D97-AF65-F5344CB8AC3E}">
        <p14:creationId xmlns:p14="http://schemas.microsoft.com/office/powerpoint/2010/main" val="3026653800"/>
      </p:ext>
    </p:extLst>
  </p:cSld>
</p:sld>
</file>

<file path=ppt/slides/slide24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827e50f6730b4491">
            <a:lum/>
          </a:blip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55BF9E-4E6D-3E7E-F817-381EBC6BACB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09600" y="323850"/>
            <a:ext cx="10953750" cy="87630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A ten-minute task can lead from listening to interaction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750BC59-EA78-80F9-25F7-FDD74FF9F0E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66750" y="5581650"/>
            <a:ext cx="10763250" cy="55245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5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Goal: students listen and respond to one another in English—not perform a polished play.</a:t>
            </a:r>
            <a:endParaRPr/>
          </a:p>
        </p:txBody>
      </p:sp>
      <p:sp>
        <p:nvSpPr>
          <p:cNvPr id="4" name="Straight Connector 3">
            <a:extLst xmlns:a="http://schemas.openxmlformats.org/drawingml/2006/main">
              <a:ext uri="{FF2B5EF4-FFF2-40B4-BE49-F238E27FC236}">
                <a16:creationId xmlns:a16="http://schemas.microsoft.com/office/drawing/2014/main" id="{6A7BEFB8-ECA4-4ECF-979B-C39AD7DEE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333750"/>
            <a:ext cx="762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62127"/>
            </a:solidFill>
            <a:prstDash val="solid"/>
          </a:ln>
        </p:spPr>
      </p:sp>
      <p:sp>
        <p:nvSpPr>
          <p:cNvPr id="5" name="Straight Connector 4">
            <a:extLst xmlns:a="http://schemas.openxmlformats.org/drawingml/2006/main">
              <a:ext uri="{FF2B5EF4-FFF2-40B4-BE49-F238E27FC236}">
                <a16:creationId xmlns:a16="http://schemas.microsoft.com/office/drawing/2014/main" id="{7714C0A2-BF44-47C4-85ED-00A7274DF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3333750"/>
            <a:ext cx="762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62127"/>
            </a:solidFill>
            <a:prstDash val="solid"/>
          </a:ln>
        </p:spPr>
      </p:sp>
      <p:sp>
        <p:nvSpPr>
          <p:cNvPr id="6" name="Straight Connector 5">
            <a:extLst xmlns:a="http://schemas.openxmlformats.org/drawingml/2006/main">
              <a:ext uri="{FF2B5EF4-FFF2-40B4-BE49-F238E27FC236}">
                <a16:creationId xmlns:a16="http://schemas.microsoft.com/office/drawing/2014/main" id="{83FF2F7B-ADCF-42D3-A617-7535CD9F6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33750"/>
            <a:ext cx="762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62127"/>
            </a:solidFill>
            <a:prstDash val="solid"/>
          </a:ln>
        </p:spPr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17362BC-D9CC-426E-9E69-5B8BB84FE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571625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72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1 min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B081F11C-F532-4A23-8CF2-C8F2616C5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90750"/>
            <a:ext cx="2381250" cy="2714625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FE0D390-B658-4896-88C0-10C43CEB3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571750"/>
            <a:ext cx="2000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3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3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Choose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CEA4BA49-3A1D-4F32-AEE6-4A6F296A8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76625"/>
            <a:ext cx="2000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A short moment with a clear problem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78A4BE51-2893-4748-8629-D09B091CA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571625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72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2 min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86053AA-3D2B-4496-A5EC-99DE39BC5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190750"/>
            <a:ext cx="2381250" cy="2714625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47CF8CAF-4372-483E-A2B2-3B3FF08AA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571750"/>
            <a:ext cx="2000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3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3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Assign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E5CB4B29-B321-474A-80FC-0447D7A3B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76625"/>
            <a:ext cx="2000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Give roles and a decision, not a full script</a:t>
            </a:r>
          </a:p>
        </p:txBody>
      </p:sp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762385CC-179E-432C-A5FC-4C8E2576F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571625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72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5 min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9A96B2A7-F53F-4310-BF0F-8E8340C3C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90750"/>
            <a:ext cx="2381250" cy="2714625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BEAEC"/>
          </a:solidFill>
          <a:ln xmlns:a="http://schemas.openxmlformats.org/drawingml/2006/main" w="9525">
            <a:solidFill>
              <a:srgbClr val="D62127"/>
            </a:solidFill>
            <a:prstDash val="solid"/>
          </a:ln>
        </p:spPr>
      </p:sp>
      <p:sp>
        <p:nvSpPr>
          <p:cNvPr id="17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6574E5C1-7964-4A33-9185-C431D0380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571750"/>
            <a:ext cx="2000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3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3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Interact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07ED5547-65CC-47FE-9090-02C4B7707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476625"/>
            <a:ext cx="2000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Require a follow-up question, challenge, correction, or added idea</a:t>
            </a:r>
          </a:p>
        </p:txBody>
      </p:sp>
      <p:sp>
        <p:nvSpPr>
          <p:cNvPr id="19" name="Rectangle 18">
            <a:extLst xmlns:a="http://schemas.openxmlformats.org/drawingml/2006/main">
              <a:ext uri="{FF2B5EF4-FFF2-40B4-BE49-F238E27FC236}">
                <a16:creationId xmlns:a16="http://schemas.microsoft.com/office/drawing/2014/main" id="{4A928A89-2F52-4800-AAEF-26D4682CD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571625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72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2 min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9C9CC2AE-3009-40E3-AB1B-03C9BDEB3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190750"/>
            <a:ext cx="2381250" cy="2714625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21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99102B27-7147-43CA-92EC-6BC1AC84B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571750"/>
            <a:ext cx="2000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3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3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Review</a:t>
            </a:r>
          </a:p>
        </p:txBody>
      </p:sp>
      <p:sp>
        <p:nvSpPr>
          <p:cNvPr id="22" name="Rectangle 21">
            <a:extLst xmlns:a="http://schemas.openxmlformats.org/drawingml/2006/main">
              <a:ext uri="{FF2B5EF4-FFF2-40B4-BE49-F238E27FC236}">
                <a16:creationId xmlns:a16="http://schemas.microsoft.com/office/drawing/2014/main" id="{64F22F4F-5D18-4BE6-ACE0-8A535630E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476625"/>
            <a:ext cx="2000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Discuss the language students used to continue the conversation</a:t>
            </a:r>
          </a:p>
        </p:txBody>
      </p:sp>
    </p:spTree>
    <p:extLst>
      <p:ext uri="{BB962C8B-B14F-4D97-AF65-F5344CB8AC3E}">
        <p14:creationId xmlns:p14="http://schemas.microsoft.com/office/powerpoint/2010/main" val="3548236618"/>
      </p:ext>
    </p:extLst>
  </p:cSld>
</p:sld>
</file>

<file path=ppt/slides/slide25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c350b8bcfb43454f">
            <a:lum/>
          </a:blip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0351312-88A2-01F4-3B92-6294A241264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000125" y="1428750"/>
            <a:ext cx="10191750" cy="114300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3000"/>
              </a:lnSpc>
              <a:buNone/>
              <a:defRPr sz="36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6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After comprehension, give students a reason to interact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30103769-46AD-6B7B-F4A1-032746D29D8C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1619250" y="3095625"/>
            <a:ext cx="8953500" cy="123825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2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Use an interesting source, clear roles, and a shared problem so students respond to one another in English.</a:t>
            </a:r>
            <a:endParaRPr/>
          </a:p>
        </p:txBody>
      </p:sp>
      <p:sp>
        <p:nvSpPr>
          <p:cNvPr id="4" name="Straight Connector 3">
            <a:extLst xmlns:a="http://schemas.openxmlformats.org/drawingml/2006/main">
              <a:ext uri="{FF2B5EF4-FFF2-40B4-BE49-F238E27FC236}">
                <a16:creationId xmlns:a16="http://schemas.microsoft.com/office/drawing/2014/main" id="{5E8288A1-428A-4F73-92B4-261910147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762500"/>
            <a:ext cx="4572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62127"/>
            </a:solidFill>
            <a:prstDash val="solid"/>
          </a:ln>
        </p:spPr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93AA361-C653-44E2-B73C-7EB7EB4D7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5095875"/>
            <a:ext cx="3905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62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62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QUESTIONS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2B9E32B2-E9C3-4D82-B878-8DFA74BE7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5600700"/>
            <a:ext cx="3905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800" b="0" i="1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00" b="0" i="1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852263296"/>
      </p:ext>
    </p:extLst>
  </p:cSld>
</p:sld>
</file>

<file path=ppt/slides/slide3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0c6667b22bb44533">
            <a:lum/>
          </a:blip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55BF9E-4E6D-3E7E-F817-381EBC6BACB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09600" y="323850"/>
            <a:ext cx="7946155" cy="876300"/>
          </a:xfr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Four parts, guided by one classroom question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750BC59-EA78-80F9-25F7-FDD74FF9F0E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044295" y="5405104"/>
            <a:ext cx="7845203" cy="552450"/>
          </a:xfr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0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Rationale → framework &amp; method → findings → implications &amp; limits</a:t>
            </a:r>
            <a:endParaRPr sz="2000"/>
          </a:p>
        </p:txBody>
      </p:sp>
      <p:sp>
        <p:nvSpPr>
          <p:cNvPr id="4" name="Oval 3">
            <a:extLst xmlns:a="http://schemas.openxmlformats.org/drawingml/2006/main">
              <a:ext uri="{FF2B5EF4-FFF2-40B4-BE49-F238E27FC236}">
                <a16:creationId xmlns:a16="http://schemas.microsoft.com/office/drawing/2014/main" id="{7237803F-0E58-4252-BCD8-429768270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357313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2262"/>
          </a:solidFill>
          <a:ln xmlns:a="http://schemas.openxmlformats.org/drawingml/2006/main" w="9525">
            <a:solidFill>
              <a:srgbClr val="232262"/>
            </a:solidFill>
            <a:prstDash val="solid"/>
          </a:ln>
        </p:spPr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DA325B5-2154-4BE8-B7AE-22451BEF1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743075"/>
            <a:ext cx="51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00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01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65AECB5B-5A92-4ACF-B1E1-1A520ECDD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1409700"/>
            <a:ext cx="933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40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Why the study was needed</a:t>
            </a:r>
          </a:p>
        </p:txBody>
      </p:sp>
      <p:sp>
        <p:nvSpPr>
          <p:cNvPr id="7" name="Straight Connector 6">
            <a:extLst xmlns:a="http://schemas.openxmlformats.org/drawingml/2006/main">
              <a:ext uri="{FF2B5EF4-FFF2-40B4-BE49-F238E27FC236}">
                <a16:creationId xmlns:a16="http://schemas.microsoft.com/office/drawing/2014/main" id="{1CAA86DE-38EA-4B2D-BFAC-4F76B8A98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162175"/>
            <a:ext cx="9239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8" name="Oval 7">
            <a:extLst xmlns:a="http://schemas.openxmlformats.org/drawingml/2006/main">
              <a:ext uri="{FF2B5EF4-FFF2-40B4-BE49-F238E27FC236}">
                <a16:creationId xmlns:a16="http://schemas.microsoft.com/office/drawing/2014/main" id="{AAA93A3B-0029-49C7-9C20-3A58509CD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384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2262"/>
          </a:solidFill>
          <a:ln xmlns:a="http://schemas.openxmlformats.org/drawingml/2006/main" w="9525">
            <a:solidFill>
              <a:srgbClr val="232262"/>
            </a:solidFill>
            <a:prstDash val="solid"/>
          </a:ln>
        </p:spPr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EE676C4-38D6-4D55-A643-4061A4642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47925"/>
            <a:ext cx="51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00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02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D3E88A2B-8363-40C9-8658-372C6C37C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324100"/>
            <a:ext cx="933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40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How the study was framed and conducted</a:t>
            </a:r>
          </a:p>
        </p:txBody>
      </p:sp>
      <p:sp>
        <p:nvSpPr>
          <p:cNvPr id="11" name="Straight Connector 10">
            <a:extLst xmlns:a="http://schemas.openxmlformats.org/drawingml/2006/main">
              <a:ext uri="{FF2B5EF4-FFF2-40B4-BE49-F238E27FC236}">
                <a16:creationId xmlns:a16="http://schemas.microsoft.com/office/drawing/2014/main" id="{6692B1FF-A020-4847-B115-99537FF1D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076575"/>
            <a:ext cx="9239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12" name="Oval 11">
            <a:extLst xmlns:a="http://schemas.openxmlformats.org/drawingml/2006/main">
              <a:ext uri="{FF2B5EF4-FFF2-40B4-BE49-F238E27FC236}">
                <a16:creationId xmlns:a16="http://schemas.microsoft.com/office/drawing/2014/main" id="{9700BFE6-872B-4D45-96D0-5A7CB53DF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528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2127"/>
          </a:solidFill>
          <a:ln xmlns:a="http://schemas.openxmlformats.org/drawingml/2006/main" w="9525">
            <a:solidFill>
              <a:srgbClr val="D62127"/>
            </a:solidFill>
            <a:prstDash val="solid"/>
          </a:ln>
        </p:spPr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8C629824-88E4-460D-A6FC-3853BC222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62325"/>
            <a:ext cx="51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00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03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5F5AAC72-817D-44F7-945C-DA63DB32C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238500"/>
            <a:ext cx="933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4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What the evidence showed</a:t>
            </a:r>
          </a:p>
        </p:txBody>
      </p:sp>
      <p:sp>
        <p:nvSpPr>
          <p:cNvPr id="15" name="Straight Connector 14">
            <a:extLst xmlns:a="http://schemas.openxmlformats.org/drawingml/2006/main">
              <a:ext uri="{FF2B5EF4-FFF2-40B4-BE49-F238E27FC236}">
                <a16:creationId xmlns:a16="http://schemas.microsoft.com/office/drawing/2014/main" id="{7A004557-F2F6-480B-A2D4-19ADCDF09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990975"/>
            <a:ext cx="9239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16" name="Oval 15">
            <a:extLst xmlns:a="http://schemas.openxmlformats.org/drawingml/2006/main">
              <a:ext uri="{FF2B5EF4-FFF2-40B4-BE49-F238E27FC236}">
                <a16:creationId xmlns:a16="http://schemas.microsoft.com/office/drawing/2014/main" id="{4546858E-63F9-464F-81EB-5734E55D4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672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2262"/>
          </a:solidFill>
          <a:ln xmlns:a="http://schemas.openxmlformats.org/drawingml/2006/main" w="9525">
            <a:solidFill>
              <a:srgbClr val="232262"/>
            </a:solidFill>
            <a:prstDash val="solid"/>
          </a:ln>
        </p:spPr>
      </p:sp>
      <p:sp>
        <p:nvSpPr>
          <p:cNvPr id="17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2BD047C4-6EA4-4DBA-B7DE-592038EA1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76725"/>
            <a:ext cx="51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00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04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F274C26E-C8AD-43F2-B6AA-CB642FCDD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4152900"/>
            <a:ext cx="933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40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What the findings mean—and what remains uncertain</a:t>
            </a:r>
          </a:p>
        </p:txBody>
      </p:sp>
      <p:sp>
        <p:nvSpPr>
          <p:cNvPr id="19" name="Part 1 subtitle">
            <a:extLst xmlns:a="http://schemas.openxmlformats.org/drawingml/2006/main">
              <a:ext uri="{FF2B5EF4-FFF2-40B4-BE49-F238E27FC236}">
                <a16:creationId xmlns:a16="http://schemas.microsoft.com/office/drawing/2014/main" id="{F44EC5E3-489B-4074-91C4-C38284595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174307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00" b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Rationale · policy context · research questions</a:t>
            </a:r>
          </a:p>
        </p:txBody>
      </p:sp>
      <p:sp>
        <p:nvSpPr>
          <p:cNvPr id="20" name="Part 2 subtitle">
            <a:extLst xmlns:a="http://schemas.openxmlformats.org/drawingml/2006/main">
              <a:ext uri="{FF2B5EF4-FFF2-40B4-BE49-F238E27FC236}">
                <a16:creationId xmlns:a16="http://schemas.microsoft.com/office/drawing/2014/main" id="{30B765D4-30CE-4678-933F-5F48F5113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657475"/>
            <a:ext cx="6447758" cy="33337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00" b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Literature · micro-ESL framework · participants · materials · procedures</a:t>
            </a:r>
          </a:p>
        </p:txBody>
      </p:sp>
      <p:sp>
        <p:nvSpPr>
          <p:cNvPr id="21" name="Part 3 subtitle">
            <a:extLst xmlns:a="http://schemas.openxmlformats.org/drawingml/2006/main">
              <a:ext uri="{FF2B5EF4-FFF2-40B4-BE49-F238E27FC236}">
                <a16:creationId xmlns:a16="http://schemas.microsoft.com/office/drawing/2014/main" id="{C0FC05AE-84F0-43D5-8D8D-ABB870C3B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571874"/>
            <a:ext cx="3535656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00" b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Findings for RQ1 and RQ2</a:t>
            </a:r>
          </a:p>
        </p:txBody>
      </p:sp>
      <p:sp>
        <p:nvSpPr>
          <p:cNvPr id="22" name="Part 4 subtitle">
            <a:extLst xmlns:a="http://schemas.openxmlformats.org/drawingml/2006/main">
              <a:ext uri="{FF2B5EF4-FFF2-40B4-BE49-F238E27FC236}">
                <a16:creationId xmlns:a16="http://schemas.microsoft.com/office/drawing/2014/main" id="{D5D5C61B-216D-43DF-82BD-9A5DB1FA9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4486275"/>
            <a:ext cx="4298626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00" b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Limitations · classroom implications · conclusion</a:t>
            </a:r>
          </a:p>
        </p:txBody>
      </p:sp>
      <p:sp>
        <p:nvSpPr>
          <p:cNvPr id="23" name="Rectangle 22">
            <a:extLst xmlns:a="http://schemas.openxmlformats.org/drawingml/2006/main">
              <a:ext uri="{FF2B5EF4-FFF2-40B4-BE49-F238E27FC236}">
                <a16:creationId xmlns:a16="http://schemas.microsoft.com/office/drawing/2014/main" id="{689675E6-0802-1140-A5F6-43F9AF6D9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878" y="1381126"/>
            <a:ext cx="51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00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0</a:t>
            </a:r>
            <a:r>
              <a:rPr sz="200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1</a:t>
            </a:r>
            <a:endParaRPr sz="2000" b="1" i="0">
              <a:solidFill>
                <a:srgbClr val="FFFFFF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0262467"/>
      </p:ext>
    </p:extLst>
  </p:cSld>
</p:sld>
</file>

<file path=ppt/slides/slide4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c460e878c33240ed">
            <a:lum/>
          </a:blip>
          <a:srcRect l="0" t="0" r="0" b="0"/>
          <a:stretch>
            <a:fillRect l="-1000" t="0" r="-300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Title 3">
            <a:extLst xmlns:a="http://schemas.openxmlformats.org/drawingml/2006/main"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512352" y="19050"/>
            <a:ext cx="10953750" cy="87630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National ambition meets the ordinary lesson</a:t>
            </a:r>
            <a:endParaRPr/>
          </a:p>
        </p:txBody>
      </p:sp>
      <p:sp>
        <p:nvSpPr>
          <p:cNvPr id="5" name="Content Placeholder 4">
            <a:extLst xmlns:a="http://schemas.openxmlformats.org/drawingml/2006/main">
              <a:ext uri="{FF2B5EF4-FFF2-40B4-BE49-F238E27FC236}">
                <a16:creationId xmlns:a16="http://schemas.microsoft.com/office/drawing/2014/main" id="{388A5DB8-C62F-9585-190A-FBFE4E4A5BAB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66750" y="5581650"/>
            <a:ext cx="10763250" cy="55245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575" b="0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0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Decision No. 2371/QĐ-TTg · 27 October 2025</a:t>
            </a:r>
            <a:endParaRPr/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95C95575-4197-4B8D-A1CA-BFBCC10D9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00200"/>
            <a:ext cx="4476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54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54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2025–2035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54C2E88-AE61-4E56-9BAB-41055DDAC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590800"/>
            <a:ext cx="3714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1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1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Vision to 2045</a:t>
            </a:r>
          </a:p>
        </p:txBody>
      </p:sp>
      <p:sp>
        <p:nvSpPr>
          <p:cNvPr id="8" name="Straight Connector 7">
            <a:extLst xmlns:a="http://schemas.openxmlformats.org/drawingml/2006/main">
              <a:ext uri="{FF2B5EF4-FFF2-40B4-BE49-F238E27FC236}">
                <a16:creationId xmlns:a16="http://schemas.microsoft.com/office/drawing/2014/main" id="{F0B42E6F-5B23-4970-97D0-3CCC65A67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1619250"/>
            <a:ext cx="0" cy="3333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3E3D5B99-A68A-4E8C-9CAD-C938802E5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6375" y="1524000"/>
            <a:ext cx="619125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069625C5-0F28-4361-B784-65B9B6701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1857375"/>
            <a:ext cx="533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0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0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The policy question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9EA5F936-CA31-40D9-B19A-D0F5E70F3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400300"/>
            <a:ext cx="5238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3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32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How can English become a second language in schools?</a:t>
            </a:r>
          </a:p>
        </p:txBody>
      </p:sp>
      <p:sp>
        <p:nvSpPr>
          <p:cNvPr id="12" name="Straight Connector 11">
            <a:extLst xmlns:a="http://schemas.openxmlformats.org/drawingml/2006/main">
              <a:ext uri="{FF2B5EF4-FFF2-40B4-BE49-F238E27FC236}">
                <a16:creationId xmlns:a16="http://schemas.microsoft.com/office/drawing/2014/main" id="{D2B10AF0-8980-428B-8245-95DF77525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390900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62127"/>
            </a:solidFill>
            <a:prstDash val="solid"/>
          </a:ln>
        </p:spPr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3B51F796-FF42-49F5-B241-4B2A04163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619500"/>
            <a:ext cx="533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7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The classroom question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09CFFDD1-D97C-4397-ACED-8A6CC5629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114800"/>
            <a:ext cx="5238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469"/>
          </a:bodyPr>
          <a:lstStyle xmlns:a="http://schemas.openxmlformats.org/drawingml/2006/main"/>
          <a:p xmlns:a="http://schemas.openxmlformats.org/drawingml/2006/main">
            <a:pPr>
              <a:lnSpc>
                <a:spcPct val="104000"/>
              </a:lnSpc>
              <a:buNone/>
              <a:defRPr sz="2175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175"/>
              <a:t>Can English become a classroom language, not just a classroom subject?</a:t>
            </a:r>
            <a:endParaRPr sz="2175" b="0" i="0">
              <a:solidFill>
                <a:srgbClr val="171717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7277DE86-E3CF-3582-A3C5-A983F1EE9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519238"/>
            <a:ext cx="51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endParaRPr sz="2000" b="1" i="0">
              <a:solidFill>
                <a:srgbClr val="FFFFFF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31" name="Picture 1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957fc15fd14e6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67318" y="38018"/>
            <a:ext cx="659719" cy="672529"/>
          </a:xfrm>
          <a:prstGeom xmlns:a="http://schemas.openxmlformats.org/drawingml/2006/main" prst="rect">
            <a:avLst/>
          </a:prstGeom>
        </p:spPr>
      </p:pic>
      <p:pic>
        <p:nvPicPr>
          <p:cNvPr id="32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c532f342d2485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60069" y="3028950"/>
            <a:ext cx="4623361" cy="254586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718165"/>
      </p:ext>
    </p:extLst>
  </p:cSld>
</p:sld>
</file>

<file path=ppt/slides/slide5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82543d5fd0f74760">
            <a:lum/>
          </a:blip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55BF9E-4E6D-3E7E-F817-381EBC6BACB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337626" y="242888"/>
            <a:ext cx="8342201" cy="87630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The missing bridge: comprehension → response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750BC59-EA78-80F9-25F7-FDD74FF9F0E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66750" y="5581650"/>
            <a:ext cx="10763250" cy="55245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5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The bridge is not ‘listening plus speaking’; it is a response that changes the next turn.</a:t>
            </a:r>
            <a:endParaRPr/>
          </a:p>
        </p:txBody>
      </p:sp>
      <p:sp>
        <p:nvSpPr>
          <p:cNvPr id="4" name="Rectangle: Rounded Corners 3">
            <a:extLst xmlns:a="http://schemas.openxmlformats.org/drawingml/2006/main">
              <a:ext uri="{FF2B5EF4-FFF2-40B4-BE49-F238E27FC236}">
                <a16:creationId xmlns:a16="http://schemas.microsoft.com/office/drawing/2014/main" id="{DD540E97-B7D4-49FE-B4D9-16BD1C06E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71625"/>
            <a:ext cx="4429125" cy="314325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F3F5F6"/>
          </a:solidFill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0CD862D2-18AB-4971-8D75-030CE29A0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1571625"/>
            <a:ext cx="4429125" cy="314325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EAF7FB"/>
          </a:solidFill>
          <a:ln xmlns:a="http://schemas.openxmlformats.org/drawingml/2006/main" w="9525">
            <a:solidFill>
              <a:srgbClr val="D62127"/>
            </a:solidFill>
            <a:prstDash val="solid"/>
          </a:ln>
        </p:spPr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528FB8E7-B530-4215-A501-A16AD04B7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57375"/>
            <a:ext cx="37623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1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THE FAMILIAR ROUTE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37AE560-F723-43F6-891E-79BF9AC6C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571750"/>
            <a:ext cx="333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30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0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Listening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36C1B2B2-BEF5-400F-B6B3-6DF9921B9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05150"/>
            <a:ext cx="571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85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85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↓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00F9F0F-2D88-49C1-B7E6-D60460FC7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695700"/>
            <a:ext cx="3429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5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Correct answers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BA4E1498-9368-4B5F-AD3C-32768167F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1857375"/>
            <a:ext cx="37623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THE BRIDGE TESTED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3216B7D4-D0A5-448C-AE9D-4551273D1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2571750"/>
            <a:ext cx="333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30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0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Listening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8FA01F7D-0D3F-4B5B-9D12-BFC54431C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3105150"/>
            <a:ext cx="571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850" b="0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850" b="0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↓</a:t>
            </a:r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87759410-8B57-4F4C-990F-C4E149802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3638550"/>
            <a:ext cx="357187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32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32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A response that alters</a:t>
            </a:r>
          </a:p>
          <a:p xmlns:a="http://schemas.openxmlformats.org/drawingml/2006/main">
            <a:pPr algn="l">
              <a:lnSpc>
                <a:spcPct val="95000"/>
              </a:lnSpc>
              <a:buNone/>
              <a:defRPr sz="232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325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the next turn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627D42A7-87F9-452F-B559-66CF6076B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2714625"/>
            <a:ext cx="1143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52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525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→</a:t>
            </a:r>
          </a:p>
        </p:txBody>
      </p:sp>
      <p:pic>
        <p:nvPicPr>
          <p:cNvPr id="29" name="Picture 1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c25e81f9b54e8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10362" y="242888"/>
            <a:ext cx="912775" cy="75019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889273"/>
      </p:ext>
    </p:extLst>
  </p:cSld>
</p:sld>
</file>

<file path=ppt/slides/slide6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5dd198b0005d4258">
            <a:lum/>
          </a:blip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Title 3">
            <a:extLst xmlns:a="http://schemas.openxmlformats.org/drawingml/2006/main"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09600" y="323850"/>
            <a:ext cx="10953750" cy="87630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The listening text led to a four-step drama task</a:t>
            </a:r>
            <a:endParaRPr/>
          </a:p>
        </p:txBody>
      </p:sp>
      <p:sp>
        <p:nvSpPr>
          <p:cNvPr id="5" name="Content Placeholder 4">
            <a:extLst xmlns:a="http://schemas.openxmlformats.org/drawingml/2006/main">
              <a:ext uri="{FF2B5EF4-FFF2-40B4-BE49-F238E27FC236}">
                <a16:creationId xmlns:a16="http://schemas.microsoft.com/office/drawing/2014/main" id="{388A5DB8-C62F-9585-190A-FBFE4E4A5BAB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66750" y="5581650"/>
            <a:ext cx="10763250" cy="55245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7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Students first understood the source, then used it in a shared drama.</a:t>
            </a:r>
            <a:endParaRPr/>
          </a:p>
        </p:txBody>
      </p:sp>
      <p:sp>
        <p:nvSpPr>
          <p:cNvPr id="6" name="Straight Connector 5">
            <a:extLst xmlns:a="http://schemas.openxmlformats.org/drawingml/2006/main">
              <a:ext uri="{FF2B5EF4-FFF2-40B4-BE49-F238E27FC236}">
                <a16:creationId xmlns:a16="http://schemas.microsoft.com/office/drawing/2014/main" id="{3B99C61E-A53F-4C73-B3AE-F28317146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3181350"/>
            <a:ext cx="762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62127"/>
            </a:solidFill>
            <a:prstDash val="solid"/>
          </a:ln>
        </p:spPr>
      </p:sp>
      <p:sp>
        <p:nvSpPr>
          <p:cNvPr id="7" name="Straight Connector 6">
            <a:extLst xmlns:a="http://schemas.openxmlformats.org/drawingml/2006/main">
              <a:ext uri="{FF2B5EF4-FFF2-40B4-BE49-F238E27FC236}">
                <a16:creationId xmlns:a16="http://schemas.microsoft.com/office/drawing/2014/main" id="{5B3D0AB5-43EB-46C9-94DC-62A1622B4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181350"/>
            <a:ext cx="762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62127"/>
            </a:solidFill>
            <a:prstDash val="solid"/>
          </a:ln>
        </p:spPr>
      </p:sp>
      <p:sp>
        <p:nvSpPr>
          <p:cNvPr id="8" name="Straight Connector 7">
            <a:extLst xmlns:a="http://schemas.openxmlformats.org/drawingml/2006/main">
              <a:ext uri="{FF2B5EF4-FFF2-40B4-BE49-F238E27FC236}">
                <a16:creationId xmlns:a16="http://schemas.microsoft.com/office/drawing/2014/main" id="{F187C9E5-7F1D-4ADF-B864-A0DED6C3A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3181350"/>
            <a:ext cx="762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62127"/>
            </a:solidFill>
            <a:prstDash val="solid"/>
          </a:ln>
        </p:spPr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3BD8DE57-9ED7-4BFB-A38D-FAD54837A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09750"/>
            <a:ext cx="2333625" cy="2781300"/>
          </a:xfrm>
          <a:prstGeom xmlns:a="http://schemas.openxmlformats.org/drawingml/2006/main" prst="roundRect">
            <a:avLst>
              <a:gd name="adj" fmla="val 48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10" name="Oval 9">
            <a:extLst xmlns:a="http://schemas.openxmlformats.org/drawingml/2006/main">
              <a:ext uri="{FF2B5EF4-FFF2-40B4-BE49-F238E27FC236}">
                <a16:creationId xmlns:a16="http://schemas.microsoft.com/office/drawing/2014/main" id="{5B4179B2-7608-45A0-BED3-E580EED1E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9812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2262"/>
          </a:solidFill>
          <a:ln xmlns:a="http://schemas.openxmlformats.org/drawingml/2006/main" w="9525">
            <a:solidFill>
              <a:srgbClr val="232262"/>
            </a:solidFill>
            <a:prstDash val="solid"/>
          </a:ln>
        </p:spPr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EE58419D-77DA-417D-9479-EB2B70225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990725"/>
            <a:ext cx="45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1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9FE75A5E-6F81-40FF-8974-610C67437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667000"/>
            <a:ext cx="19526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1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1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Listen</a:t>
            </a:r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03E1E6D4-1F45-4249-ACEF-33BF533B3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429000"/>
            <a:ext cx="195262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An authentic source with a real situation or problem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E5FA26E4-49AE-42BB-B319-EB6714376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809750"/>
            <a:ext cx="2333625" cy="2781300"/>
          </a:xfrm>
          <a:prstGeom xmlns:a="http://schemas.openxmlformats.org/drawingml/2006/main" prst="roundRect">
            <a:avLst>
              <a:gd name="adj" fmla="val 48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15" name="Oval 14">
            <a:extLst xmlns:a="http://schemas.openxmlformats.org/drawingml/2006/main">
              <a:ext uri="{FF2B5EF4-FFF2-40B4-BE49-F238E27FC236}">
                <a16:creationId xmlns:a16="http://schemas.microsoft.com/office/drawing/2014/main" id="{F2A16E06-C72F-4523-BA12-62F66A99B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19812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2262"/>
          </a:solidFill>
          <a:ln xmlns:a="http://schemas.openxmlformats.org/drawingml/2006/main" w="9525">
            <a:solidFill>
              <a:srgbClr val="232262"/>
            </a:solidFill>
            <a:prstDash val="solid"/>
          </a:ln>
        </p:spPr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FEB86DE4-9520-4182-A756-AD8AD0064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1990725"/>
            <a:ext cx="45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2</a:t>
            </a:r>
          </a:p>
        </p:txBody>
      </p:sp>
      <p:sp>
        <p:nvSpPr>
          <p:cNvPr id="17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E37D9700-74D5-4429-8779-3DF5D39DB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2667000"/>
            <a:ext cx="19526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1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1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Understand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BE569DC3-7F3E-48D3-91CA-2E98ABBD7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3429000"/>
            <a:ext cx="195262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Ideas, emotions, conflict, useful language</a:t>
            </a:r>
          </a:p>
        </p:txBody>
      </p:sp>
      <p:sp>
        <p:nvSpPr>
          <p:cNvPr id="19" name="Rectangle: Rounded Corners 18">
            <a:extLst xmlns:a="http://schemas.openxmlformats.org/drawingml/2006/main">
              <a:ext uri="{FF2B5EF4-FFF2-40B4-BE49-F238E27FC236}">
                <a16:creationId xmlns:a16="http://schemas.microsoft.com/office/drawing/2014/main" id="{E5D683F6-790C-4ADC-B1FE-69406FC68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809750"/>
            <a:ext cx="2333625" cy="2781300"/>
          </a:xfrm>
          <a:prstGeom xmlns:a="http://schemas.openxmlformats.org/drawingml/2006/main" prst="roundRect">
            <a:avLst>
              <a:gd name="adj" fmla="val 48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20" name="Oval 19">
            <a:extLst xmlns:a="http://schemas.openxmlformats.org/drawingml/2006/main">
              <a:ext uri="{FF2B5EF4-FFF2-40B4-BE49-F238E27FC236}">
                <a16:creationId xmlns:a16="http://schemas.microsoft.com/office/drawing/2014/main" id="{B7E3CA0E-6609-4588-80F4-E3BD81B89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9812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2262"/>
          </a:solidFill>
          <a:ln xmlns:a="http://schemas.openxmlformats.org/drawingml/2006/main" w="9525">
            <a:solidFill>
              <a:srgbClr val="232262"/>
            </a:solidFill>
            <a:prstDash val="solid"/>
          </a:ln>
        </p:spPr>
      </p:sp>
      <p:sp>
        <p:nvSpPr>
          <p:cNvPr id="21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CF2120BA-453A-404D-BBB1-D6426A8B1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990725"/>
            <a:ext cx="45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3</a:t>
            </a:r>
          </a:p>
        </p:txBody>
      </p:sp>
      <p:sp>
        <p:nvSpPr>
          <p:cNvPr id="22" name="Rectangle 21">
            <a:extLst xmlns:a="http://schemas.openxmlformats.org/drawingml/2006/main">
              <a:ext uri="{FF2B5EF4-FFF2-40B4-BE49-F238E27FC236}">
                <a16:creationId xmlns:a16="http://schemas.microsoft.com/office/drawing/2014/main" id="{1C53B873-40A0-4EBD-BFC3-72AC39410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667000"/>
            <a:ext cx="19526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1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1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Prepare</a:t>
            </a:r>
          </a:p>
        </p:txBody>
      </p:sp>
      <p:sp>
        <p:nvSpPr>
          <p:cNvPr id="23" name="Rectangle 22">
            <a:extLst xmlns:a="http://schemas.openxmlformats.org/drawingml/2006/main">
              <a:ext uri="{FF2B5EF4-FFF2-40B4-BE49-F238E27FC236}">
                <a16:creationId xmlns:a16="http://schemas.microsoft.com/office/drawing/2014/main" id="{30908208-342F-4491-93A1-5E35628FB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429000"/>
            <a:ext cx="195262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Write roles and rehearse the scene</a:t>
            </a:r>
          </a:p>
        </p:txBody>
      </p:sp>
      <p:sp>
        <p:nvSpPr>
          <p:cNvPr id="24" name="Rectangle: Rounded Corners 23">
            <a:extLst xmlns:a="http://schemas.openxmlformats.org/drawingml/2006/main">
              <a:ext uri="{FF2B5EF4-FFF2-40B4-BE49-F238E27FC236}">
                <a16:creationId xmlns:a16="http://schemas.microsoft.com/office/drawing/2014/main" id="{50CB3FA9-456F-4229-A414-6035BBE5C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1809750"/>
            <a:ext cx="2333625" cy="2781300"/>
          </a:xfrm>
          <a:prstGeom xmlns:a="http://schemas.openxmlformats.org/drawingml/2006/main" prst="roundRect">
            <a:avLst>
              <a:gd name="adj" fmla="val 4898"/>
            </a:avLst>
          </a:prstGeom>
          <a:solidFill xmlns:a="http://schemas.openxmlformats.org/drawingml/2006/main">
            <a:srgbClr val="FBEAEC"/>
          </a:solidFill>
          <a:ln xmlns:a="http://schemas.openxmlformats.org/drawingml/2006/main" w="9525">
            <a:solidFill>
              <a:srgbClr val="D62127"/>
            </a:solidFill>
            <a:prstDash val="solid"/>
          </a:ln>
        </p:spPr>
      </p:sp>
      <p:sp>
        <p:nvSpPr>
          <p:cNvPr id="25" name="Oval 24">
            <a:extLst xmlns:a="http://schemas.openxmlformats.org/drawingml/2006/main">
              <a:ext uri="{FF2B5EF4-FFF2-40B4-BE49-F238E27FC236}">
                <a16:creationId xmlns:a16="http://schemas.microsoft.com/office/drawing/2014/main" id="{ECEB88BB-A853-4214-8F63-077A3530B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6825" y="19812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2127"/>
          </a:solidFill>
          <a:ln xmlns:a="http://schemas.openxmlformats.org/drawingml/2006/main" w="9525">
            <a:solidFill>
              <a:srgbClr val="D62127"/>
            </a:solidFill>
            <a:prstDash val="solid"/>
          </a:ln>
        </p:spPr>
      </p:sp>
      <p:sp>
        <p:nvSpPr>
          <p:cNvPr id="26" name="Rectangle 25">
            <a:extLst xmlns:a="http://schemas.openxmlformats.org/drawingml/2006/main">
              <a:ext uri="{FF2B5EF4-FFF2-40B4-BE49-F238E27FC236}">
                <a16:creationId xmlns:a16="http://schemas.microsoft.com/office/drawing/2014/main" id="{4267CFF5-3E3B-499C-AC82-F61EF8752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6825" y="1990725"/>
            <a:ext cx="45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6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1" i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4</a:t>
            </a:r>
          </a:p>
        </p:txBody>
      </p:sp>
      <p:sp>
        <p:nvSpPr>
          <p:cNvPr id="27" name="Rectangle 26">
            <a:extLst xmlns:a="http://schemas.openxmlformats.org/drawingml/2006/main">
              <a:ext uri="{FF2B5EF4-FFF2-40B4-BE49-F238E27FC236}">
                <a16:creationId xmlns:a16="http://schemas.microsoft.com/office/drawing/2014/main" id="{056F56CB-ACA3-48B8-B7D3-8B5E8C6AE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667000"/>
            <a:ext cx="19526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2102" lnSpcReduction="2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1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1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Perform and respond</a:t>
            </a:r>
          </a:p>
        </p:txBody>
      </p:sp>
      <p:sp>
        <p:nvSpPr>
          <p:cNvPr id="28" name="Rectangle 27">
            <a:extLst xmlns:a="http://schemas.openxmlformats.org/drawingml/2006/main">
              <a:ext uri="{FF2B5EF4-FFF2-40B4-BE49-F238E27FC236}">
                <a16:creationId xmlns:a16="http://schemas.microsoft.com/office/drawing/2014/main" id="{CB6AD49D-4154-45FC-A71A-299AA858E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3429000"/>
            <a:ext cx="195262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React when a classmate changes or forgets a line</a:t>
            </a:r>
          </a:p>
        </p:txBody>
      </p:sp>
    </p:spTree>
    <p:extLst>
      <p:ext uri="{BB962C8B-B14F-4D97-AF65-F5344CB8AC3E}">
        <p14:creationId xmlns:p14="http://schemas.microsoft.com/office/powerpoint/2010/main" val="2088658942"/>
      </p:ext>
    </p:extLst>
  </p:cSld>
</p:sld>
</file>

<file path=ppt/slides/slide7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f119e0823ace4fca">
            <a:lum/>
          </a:blip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55BF9E-4E6D-3E7E-F817-381EBC6BACB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09600" y="323850"/>
            <a:ext cx="10953750" cy="87630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What micro-ESL meant in this study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750BC59-EA78-80F9-25F7-FDD74FF9F0E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66750" y="5581650"/>
            <a:ext cx="10763250" cy="55245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7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7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These moments were brief and were not equally strong in every group.</a:t>
            </a:r>
            <a:endParaRPr/>
          </a:p>
        </p:txBody>
      </p:sp>
      <p:sp>
        <p:nvSpPr>
          <p:cNvPr id="4" name="Straight Connector 3">
            <a:extLst xmlns:a="http://schemas.openxmlformats.org/drawingml/2006/main">
              <a:ext uri="{FF2B5EF4-FFF2-40B4-BE49-F238E27FC236}">
                <a16:creationId xmlns:a16="http://schemas.microsoft.com/office/drawing/2014/main" id="{E2FBC466-B090-4235-AEF7-5F394533B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1666875"/>
            <a:ext cx="0" cy="3524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5" name="Straight Connector 4">
            <a:extLst xmlns:a="http://schemas.openxmlformats.org/drawingml/2006/main">
              <a:ext uri="{FF2B5EF4-FFF2-40B4-BE49-F238E27FC236}">
                <a16:creationId xmlns:a16="http://schemas.microsoft.com/office/drawing/2014/main" id="{B392C99B-30C9-41DA-B833-350E68241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29000"/>
            <a:ext cx="1038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EC8D0"/>
            </a:solidFill>
            <a:prstDash val="solid"/>
          </a:ln>
        </p:spPr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6DFB9CF0-3DAD-4B7A-B3E4-E5FD1D62C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666875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1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1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01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C1A634F-C601-4ECC-A7D3-D132F03EB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647825"/>
            <a:ext cx="4095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2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2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English for the task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7878DFE5-E01C-4577-A6BC-050D4528A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257425"/>
            <a:ext cx="4095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Students used English to carry out the drama.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37019B7-ADED-4DB0-BF8C-3B0CAC985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666875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1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1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02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FA06B739-3C42-42A1-B1DE-67B94A6B0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1647825"/>
            <a:ext cx="4095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2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2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Responding to classmates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3E34C36D-348A-4D6C-BDAB-F3B2E16FA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257425"/>
            <a:ext cx="4095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Students listened and replied to what classmates said.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CD1036C2-678E-4357-A4AA-3BE736944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52425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1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1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03</a:t>
            </a:r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B902D872-D824-426D-8457-9212F0E26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505200"/>
            <a:ext cx="4095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96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2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2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Changing language when needed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D5F7DF78-30C8-4BBC-BB73-373986F6A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114800"/>
            <a:ext cx="4095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Students rephrased, corrected, or added ideas.</a:t>
            </a:r>
          </a:p>
        </p:txBody>
      </p:sp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28488612-0E35-4456-9E86-14F43514C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52425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1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1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04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A3BBAAE7-98F7-44B1-90CE-69731E923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505200"/>
            <a:ext cx="4095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2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25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A shared reason to speak</a:t>
            </a:r>
          </a:p>
        </p:txBody>
      </p:sp>
      <p:sp>
        <p:nvSpPr>
          <p:cNvPr id="17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1BF6F821-BBA2-4A7D-9F7D-02BCFBA6B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114800"/>
            <a:ext cx="4095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The listening text gave the group a situation or problem.</a:t>
            </a:r>
          </a:p>
        </p:txBody>
      </p:sp>
    </p:spTree>
    <p:extLst>
      <p:ext uri="{BB962C8B-B14F-4D97-AF65-F5344CB8AC3E}">
        <p14:creationId xmlns:p14="http://schemas.microsoft.com/office/powerpoint/2010/main" val="1636461816"/>
      </p:ext>
    </p:extLst>
  </p:cSld>
</p:sld>
</file>

<file path=ppt/slides/slide8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9e5baac4cb274cc0">
            <a:lum/>
          </a:blip>
          <a:srcRect l="0" t="0" r="0" b="0"/>
          <a:stretch>
            <a:fillRect l="-1000" t="0" r="-300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Title 3">
            <a:extLst xmlns:a="http://schemas.openxmlformats.org/drawingml/2006/main"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09600" y="323850"/>
            <a:ext cx="10953750" cy="87630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Two deliberately simple research questions</a:t>
            </a:r>
            <a:endParaRPr/>
          </a:p>
        </p:txBody>
      </p:sp>
      <p:sp>
        <p:nvSpPr>
          <p:cNvPr id="5" name="Content Placeholder 4">
            <a:extLst xmlns:a="http://schemas.openxmlformats.org/drawingml/2006/main">
              <a:ext uri="{FF2B5EF4-FFF2-40B4-BE49-F238E27FC236}">
                <a16:creationId xmlns:a16="http://schemas.microsoft.com/office/drawing/2014/main" id="{388A5DB8-C62F-9585-190A-FBFE4E4A5BAB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66750" y="5581650"/>
            <a:ext cx="10763250" cy="55245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5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Spontaneous ≠ unprepared: students adapted, repaired, or extended prepared interaction in real time.</a:t>
            </a:r>
            <a:endParaRPr/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F4CBD59-26FB-4774-ABC2-F27B83EA3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19250"/>
            <a:ext cx="5191125" cy="3095625"/>
          </a:xfrm>
          <a:prstGeom xmlns:a="http://schemas.openxmlformats.org/drawingml/2006/main" prst="roundRect">
            <a:avLst>
              <a:gd name="adj" fmla="val 30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2127"/>
            </a:solidFill>
            <a:prstDash val="solid"/>
          </a:ln>
        </p:spPr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4A59285-730E-43BC-8EED-8D173A955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790700"/>
            <a:ext cx="4810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4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4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RQ1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E3E41E89-0A29-4662-A8ED-6C79CC6DE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286000"/>
            <a:ext cx="4810125" cy="2257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10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10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How do listening-triggered drama tasks support students’ spontaneous use of English?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77C6C740-D7D4-4D68-B226-72705C35F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619250"/>
            <a:ext cx="5191125" cy="3095625"/>
          </a:xfrm>
          <a:prstGeom xmlns:a="http://schemas.openxmlformats.org/drawingml/2006/main" prst="roundRect">
            <a:avLst>
              <a:gd name="adj" fmla="val 30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32262"/>
            </a:solidFill>
            <a:prstDash val="solid"/>
          </a:ln>
        </p:spPr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087A48C8-2F2F-4176-AB11-E0716720E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790700"/>
            <a:ext cx="4810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4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400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RQ2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CAF2ECA0-1AF6-4EBF-B925-88ADD0E5B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86000"/>
            <a:ext cx="4810125" cy="2257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10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100" b="0" i="0">
                <a:solidFill>
                  <a:srgbClr val="171717"/>
                </a:solidFill>
                <a:latin typeface="Times New Roman"/>
                <a:ea typeface="Times New Roman"/>
                <a:cs typeface="Times New Roman"/>
              </a:rPr>
              <a:t>In what ways do these activities encourage interaction and contribute to a micro-ESL environment?</a:t>
            </a:r>
          </a:p>
        </p:txBody>
      </p:sp>
    </p:spTree>
    <p:extLst>
      <p:ext uri="{BB962C8B-B14F-4D97-AF65-F5344CB8AC3E}">
        <p14:creationId xmlns:p14="http://schemas.microsoft.com/office/powerpoint/2010/main" val="3276718165"/>
      </p:ext>
    </p:extLst>
  </p:cSld>
</p:sld>
</file>

<file path=ppt/slides/slide9.xml><?xml version="1.0" encoding="utf-8"?>
<p:sld xmlns:p="http://schemas.openxmlformats.org/presentationml/2006/main">
  <p:cSld>
    <p:bg>
      <p:bgPr>
        <a:blipFill xmlns:a="http://schemas.openxmlformats.org/drawingml/2006/main" rotWithShape="1">
          <a:blip xmlns:r="http://schemas.openxmlformats.org/officeDocument/2006/relationships" r:embed="R28648ebfe6b24a68">
            <a:lum/>
          </a:blip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55BF9E-4E6D-3E7E-F817-381EBC6BACB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09600" y="323850"/>
            <a:ext cx="10953750" cy="87630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30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Three ideas shape the study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750BC59-EA78-80F9-25F7-FDD74FF9F0E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1581150" y="5609647"/>
            <a:ext cx="10763250" cy="552450"/>
          </a:xfrm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5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57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Authentic input supplies the situation. Planning provides support. Interaction pushes learners to respond.</a:t>
            </a:r>
            <a:endParaRPr/>
          </a:p>
        </p:txBody>
      </p:sp>
      <p:sp>
        <p:nvSpPr>
          <p:cNvPr id="4" name="Straight Connector 3">
            <a:extLst xmlns:a="http://schemas.openxmlformats.org/drawingml/2006/main">
              <a:ext uri="{FF2B5EF4-FFF2-40B4-BE49-F238E27FC236}">
                <a16:creationId xmlns:a16="http://schemas.microsoft.com/office/drawing/2014/main" id="{95541DE7-540A-46E9-AD66-550F60BA6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292002"/>
            <a:ext cx="323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32262"/>
            </a:solidFill>
            <a:prstDash val="solid"/>
          </a:ln>
        </p:spPr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705E55C-07B1-49FB-91F1-DC50376DF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6" y="1480197"/>
            <a:ext cx="3286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3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3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Authentic input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C961C598-3DCA-4E1E-AD93-7567A040B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6" y="1898324"/>
            <a:ext cx="1653315" cy="34481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>
              <a:lnSpc>
                <a:spcPct val="104000"/>
              </a:lnSpc>
              <a:buNone/>
              <a:defRPr sz="18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Gilmore (2007)</a:t>
            </a:r>
            <a:r>
              <a:rPr sz="18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: </a:t>
            </a:r>
          </a:p>
          <a:p xmlns:a="http://schemas.openxmlformats.org/drawingml/2006/main">
            <a:pPr>
              <a:lnSpc>
                <a:spcPct val="104000"/>
              </a:lnSpc>
              <a:buNone/>
              <a:defRPr sz="18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endParaRPr sz="1800" b="1" i="0">
              <a:solidFill>
                <a:srgbClr val="D62127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30185F73-4DFF-4A6C-B2AF-8872F2E09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106" y="3913411"/>
            <a:ext cx="3286125" cy="166823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44107" lnSpcReduction="20000"/>
          </a:bodyPr>
          <a:lstStyle xmlns:a="http://schemas.openxmlformats.org/drawingml/2006/main"/>
          <a:p xmlns:a="http://schemas.openxmlformats.org/drawingml/2006/main">
            <a:pPr>
              <a:spcAft>
                <a:spcPts val="7"/>
              </a:spcAft>
              <a:buNone/>
            </a:pPr>
            <a:endParaRPr sz="1650">
              <a:solidFill>
                <a:srgbClr val="5F6873"/>
              </a:solidFill>
              <a:latin typeface="Times New Roman"/>
              <a:ea typeface="Times New Roman"/>
              <a:cs typeface="Times New Roman"/>
            </a:endParaRPr>
          </a:p>
          <a:p xmlns:a="http://schemas.openxmlformats.org/drawingml/2006/main">
            <a:r>
              <a:rPr sz="44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Sherman (2003): </a:t>
            </a:r>
            <a:endParaRPr sz="4400" b="1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 xmlns:a="http://schemas.openxmlformats.org/drawingml/2006/main">
            <a:endParaRPr sz="4400" b="1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 xmlns:a="http://schemas.openxmlformats.org/drawingml/2006/main">
            <a:r>
              <a:rPr sz="4100" i="1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Authentic video also supplies characters, situations and multimodal cues for further response.</a:t>
            </a:r>
          </a:p>
        </p:txBody>
      </p:sp>
      <p:sp>
        <p:nvSpPr>
          <p:cNvPr id="8" name="Straight Connector 7">
            <a:extLst xmlns:a="http://schemas.openxmlformats.org/drawingml/2006/main">
              <a:ext uri="{FF2B5EF4-FFF2-40B4-BE49-F238E27FC236}">
                <a16:creationId xmlns:a16="http://schemas.microsoft.com/office/drawing/2014/main" id="{3BA9B69B-B6B8-4EF5-ABA1-E413A0F11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273559"/>
            <a:ext cx="323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D62127"/>
            </a:solidFill>
            <a:prstDash val="solid"/>
          </a:ln>
        </p:spPr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15BB71D6-172C-42DC-AD2D-CDFAAA2EB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2937" y="1540260"/>
            <a:ext cx="3286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3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3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Prepared, then pushed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D5626345-401B-471A-B9FD-AD1F07F1B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1953292"/>
            <a:ext cx="3286125" cy="215859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endParaRPr sz="1800" i="0">
              <a:solidFill>
                <a:srgbClr val="D62127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F9022372-A271-486C-BA8C-B2CBB7123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4048125"/>
            <a:ext cx="3286125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r>
              <a:rPr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Renandya</a:t>
            </a:r>
            <a:r>
              <a:rPr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and Nguyen (2023):</a:t>
            </a:r>
            <a:endParaRPr b="1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 xmlns:a="http://schemas.openxmlformats.org/drawingml/2006/main">
            <a:r>
              <a:rPr i="1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Planning can support fluency before learners face the demands of interaction.</a:t>
            </a:r>
          </a:p>
        </p:txBody>
      </p:sp>
      <p:sp>
        <p:nvSpPr>
          <p:cNvPr id="12" name="Straight Connector 11">
            <a:extLst xmlns:a="http://schemas.openxmlformats.org/drawingml/2006/main">
              <a:ext uri="{FF2B5EF4-FFF2-40B4-BE49-F238E27FC236}">
                <a16:creationId xmlns:a16="http://schemas.microsoft.com/office/drawing/2014/main" id="{DC015A84-858E-4C20-86B6-EF4B9ED0B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9328" y="1273559"/>
            <a:ext cx="323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chemeClr val="accent6">
                <a:lumMod val="75000"/>
              </a:scheme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1F9E701C-5886-4EE4-90AE-B67925A0D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85483" y="1492635"/>
            <a:ext cx="3286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3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325" b="1" i="0">
                <a:solidFill>
                  <a:srgbClr val="232262"/>
                </a:solidFill>
                <a:latin typeface="Times New Roman"/>
                <a:ea typeface="Times New Roman"/>
                <a:cs typeface="Times New Roman"/>
              </a:rPr>
              <a:t>Drama continuum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5375AEB7-CCA8-4392-8915-139403F8E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54385" y="1832622"/>
            <a:ext cx="3286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00" b="1" i="0">
                <a:solidFill>
                  <a:srgbClr val="D62127"/>
                </a:solidFill>
                <a:latin typeface="Times New Roman"/>
                <a:ea typeface="Times New Roman"/>
                <a:cs typeface="Times New Roman"/>
              </a:rPr>
              <a:t>Kao &amp; O’Neill (1998)</a:t>
            </a:r>
          </a:p>
        </p:txBody>
      </p:sp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2E9EEDA2-E92B-480D-9FA0-64C46747D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7225" y="2174992"/>
            <a:ext cx="3668217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 i="0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defRPr>
            </a:pPr>
            <a:r>
              <a:rPr b="0" i="1">
                <a:solidFill>
                  <a:srgbClr val="5F6873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31BC6471-A7EF-6FF3-175C-64C90B96B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185047"/>
            <a:ext cx="3030588" cy="175432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i="1">
                <a:latin typeface="Times New Roman"/>
                <a:ea typeface="Times New Roman"/>
                <a:cs typeface="Times New Roman"/>
              </a:rPr>
              <a:t>Authentic materials give learners access to natural discourse that textbooks may not fully represent, but their value depends on appropriate task design.</a:t>
            </a:r>
            <a:endParaRPr/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CA1D3C45-EF01-3949-2190-DC8D2ACCA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6411" y="1898324"/>
            <a:ext cx="3386835" cy="175432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Swain (1993):</a:t>
            </a:r>
          </a:p>
          <a:p xmlns:a="http://schemas.openxmlformats.org/drawingml/2006/main">
            <a:r>
              <a:rPr i="1">
                <a:latin typeface="Times New Roman"/>
                <a:ea typeface="Times New Roman"/>
                <a:cs typeface="Times New Roman"/>
              </a:rPr>
              <a:t>Producing language can push learners to notice gaps in their linguistic resources and make their meaning more precise</a:t>
            </a:r>
            <a:r>
              <a:rPr i="1"/>
              <a:t>.</a:t>
            </a:r>
          </a:p>
          <a:p xmlns:a="http://schemas.openxmlformats.org/drawingml/2006/main">
            <a:endParaRPr/>
          </a:p>
        </p:txBody>
      </p:sp>
      <p:sp>
        <p:nvSpPr>
          <p:cNvPr id="18" name="TextBox 17">
            <a:extLst xmlns:a="http://schemas.openxmlformats.org/drawingml/2006/main">
              <a:ext uri="{FF2B5EF4-FFF2-40B4-BE49-F238E27FC236}">
                <a16:creationId xmlns:a16="http://schemas.microsoft.com/office/drawing/2014/main" id="{A3EA08E4-F843-5F7C-919F-A992FE8E7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6772" y="3913411"/>
            <a:ext cx="3608670" cy="175432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Almond (2005): </a:t>
            </a:r>
          </a:p>
          <a:p xmlns:a="http://schemas.openxmlformats.org/drawingml/2006/main">
            <a:r>
              <a:rPr i="1">
                <a:latin typeface="Times New Roman"/>
                <a:ea typeface="Times New Roman"/>
                <a:cs typeface="Times New Roman"/>
              </a:rPr>
              <a:t>Drama bridges controlled classroom work with “the complexity of unpredictable language and behaviour … in the outside world.”</a:t>
            </a:r>
          </a:p>
          <a:p xmlns:a="http://schemas.openxmlformats.org/drawingml/2006/main">
            <a:endParaRPr/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36A764E8-B672-7B90-F5B5-96E01871B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6634" y="2243137"/>
            <a:ext cx="3139246" cy="120032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i="1">
                <a:latin typeface="Times New Roman"/>
                <a:ea typeface="Times New Roman"/>
                <a:cs typeface="Times New Roman"/>
              </a:rPr>
              <a:t>Rehearsed and spontaneous encounters can coexist as drama moves toward open communication</a:t>
            </a:r>
          </a:p>
        </p:txBody>
      </p:sp>
    </p:spTree>
    <p:extLst>
      <p:ext uri="{BB962C8B-B14F-4D97-AF65-F5344CB8AC3E}">
        <p14:creationId xmlns:p14="http://schemas.microsoft.com/office/powerpoint/2010/main" val="3125411613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2026-08-22T11:07:41.3510000Z</dcterms:created>
  <dcterms:modified xsi:type="dcterms:W3CDTF">2026-08-22T11:07:41.3510000Z</dcterms:modified>
</coreProperties>
</file>