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22" d="100"/>
          <a:sy n="122" d="100"/>
        </p:scale>
        <p:origin x="114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tx>
        <c:rich>
          <a:bodyPr/>
          <a:lstStyle/>
          <a:p>
            <a:pPr>
              <a:defRPr sz="1300" b="0" i="0" u="none" strike="noStrike">
                <a:solidFill>
                  <a:srgbClr val="1B2733"/>
                </a:solidFill>
                <a:latin typeface="Calibri"/>
              </a:defRPr>
            </a:pPr>
            <a:r>
              <a:rPr lang="en-US" sz="1300" b="0" i="0" u="none" strike="noStrike">
                <a:solidFill>
                  <a:srgbClr val="1B2733"/>
                </a:solidFill>
                <a:latin typeface="Calibri"/>
              </a:rPr>
              <a:t>Distribution of Type-Specific Sequences (n = 322)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 (of 322)</c:v>
                </c:pt>
              </c:strCache>
            </c:strRef>
          </c:tx>
          <c:spPr>
            <a:solidFill>
              <a:srgbClr val="065A82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u="none" strike="noStrike">
                    <a:solidFill>
                      <a:srgbClr val="1B2733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Agree/
Disagree</c:v>
                </c:pt>
                <c:pt idx="1">
                  <c:v>Invitation/
Offer</c:v>
                </c:pt>
                <c:pt idx="2">
                  <c:v>Request</c:v>
                </c:pt>
                <c:pt idx="3">
                  <c:v>Apology</c:v>
                </c:pt>
                <c:pt idx="4">
                  <c:v>Compliment
Response</c:v>
                </c:pt>
                <c:pt idx="5">
                  <c:v>Complaint</c:v>
                </c:pt>
                <c:pt idx="6">
                  <c:v>Announce-
ment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44</c:v>
                </c:pt>
                <c:pt idx="1">
                  <c:v>26</c:v>
                </c:pt>
                <c:pt idx="2">
                  <c:v>25</c:v>
                </c:pt>
                <c:pt idx="3">
                  <c:v>18</c:v>
                </c:pt>
                <c:pt idx="4">
                  <c:v>11</c:v>
                </c:pt>
                <c:pt idx="5">
                  <c:v>6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39-4AD0-95AB-51A89C9246E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50" b="0" i="0" u="none" strike="noStrike">
                <a:solidFill>
                  <a:srgbClr val="5A6B75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9525" cap="flat">
              <a:solidFill>
                <a:srgbClr val="E7EEF1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5A6B75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Grade 10</c:v>
                </c:pt>
              </c:strCache>
            </c:strRef>
          </c:tx>
          <c:spPr>
            <a:solidFill>
              <a:srgbClr val="065A82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 strike="noStrike">
                    <a:solidFill>
                      <a:srgbClr val="1B2733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Agree/Disagree</c:v>
                </c:pt>
                <c:pt idx="1">
                  <c:v>Invitation/Offer</c:v>
                </c:pt>
                <c:pt idx="2">
                  <c:v>Request</c:v>
                </c:pt>
                <c:pt idx="3">
                  <c:v>Apology</c:v>
                </c:pt>
                <c:pt idx="4">
                  <c:v>Compliment Resp.</c:v>
                </c:pt>
                <c:pt idx="5">
                  <c:v>Complaint</c:v>
                </c:pt>
                <c:pt idx="6">
                  <c:v>Announcement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16</c:v>
                </c:pt>
                <c:pt idx="1">
                  <c:v>14</c:v>
                </c:pt>
                <c:pt idx="2">
                  <c:v>14</c:v>
                </c:pt>
                <c:pt idx="3">
                  <c:v>12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14-49F9-98EF-106D4E86FE8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Grade 11</c:v>
                </c:pt>
              </c:strCache>
            </c:strRef>
          </c:tx>
          <c:spPr>
            <a:solidFill>
              <a:srgbClr val="1C7293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 strike="noStrike">
                    <a:solidFill>
                      <a:srgbClr val="1B2733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Agree/Disagree</c:v>
                </c:pt>
                <c:pt idx="1">
                  <c:v>Invitation/Offer</c:v>
                </c:pt>
                <c:pt idx="2">
                  <c:v>Request</c:v>
                </c:pt>
                <c:pt idx="3">
                  <c:v>Apology</c:v>
                </c:pt>
                <c:pt idx="4">
                  <c:v>Compliment Resp.</c:v>
                </c:pt>
                <c:pt idx="5">
                  <c:v>Complaint</c:v>
                </c:pt>
                <c:pt idx="6">
                  <c:v>Announcement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20</c:v>
                </c:pt>
                <c:pt idx="1">
                  <c:v>12</c:v>
                </c:pt>
                <c:pt idx="2">
                  <c:v>5</c:v>
                </c:pt>
                <c:pt idx="3">
                  <c:v>1</c:v>
                </c:pt>
                <c:pt idx="4">
                  <c:v>9</c:v>
                </c:pt>
                <c:pt idx="5">
                  <c:v>0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414-49F9-98EF-106D4E86FE8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Grade 12</c:v>
                </c:pt>
              </c:strCache>
            </c:strRef>
          </c:tx>
          <c:spPr>
            <a:solidFill>
              <a:srgbClr val="E76F51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 strike="noStrike">
                    <a:solidFill>
                      <a:srgbClr val="1B2733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Agree/Disagree</c:v>
                </c:pt>
                <c:pt idx="1">
                  <c:v>Invitation/Offer</c:v>
                </c:pt>
                <c:pt idx="2">
                  <c:v>Request</c:v>
                </c:pt>
                <c:pt idx="3">
                  <c:v>Apology</c:v>
                </c:pt>
                <c:pt idx="4">
                  <c:v>Compliment Resp.</c:v>
                </c:pt>
                <c:pt idx="5">
                  <c:v>Complaint</c:v>
                </c:pt>
                <c:pt idx="6">
                  <c:v>Announcement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8</c:v>
                </c:pt>
                <c:pt idx="1">
                  <c:v>0</c:v>
                </c:pt>
                <c:pt idx="2">
                  <c:v>6</c:v>
                </c:pt>
                <c:pt idx="3">
                  <c:v>5</c:v>
                </c:pt>
                <c:pt idx="4">
                  <c:v>2</c:v>
                </c:pt>
                <c:pt idx="5">
                  <c:v>6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414-49F9-98EF-106D4E86FE8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5A6B75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9525" cap="flat">
              <a:solidFill>
                <a:srgbClr val="E7EEF1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5A6B75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100">
              <a:solidFill>
                <a:srgbClr val="1B2733"/>
              </a:solidFill>
              <a:latin typeface="Calibri"/>
              <a:cs typeface="Calibri"/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3262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129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961120" y="-2011680"/>
            <a:ext cx="6400800" cy="6400800"/>
          </a:xfrm>
          <a:prstGeom prst="ellipse">
            <a:avLst/>
          </a:prstGeom>
          <a:solidFill>
            <a:srgbClr val="065A82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424160" y="3291840"/>
            <a:ext cx="3840480" cy="3840480"/>
          </a:xfrm>
          <a:prstGeom prst="ellipse">
            <a:avLst/>
          </a:prstGeom>
          <a:solidFill>
            <a:srgbClr val="1C7293">
              <a:alpha val="5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1371600"/>
            <a:ext cx="8686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6F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CONVERSATION ANALYTIC STUDY OF THE EFL-TO-ESL TRANSITION IN VIETNAM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731520" y="1828800"/>
            <a:ext cx="93268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Scripted Talk to Authentic Interaction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731520" y="3063240"/>
            <a:ext cx="8961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C7D9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Type-Specific Sequences and Interactional Authenticity in the “Everyday English” Section of Global Success High School Series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731520" y="4160520"/>
            <a:ext cx="1280160" cy="0"/>
          </a:xfrm>
          <a:prstGeom prst="line">
            <a:avLst/>
          </a:prstGeom>
          <a:noFill/>
          <a:ln w="31750">
            <a:solidFill>
              <a:srgbClr val="6FC3D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4343400"/>
            <a:ext cx="7315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Ms. Nguyễn Thị Thanh Vân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9FB4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HNUE  •  VietTESOL Da Nang 2026</a:t>
            </a:r>
            <a:endParaRPr lang="en-US" sz="1600" dirty="0"/>
          </a:p>
        </p:txBody>
      </p:sp>
      <p:pic>
        <p:nvPicPr>
          <p:cNvPr id="9" name="Image 0" descr="icon_comments.png"/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10149840" y="5074920"/>
            <a:ext cx="1051560" cy="105156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2129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"/>
          <p:cNvSpPr/>
          <p:nvPr/>
        </p:nvSpPr>
        <p:spPr>
          <a:xfrm>
            <a:off x="548640" y="1903615"/>
            <a:ext cx="3453794" cy="4705003"/>
          </a:xfrm>
          <a:prstGeom prst="roundRect">
            <a:avLst>
              <a:gd name="adj" fmla="val 3077"/>
            </a:avLst>
          </a:prstGeom>
          <a:solidFill>
            <a:srgbClr val="065A82">
              <a:alpha val="75000"/>
            </a:srgbClr>
          </a:solidFill>
          <a:ln w="12700">
            <a:solidFill>
              <a:srgbClr val="1C7293"/>
            </a:solidFill>
            <a:prstDash val="solid"/>
          </a:ln>
        </p:spPr>
      </p:sp>
      <p:sp>
        <p:nvSpPr>
          <p:cNvPr id="2" name="Text 0"/>
          <p:cNvSpPr/>
          <p:nvPr/>
        </p:nvSpPr>
        <p:spPr>
          <a:xfrm>
            <a:off x="548640" y="457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6F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 — RQ3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Whose "authenticity"?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1005840" y="4023360"/>
            <a:ext cx="28620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 benchmarks used in this study are drawn from native-speaker talk. But Vietnam's ESL policy targets English as a Lingua Franca - a different, and not lesser, communicative goal.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6" name="Shape 4"/>
          <p:cNvSpPr/>
          <p:nvPr/>
        </p:nvSpPr>
        <p:spPr>
          <a:xfrm>
            <a:off x="672220" y="2040696"/>
            <a:ext cx="548640" cy="548640"/>
          </a:xfrm>
          <a:prstGeom prst="roundRect">
            <a:avLst>
              <a:gd name="adj" fmla="val 20000"/>
            </a:avLst>
          </a:prstGeom>
          <a:solidFill>
            <a:srgbClr val="1C7293"/>
          </a:solidFill>
          <a:ln/>
        </p:spPr>
      </p:sp>
      <p:pic>
        <p:nvPicPr>
          <p:cNvPr id="7" name="Image 0" descr="icon_balanc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380" y="2177856"/>
            <a:ext cx="274320" cy="27432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20602" y="2669345"/>
            <a:ext cx="302666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Native-speaker norm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841248" y="4023360"/>
            <a:ext cx="3026664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8000"/>
              </a:lnSpc>
              <a:buNone/>
            </a:pP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0" name="Shape 7"/>
          <p:cNvSpPr/>
          <p:nvPr/>
        </p:nvSpPr>
        <p:spPr>
          <a:xfrm>
            <a:off x="4404770" y="1903615"/>
            <a:ext cx="3611880" cy="4705003"/>
          </a:xfrm>
          <a:prstGeom prst="roundRect">
            <a:avLst>
              <a:gd name="adj" fmla="val 3077"/>
            </a:avLst>
          </a:prstGeom>
          <a:solidFill>
            <a:srgbClr val="065A82">
              <a:alpha val="75000"/>
            </a:srgbClr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1" name="Shape 8"/>
          <p:cNvSpPr/>
          <p:nvPr/>
        </p:nvSpPr>
        <p:spPr>
          <a:xfrm>
            <a:off x="4601510" y="2043892"/>
            <a:ext cx="548640" cy="548640"/>
          </a:xfrm>
          <a:prstGeom prst="roundRect">
            <a:avLst>
              <a:gd name="adj" fmla="val 20000"/>
            </a:avLst>
          </a:prstGeom>
          <a:solidFill>
            <a:srgbClr val="1C7293"/>
          </a:solidFill>
          <a:ln/>
        </p:spPr>
        <p:txBody>
          <a:bodyPr/>
          <a:lstStyle/>
          <a:p>
            <a:endParaRPr lang="en-US" dirty="0"/>
          </a:p>
        </p:txBody>
      </p:sp>
      <p:pic>
        <p:nvPicPr>
          <p:cNvPr id="12" name="Image 1" descr="icon_glob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8670" y="2181052"/>
            <a:ext cx="274320" cy="27432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649868" y="2587179"/>
            <a:ext cx="302666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ELF norms?</a:t>
            </a:r>
            <a:endParaRPr lang="en-US" sz="2400" dirty="0"/>
          </a:p>
        </p:txBody>
      </p:sp>
      <p:sp>
        <p:nvSpPr>
          <p:cNvPr id="14" name="Text 10"/>
          <p:cNvSpPr/>
          <p:nvPr/>
        </p:nvSpPr>
        <p:spPr>
          <a:xfrm>
            <a:off x="4750164" y="4023360"/>
            <a:ext cx="3026664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8000"/>
              </a:lnSpc>
              <a:buNone/>
            </a:pPr>
            <a:r>
              <a:rPr lang="en-US" sz="16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Toomaneejinda &amp; Harding (2018): ELF speakers manage disagreement through systematic, but different, resources - not a lesser system.</a:t>
            </a:r>
          </a:p>
          <a:p>
            <a:pPr>
              <a:lnSpc>
                <a:spcPct val="128000"/>
              </a:lnSpc>
            </a:pPr>
            <a:r>
              <a:rPr lang="en-US" sz="16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Golato (2002): German speakers accept compliments more directly than Americans - even the "native-speaker" benchmark is not monolithic.</a:t>
            </a:r>
            <a:endParaRPr lang="en-US" sz="1600" dirty="0">
              <a:solidFill>
                <a:schemeClr val="bg1"/>
              </a:solidFill>
            </a:endParaRPr>
          </a:p>
          <a:p>
            <a:pPr marL="0" indent="0">
              <a:lnSpc>
                <a:spcPct val="128000"/>
              </a:lnSpc>
              <a:buNone/>
            </a:pP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5" name="Shape 11"/>
          <p:cNvSpPr/>
          <p:nvPr/>
        </p:nvSpPr>
        <p:spPr>
          <a:xfrm>
            <a:off x="8266176" y="1903615"/>
            <a:ext cx="3611880" cy="4705003"/>
          </a:xfrm>
          <a:prstGeom prst="roundRect">
            <a:avLst>
              <a:gd name="adj" fmla="val 3077"/>
            </a:avLst>
          </a:prstGeom>
          <a:solidFill>
            <a:srgbClr val="065A82">
              <a:alpha val="75000"/>
            </a:srgbClr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Shape 12"/>
          <p:cNvSpPr/>
          <p:nvPr/>
        </p:nvSpPr>
        <p:spPr>
          <a:xfrm>
            <a:off x="8558784" y="2043892"/>
            <a:ext cx="548640" cy="548640"/>
          </a:xfrm>
          <a:prstGeom prst="roundRect">
            <a:avLst>
              <a:gd name="adj" fmla="val 20000"/>
            </a:avLst>
          </a:prstGeom>
          <a:solidFill>
            <a:srgbClr val="1C7293"/>
          </a:solidFill>
          <a:ln/>
        </p:spPr>
      </p:sp>
      <p:pic>
        <p:nvPicPr>
          <p:cNvPr id="17" name="Image 2" descr="icon_gra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5944" y="2181052"/>
            <a:ext cx="274320" cy="27432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449056" y="2592532"/>
            <a:ext cx="302666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observations:</a:t>
            </a:r>
            <a:endParaRPr lang="en-US" sz="2400" dirty="0"/>
          </a:p>
        </p:txBody>
      </p:sp>
      <p:sp>
        <p:nvSpPr>
          <p:cNvPr id="19" name="Text 14"/>
          <p:cNvSpPr/>
          <p:nvPr/>
        </p:nvSpPr>
        <p:spPr>
          <a:xfrm>
            <a:off x="8695944" y="3350028"/>
            <a:ext cx="3182112" cy="29177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28000"/>
              </a:lnSpc>
            </a:pPr>
            <a:r>
              <a:rPr lang="en-US" sz="16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researched materials seem to diverge from ELF communicative needs:</a:t>
            </a:r>
            <a:r>
              <a:rPr lang="en-US" sz="1600" dirty="0">
                <a:solidFill>
                  <a:schemeClr val="bg1"/>
                </a:solidFill>
                <a:effectLst/>
                <a:ea typeface="DengXian" panose="02010600030101010101" pitchFamily="2" charset="-122"/>
              </a:rPr>
              <a:t> </a:t>
            </a:r>
          </a:p>
          <a:p>
            <a:pPr marL="285750" indent="-285750">
              <a:lnSpc>
                <a:spcPct val="128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effectLst/>
                <a:ea typeface="DengXian" panose="02010600030101010101" pitchFamily="2" charset="-122"/>
              </a:rPr>
              <a:t>no differentiation among varieties of spoken English</a:t>
            </a:r>
          </a:p>
          <a:p>
            <a:pPr marL="285750" indent="-285750">
              <a:lnSpc>
                <a:spcPct val="128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effectLst/>
                <a:ea typeface="DengXian" panose="02010600030101010101" pitchFamily="2" charset="-122"/>
              </a:rPr>
              <a:t>no modeling of non-native English speakers (other than Vietnamese characters) as legitimate interactional partners</a:t>
            </a:r>
          </a:p>
          <a:p>
            <a:pPr marL="285750" indent="-285750">
              <a:lnSpc>
                <a:spcPct val="128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effectLst/>
                <a:ea typeface="DengXian" panose="02010600030101010101" pitchFamily="2" charset="-122"/>
              </a:rPr>
              <a:t>no variation in hedging norms by context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0" name="Text 15"/>
          <p:cNvSpPr/>
          <p:nvPr/>
        </p:nvSpPr>
        <p:spPr>
          <a:xfrm>
            <a:off x="1147572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4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ANALYSIS TO PRACTICE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a small (*illustrative*) revision can add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41732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Complaint sequence — Grade 12, Unit 4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1920240"/>
            <a:ext cx="5349240" cy="4160520"/>
          </a:xfrm>
          <a:prstGeom prst="roundRect">
            <a:avLst>
              <a:gd name="adj" fmla="val 2637"/>
            </a:avLst>
          </a:prstGeom>
          <a:solidFill>
            <a:srgbClr val="F4F4F4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214884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15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ORIGINAL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68680" y="2560320"/>
            <a:ext cx="470916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Nam: </a:t>
            </a:r>
            <a:r>
              <a:rPr lang="en-US" sz="16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Excuse me. I want to complain about the bus services in the neighbourhood. Buses are always running late, especially during rush hour.</a:t>
            </a:r>
            <a:endParaRPr lang="en-US" sz="16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Conductor: </a:t>
            </a:r>
            <a:r>
              <a:rPr lang="en-US" sz="16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I'm sorry, but there is nothing we can do about it. There are so many vehicles on the roads now that traffic moves very slowly.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868680" y="4709160"/>
            <a:ext cx="4709160" cy="0"/>
          </a:xfrm>
          <a:prstGeom prst="line">
            <a:avLst/>
          </a:prstGeom>
          <a:noFill/>
          <a:ln w="12700">
            <a:solidFill>
              <a:srgbClr val="D9D9D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68680" y="4892040"/>
            <a:ext cx="47091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9C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pre-complaint mitigator. Bare justification, no sympathetic uptake.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6126480" y="1920240"/>
            <a:ext cx="5349240" cy="4160520"/>
          </a:xfrm>
          <a:prstGeom prst="roundRect">
            <a:avLst>
              <a:gd name="adj" fmla="val 2637"/>
            </a:avLst>
          </a:prstGeom>
          <a:solidFill>
            <a:srgbClr val="EAF6EF"/>
          </a:solidFill>
          <a:ln/>
        </p:spPr>
      </p:sp>
      <p:sp>
        <p:nvSpPr>
          <p:cNvPr id="11" name="Text 9"/>
          <p:cNvSpPr/>
          <p:nvPr/>
        </p:nvSpPr>
        <p:spPr>
          <a:xfrm>
            <a:off x="6446520" y="214884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150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REVISED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446520" y="2560320"/>
            <a:ext cx="4709160" cy="2331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Nam: </a:t>
            </a:r>
            <a:r>
              <a:rPr lang="en-US" sz="16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Excuse me, I'm sorry to bother you, but I need to make a complaint about the bus services in the neighbourhood. Buses are always running late, especially during rush hour.</a:t>
            </a:r>
            <a:endParaRPr lang="en-US" sz="16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Conductor: </a:t>
            </a:r>
            <a:r>
              <a:rPr lang="en-US" sz="1600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Oh, I'm really sorry to hear that. I'm afraid there isn't much we can do about the traffic itself, but let me at least pass your comment on to the schedule team.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6446520" y="5029200"/>
            <a:ext cx="4709160" cy="0"/>
          </a:xfrm>
          <a:prstGeom prst="line">
            <a:avLst/>
          </a:prstGeom>
          <a:noFill/>
          <a:ln w="12700">
            <a:solidFill>
              <a:srgbClr val="CFE8D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46520" y="5212080"/>
            <a:ext cx="47091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Pre-complaint mitigator added; oh-prefaced sympathetic uptake + partial repair offer.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147572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9601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audiences, three next steps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3611880" cy="4206240"/>
          </a:xfrm>
          <a:prstGeom prst="roundRect">
            <a:avLst>
              <a:gd name="adj" fmla="val 3544"/>
            </a:avLst>
          </a:prstGeom>
          <a:solidFill>
            <a:srgbClr val="EAF4F7"/>
          </a:solidFill>
          <a:ln/>
        </p:spPr>
      </p:sp>
      <p:sp>
        <p:nvSpPr>
          <p:cNvPr id="5" name="Shape 3"/>
          <p:cNvSpPr/>
          <p:nvPr/>
        </p:nvSpPr>
        <p:spPr>
          <a:xfrm>
            <a:off x="868680" y="2011680"/>
            <a:ext cx="777240" cy="777240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6" name="Image 0" descr="icon_user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04" y="2203704"/>
            <a:ext cx="393192" cy="39319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68680" y="2971800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Teachers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868680" y="3474720"/>
            <a:ext cx="29718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Supplement the textbook, especially dispreferred-action sequences (disagreement, complaint) with explicit hedging, reluctance markers, and accounts.</a:t>
            </a:r>
            <a:endParaRPr lang="en-US" dirty="0"/>
          </a:p>
        </p:txBody>
      </p:sp>
      <p:sp>
        <p:nvSpPr>
          <p:cNvPr id="9" name="Shape 6"/>
          <p:cNvSpPr/>
          <p:nvPr/>
        </p:nvSpPr>
        <p:spPr>
          <a:xfrm>
            <a:off x="4407408" y="1691640"/>
            <a:ext cx="3611880" cy="4206240"/>
          </a:xfrm>
          <a:prstGeom prst="roundRect">
            <a:avLst>
              <a:gd name="adj" fmla="val 3544"/>
            </a:avLst>
          </a:prstGeom>
          <a:solidFill>
            <a:srgbClr val="EAF4F7"/>
          </a:solidFill>
          <a:ln/>
        </p:spPr>
      </p:sp>
      <p:sp>
        <p:nvSpPr>
          <p:cNvPr id="10" name="Shape 7"/>
          <p:cNvSpPr/>
          <p:nvPr/>
        </p:nvSpPr>
        <p:spPr>
          <a:xfrm>
            <a:off x="4727448" y="2011680"/>
            <a:ext cx="777240" cy="77724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11" name="Image 1" descr="icon_boo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9472" y="2203704"/>
            <a:ext cx="393192" cy="39319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727448" y="2971800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Textbook authors</a:t>
            </a:r>
            <a:endParaRPr lang="en-US" sz="2400" dirty="0"/>
          </a:p>
        </p:txBody>
      </p:sp>
      <p:sp>
        <p:nvSpPr>
          <p:cNvPr id="13" name="Text 9"/>
          <p:cNvSpPr/>
          <p:nvPr/>
        </p:nvSpPr>
        <p:spPr>
          <a:xfrm>
            <a:off x="4727448" y="3474720"/>
            <a:ext cx="29718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Revise sequence-by-sequence, deciding deliberately whether native-speaker or ELF norms are the right calibration for each type.</a:t>
            </a:r>
            <a:endParaRPr lang="en-US" dirty="0"/>
          </a:p>
        </p:txBody>
      </p:sp>
      <p:sp>
        <p:nvSpPr>
          <p:cNvPr id="14" name="Shape 10"/>
          <p:cNvSpPr/>
          <p:nvPr/>
        </p:nvSpPr>
        <p:spPr>
          <a:xfrm>
            <a:off x="8266176" y="1691640"/>
            <a:ext cx="3611880" cy="4206240"/>
          </a:xfrm>
          <a:prstGeom prst="roundRect">
            <a:avLst>
              <a:gd name="adj" fmla="val 3544"/>
            </a:avLst>
          </a:prstGeom>
          <a:solidFill>
            <a:srgbClr val="EAF4F7"/>
          </a:solidFill>
          <a:ln/>
        </p:spPr>
      </p:sp>
      <p:sp>
        <p:nvSpPr>
          <p:cNvPr id="15" name="Shape 11"/>
          <p:cNvSpPr/>
          <p:nvPr/>
        </p:nvSpPr>
        <p:spPr>
          <a:xfrm>
            <a:off x="8586216" y="2011680"/>
            <a:ext cx="777240" cy="777240"/>
          </a:xfrm>
          <a:prstGeom prst="ellipse">
            <a:avLst/>
          </a:prstGeom>
          <a:solidFill>
            <a:srgbClr val="21295C"/>
          </a:solidFill>
          <a:ln/>
        </p:spPr>
      </p:sp>
      <p:pic>
        <p:nvPicPr>
          <p:cNvPr id="16" name="Image 2" descr="icon_clipboar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8240" y="2203704"/>
            <a:ext cx="393192" cy="39319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586216" y="2971800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Researchers</a:t>
            </a:r>
            <a:endParaRPr lang="en-US" sz="2400" dirty="0"/>
          </a:p>
        </p:txBody>
      </p:sp>
      <p:sp>
        <p:nvSpPr>
          <p:cNvPr id="18" name="Text 13"/>
          <p:cNvSpPr/>
          <p:nvPr/>
        </p:nvSpPr>
        <p:spPr>
          <a:xfrm>
            <a:off x="8586216" y="3474720"/>
            <a:ext cx="29718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Extend the coding scheme (to quantify individual markers like accounts, or reluctance tokens) and pair it with classroom-use data.</a:t>
            </a:r>
            <a:endParaRPr lang="en-US" dirty="0"/>
          </a:p>
        </p:txBody>
      </p:sp>
      <p:sp>
        <p:nvSpPr>
          <p:cNvPr id="19" name="Text 14"/>
          <p:cNvSpPr/>
          <p:nvPr/>
        </p:nvSpPr>
        <p:spPr>
          <a:xfrm>
            <a:off x="1147572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2129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286000" y="3840480"/>
            <a:ext cx="5943600" cy="5943600"/>
          </a:xfrm>
          <a:prstGeom prst="ellipse">
            <a:avLst/>
          </a:prstGeom>
          <a:solidFill>
            <a:srgbClr val="065A82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692640" y="-2194560"/>
            <a:ext cx="5029200" cy="5029200"/>
          </a:xfrm>
          <a:prstGeom prst="ellipse">
            <a:avLst/>
          </a:prstGeom>
          <a:solidFill>
            <a:srgbClr val="1C7293">
              <a:alpha val="5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2286000"/>
            <a:ext cx="7315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731520" y="324612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C7D9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&amp; discussion welcome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731520" y="3977640"/>
            <a:ext cx="1280160" cy="0"/>
          </a:xfrm>
          <a:prstGeom prst="line">
            <a:avLst/>
          </a:prstGeom>
          <a:noFill/>
          <a:ln w="31750">
            <a:solidFill>
              <a:srgbClr val="6FC3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4160520"/>
            <a:ext cx="5486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Ms. Nguyễn Thị Thanh Vân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9FB4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thanhvan0713@gmail.com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9FB4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HNUE  •  VietTESOL Da Nang 2026</a:t>
            </a:r>
            <a:endParaRPr lang="en-US" sz="1600" dirty="0"/>
          </a:p>
        </p:txBody>
      </p:sp>
      <p:pic>
        <p:nvPicPr>
          <p:cNvPr id="8" name="Image 0" descr="icon_grad.png"/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10058400" y="4846320"/>
            <a:ext cx="1188720" cy="11887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9562514" cy="5811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Textbook dialogue vs. real interaction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1280160" y="2251203"/>
            <a:ext cx="5058156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Success is Vietnam's officially sanctioned high-school English series - the de facto national model of spoken English for millions of learners.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152865"/>
            <a:ext cx="566928" cy="566928"/>
          </a:xfrm>
          <a:prstGeom prst="roundRect">
            <a:avLst>
              <a:gd name="adj" fmla="val 19355"/>
            </a:avLst>
          </a:prstGeom>
          <a:solidFill>
            <a:srgbClr val="065A82"/>
          </a:solidFill>
          <a:ln/>
        </p:spPr>
      </p:sp>
      <p:pic>
        <p:nvPicPr>
          <p:cNvPr id="6" name="Image 0" descr="icon_boo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2290025"/>
            <a:ext cx="292608" cy="29260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249680" y="4980002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Scripted for grammar, not talk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249680" y="5405433"/>
            <a:ext cx="48463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Dialogues showcase a target structure, not how people actually negotiate agreement, requests, or complaints.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548640" y="4023360"/>
            <a:ext cx="566928" cy="566928"/>
          </a:xfrm>
          <a:prstGeom prst="roundRect">
            <a:avLst>
              <a:gd name="adj" fmla="val 19355"/>
            </a:avLst>
          </a:prstGeom>
          <a:solidFill>
            <a:srgbClr val="065A82"/>
          </a:solidFill>
          <a:ln/>
        </p:spPr>
      </p:sp>
      <p:pic>
        <p:nvPicPr>
          <p:cNvPr id="10" name="Image 1" descr="icon_exchan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4160520"/>
            <a:ext cx="292608" cy="292608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548640" y="5257800"/>
            <a:ext cx="566928" cy="566928"/>
          </a:xfrm>
          <a:prstGeom prst="roundRect">
            <a:avLst>
              <a:gd name="adj" fmla="val 19355"/>
            </a:avLst>
          </a:prstGeom>
          <a:solidFill>
            <a:srgbClr val="065A82"/>
          </a:solidFill>
          <a:ln/>
        </p:spPr>
      </p:sp>
      <p:pic>
        <p:nvPicPr>
          <p:cNvPr id="14" name="Image 2" descr="icon_glob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5394960"/>
            <a:ext cx="292608" cy="29260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249680" y="3703320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shifting policy target</a:t>
            </a:r>
            <a:endParaRPr lang="en-US" sz="1600" dirty="0"/>
          </a:p>
        </p:txBody>
      </p:sp>
      <p:sp>
        <p:nvSpPr>
          <p:cNvPr id="16" name="Text 11"/>
          <p:cNvSpPr/>
          <p:nvPr/>
        </p:nvSpPr>
        <p:spPr>
          <a:xfrm>
            <a:off x="1280160" y="4023360"/>
            <a:ext cx="48463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Vietnam's move from EFL to ESL means the benchmark for "authentic" English is also changing.</a:t>
            </a:r>
            <a:endParaRPr lang="en-US" sz="1600" dirty="0"/>
          </a:p>
        </p:txBody>
      </p:sp>
      <p:sp>
        <p:nvSpPr>
          <p:cNvPr id="17" name="Shape 12"/>
          <p:cNvSpPr/>
          <p:nvPr/>
        </p:nvSpPr>
        <p:spPr>
          <a:xfrm>
            <a:off x="6568440" y="1623060"/>
            <a:ext cx="5074920" cy="4480560"/>
          </a:xfrm>
          <a:prstGeom prst="roundRect">
            <a:avLst>
              <a:gd name="adj" fmla="val 2449"/>
            </a:avLst>
          </a:prstGeom>
          <a:solidFill>
            <a:srgbClr val="EAF4F7"/>
          </a:solidFill>
          <a:ln/>
        </p:spPr>
      </p:sp>
      <p:pic>
        <p:nvPicPr>
          <p:cNvPr id="18" name="Image 3" descr="icon_search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03720" y="1920240"/>
            <a:ext cx="502920" cy="50292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6903720" y="2845563"/>
            <a:ext cx="4343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800" i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If Global Success dialogues are meant to model ESL-level interaction,</a:t>
            </a:r>
            <a:endParaRPr lang="en-US" sz="1800" dirty="0"/>
          </a:p>
        </p:txBody>
      </p:sp>
      <p:sp>
        <p:nvSpPr>
          <p:cNvPr id="20" name="Text 14"/>
          <p:cNvSpPr/>
          <p:nvPr/>
        </p:nvSpPr>
        <p:spPr>
          <a:xfrm>
            <a:off x="6903720" y="3622803"/>
            <a:ext cx="43434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800" b="1" i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does the gap between script and spontaneous talk actually exist, and if yes, how large is it?</a:t>
            </a:r>
            <a:endParaRPr lang="en-US" sz="1800" dirty="0"/>
          </a:p>
        </p:txBody>
      </p:sp>
      <p:sp>
        <p:nvSpPr>
          <p:cNvPr id="21" name="Shape 15"/>
          <p:cNvSpPr/>
          <p:nvPr/>
        </p:nvSpPr>
        <p:spPr>
          <a:xfrm>
            <a:off x="6903720" y="4994403"/>
            <a:ext cx="822960" cy="0"/>
          </a:xfrm>
          <a:prstGeom prst="line">
            <a:avLst/>
          </a:prstGeom>
          <a:noFill/>
          <a:ln w="25400">
            <a:solidFill>
              <a:srgbClr val="1C7293"/>
            </a:solidFill>
            <a:prstDash val="solid"/>
          </a:ln>
        </p:spPr>
      </p:sp>
      <p:sp>
        <p:nvSpPr>
          <p:cNvPr id="23" name="Text 17"/>
          <p:cNvSpPr/>
          <p:nvPr/>
        </p:nvSpPr>
        <p:spPr>
          <a:xfrm>
            <a:off x="1147572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000" dirty="0"/>
          </a:p>
        </p:txBody>
      </p:sp>
      <p:sp>
        <p:nvSpPr>
          <p:cNvPr id="24" name="Text 10">
            <a:extLst>
              <a:ext uri="{FF2B5EF4-FFF2-40B4-BE49-F238E27FC236}">
                <a16:creationId xmlns:a16="http://schemas.microsoft.com/office/drawing/2014/main" id="{0F4EC59D-97B6-4CAE-97D2-9A1F56928F04}"/>
              </a:ext>
            </a:extLst>
          </p:cNvPr>
          <p:cNvSpPr/>
          <p:nvPr/>
        </p:nvSpPr>
        <p:spPr>
          <a:xfrm>
            <a:off x="1249680" y="1991087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official English textbook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QUESTIONS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questions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3611880" cy="4206240"/>
          </a:xfrm>
          <a:prstGeom prst="roundRect">
            <a:avLst>
              <a:gd name="adj" fmla="val 3544"/>
            </a:avLst>
          </a:prstGeom>
          <a:solidFill>
            <a:srgbClr val="EAF4F7"/>
          </a:solidFill>
          <a:ln/>
        </p:spPr>
      </p:sp>
      <p:sp>
        <p:nvSpPr>
          <p:cNvPr id="5" name="Shape 3"/>
          <p:cNvSpPr/>
          <p:nvPr/>
        </p:nvSpPr>
        <p:spPr>
          <a:xfrm>
            <a:off x="548640" y="1691640"/>
            <a:ext cx="3611880" cy="109728"/>
          </a:xfrm>
          <a:prstGeom prst="roundRect">
            <a:avLst/>
          </a:prstGeom>
          <a:solidFill>
            <a:srgbClr val="065A82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2057400"/>
            <a:ext cx="1828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RQ1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868680" y="2788920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Distribution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68680" y="3291840"/>
            <a:ext cx="29718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are the seven type-specific sequences distributed across the Everyday English sections of Global Success, Grades 10–12?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407408" y="1691640"/>
            <a:ext cx="3611880" cy="4206240"/>
          </a:xfrm>
          <a:prstGeom prst="roundRect">
            <a:avLst>
              <a:gd name="adj" fmla="val 3544"/>
            </a:avLst>
          </a:prstGeom>
          <a:solidFill>
            <a:srgbClr val="EAF4F7"/>
          </a:solidFill>
          <a:ln/>
        </p:spPr>
      </p:sp>
      <p:sp>
        <p:nvSpPr>
          <p:cNvPr id="10" name="Shape 8"/>
          <p:cNvSpPr/>
          <p:nvPr/>
        </p:nvSpPr>
        <p:spPr>
          <a:xfrm>
            <a:off x="4407408" y="1691640"/>
            <a:ext cx="3611880" cy="109728"/>
          </a:xfrm>
          <a:prstGeom prst="roundRect">
            <a:avLst/>
          </a:prstGeom>
          <a:solidFill>
            <a:srgbClr val="1C7293"/>
          </a:solidFill>
          <a:ln/>
        </p:spPr>
      </p:sp>
      <p:sp>
        <p:nvSpPr>
          <p:cNvPr id="11" name="Text 9"/>
          <p:cNvSpPr/>
          <p:nvPr/>
        </p:nvSpPr>
        <p:spPr>
          <a:xfrm>
            <a:off x="4727448" y="2057400"/>
            <a:ext cx="1828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C72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RQ2</a:t>
            </a:r>
            <a:endParaRPr lang="en-US" sz="3400" dirty="0"/>
          </a:p>
        </p:txBody>
      </p:sp>
      <p:sp>
        <p:nvSpPr>
          <p:cNvPr id="12" name="Text 10"/>
          <p:cNvSpPr/>
          <p:nvPr/>
        </p:nvSpPr>
        <p:spPr>
          <a:xfrm>
            <a:off x="4727448" y="2788920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Interactional Fidelity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727448" y="3291840"/>
            <a:ext cx="29718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what extent do these sequences reflect the interactional features documented in naturally occurring talk?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8266176" y="1691640"/>
            <a:ext cx="3611880" cy="4206240"/>
          </a:xfrm>
          <a:prstGeom prst="roundRect">
            <a:avLst>
              <a:gd name="adj" fmla="val 3544"/>
            </a:avLst>
          </a:prstGeom>
          <a:solidFill>
            <a:srgbClr val="EAF4F7"/>
          </a:solidFill>
          <a:ln/>
        </p:spPr>
      </p:sp>
      <p:sp>
        <p:nvSpPr>
          <p:cNvPr id="15" name="Shape 13"/>
          <p:cNvSpPr/>
          <p:nvPr/>
        </p:nvSpPr>
        <p:spPr>
          <a:xfrm>
            <a:off x="8266176" y="1691640"/>
            <a:ext cx="3611880" cy="109728"/>
          </a:xfrm>
          <a:prstGeom prst="roundRect">
            <a:avLst/>
          </a:prstGeom>
          <a:solidFill>
            <a:srgbClr val="21295C"/>
          </a:solidFill>
          <a:ln/>
        </p:spPr>
      </p:sp>
      <p:sp>
        <p:nvSpPr>
          <p:cNvPr id="16" name="Text 14"/>
          <p:cNvSpPr/>
          <p:nvPr/>
        </p:nvSpPr>
        <p:spPr>
          <a:xfrm>
            <a:off x="8586216" y="2057400"/>
            <a:ext cx="1828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RQ3</a:t>
            </a:r>
            <a:endParaRPr lang="en-US" sz="3400" dirty="0"/>
          </a:p>
        </p:txBody>
      </p:sp>
      <p:sp>
        <p:nvSpPr>
          <p:cNvPr id="17" name="Text 15"/>
          <p:cNvSpPr/>
          <p:nvPr/>
        </p:nvSpPr>
        <p:spPr>
          <a:xfrm>
            <a:off x="8586216" y="2788920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ELF Alignment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8586216" y="3291840"/>
            <a:ext cx="29718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 the textbook's models align with or diverge from the communicative needs of Vietnamese learners as English-as-a-Lingua-Franca users?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147572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2129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6FC3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FRAMEWORK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Type-specific sequences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417320"/>
            <a:ext cx="110947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2000" dirty="0">
                <a:solidFill>
                  <a:srgbClr val="C7D9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Wong &amp; Waring's (2021) Conversation Analytic model of interactional competence - recurrent, socially organized action sequenc</a:t>
            </a:r>
            <a:r>
              <a:rPr lang="en-US" sz="2000" dirty="0">
                <a:solidFill>
                  <a:srgbClr val="C7D9E5"/>
                </a:solidFill>
                <a:latin typeface="Calibri" pitchFamily="34" charset="0"/>
                <a:cs typeface="Calibri" pitchFamily="34" charset="-120"/>
              </a:rPr>
              <a:t>es</a:t>
            </a:r>
          </a:p>
        </p:txBody>
      </p:sp>
      <p:sp>
        <p:nvSpPr>
          <p:cNvPr id="5" name="Shape 3"/>
          <p:cNvSpPr/>
          <p:nvPr/>
        </p:nvSpPr>
        <p:spPr>
          <a:xfrm>
            <a:off x="548640" y="3154681"/>
            <a:ext cx="2606040" cy="1051560"/>
          </a:xfrm>
          <a:prstGeom prst="roundRect">
            <a:avLst>
              <a:gd name="adj" fmla="val 8696"/>
            </a:avLst>
          </a:prstGeom>
          <a:solidFill>
            <a:srgbClr val="065A82">
              <a:alpha val="80000"/>
            </a:srgbClr>
          </a:solidFill>
          <a:ln w="12700">
            <a:solidFill>
              <a:srgbClr val="1C729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13232" y="3154681"/>
            <a:ext cx="2276856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Agreement / Disagreement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3355848" y="3154681"/>
            <a:ext cx="2606040" cy="1051560"/>
          </a:xfrm>
          <a:prstGeom prst="roundRect">
            <a:avLst>
              <a:gd name="adj" fmla="val 8696"/>
            </a:avLst>
          </a:prstGeom>
          <a:solidFill>
            <a:srgbClr val="065A82">
              <a:alpha val="80000"/>
            </a:srgbClr>
          </a:solidFill>
          <a:ln w="12700">
            <a:solidFill>
              <a:srgbClr val="1C729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520440" y="3154681"/>
            <a:ext cx="2276856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Invitation / Offer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6163056" y="3154681"/>
            <a:ext cx="2606040" cy="1051560"/>
          </a:xfrm>
          <a:prstGeom prst="roundRect">
            <a:avLst>
              <a:gd name="adj" fmla="val 8696"/>
            </a:avLst>
          </a:prstGeom>
          <a:solidFill>
            <a:srgbClr val="065A82">
              <a:alpha val="80000"/>
            </a:srgbClr>
          </a:solidFill>
          <a:ln w="12700">
            <a:solidFill>
              <a:srgbClr val="1C729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327648" y="3154681"/>
            <a:ext cx="2276856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8970264" y="3154681"/>
            <a:ext cx="2606040" cy="1051560"/>
          </a:xfrm>
          <a:prstGeom prst="roundRect">
            <a:avLst>
              <a:gd name="adj" fmla="val 8696"/>
            </a:avLst>
          </a:prstGeom>
          <a:solidFill>
            <a:srgbClr val="065A82">
              <a:alpha val="80000"/>
            </a:srgbClr>
          </a:solidFill>
          <a:ln w="12700">
            <a:solidFill>
              <a:srgbClr val="1C729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34856" y="3154681"/>
            <a:ext cx="2276856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Apology</a:t>
            </a:r>
            <a:endParaRPr lang="en-US" sz="2000" dirty="0"/>
          </a:p>
        </p:txBody>
      </p:sp>
      <p:sp>
        <p:nvSpPr>
          <p:cNvPr id="13" name="Shape 11"/>
          <p:cNvSpPr/>
          <p:nvPr/>
        </p:nvSpPr>
        <p:spPr>
          <a:xfrm>
            <a:off x="548640" y="4434841"/>
            <a:ext cx="2606040" cy="1051560"/>
          </a:xfrm>
          <a:prstGeom prst="roundRect">
            <a:avLst>
              <a:gd name="adj" fmla="val 8696"/>
            </a:avLst>
          </a:prstGeom>
          <a:solidFill>
            <a:srgbClr val="065A82">
              <a:alpha val="80000"/>
            </a:srgbClr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713232" y="4434841"/>
            <a:ext cx="2276856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Compliment Response</a:t>
            </a:r>
            <a:endParaRPr lang="en-US" sz="2000" dirty="0"/>
          </a:p>
        </p:txBody>
      </p:sp>
      <p:sp>
        <p:nvSpPr>
          <p:cNvPr id="15" name="Shape 13"/>
          <p:cNvSpPr/>
          <p:nvPr/>
        </p:nvSpPr>
        <p:spPr>
          <a:xfrm>
            <a:off x="3355848" y="4434841"/>
            <a:ext cx="2606040" cy="1051560"/>
          </a:xfrm>
          <a:prstGeom prst="roundRect">
            <a:avLst>
              <a:gd name="adj" fmla="val 8696"/>
            </a:avLst>
          </a:prstGeom>
          <a:solidFill>
            <a:srgbClr val="065A82">
              <a:alpha val="80000"/>
            </a:srgbClr>
          </a:solidFill>
          <a:ln w="12700">
            <a:solidFill>
              <a:srgbClr val="1C729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520440" y="4434841"/>
            <a:ext cx="2276856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Complaint</a:t>
            </a:r>
            <a:endParaRPr lang="en-US" sz="2000" dirty="0"/>
          </a:p>
        </p:txBody>
      </p:sp>
      <p:sp>
        <p:nvSpPr>
          <p:cNvPr id="17" name="Shape 15"/>
          <p:cNvSpPr/>
          <p:nvPr/>
        </p:nvSpPr>
        <p:spPr>
          <a:xfrm>
            <a:off x="6163056" y="4434841"/>
            <a:ext cx="2606040" cy="1051560"/>
          </a:xfrm>
          <a:prstGeom prst="roundRect">
            <a:avLst>
              <a:gd name="adj" fmla="val 8696"/>
            </a:avLst>
          </a:prstGeom>
          <a:solidFill>
            <a:srgbClr val="065A82">
              <a:alpha val="80000"/>
            </a:srgbClr>
          </a:solidFill>
          <a:ln w="12700">
            <a:solidFill>
              <a:srgbClr val="1C729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27648" y="4434841"/>
            <a:ext cx="2276856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Announcement</a:t>
            </a:r>
            <a:endParaRPr lang="en-US" sz="2000" dirty="0"/>
          </a:p>
        </p:txBody>
      </p:sp>
      <p:sp>
        <p:nvSpPr>
          <p:cNvPr id="19" name="Shape 17"/>
          <p:cNvSpPr/>
          <p:nvPr/>
        </p:nvSpPr>
        <p:spPr>
          <a:xfrm>
            <a:off x="8970264" y="4434841"/>
            <a:ext cx="2606040" cy="1051560"/>
          </a:xfrm>
          <a:prstGeom prst="roundRect">
            <a:avLst>
              <a:gd name="adj" fmla="val 8696"/>
            </a:avLst>
          </a:prstGeom>
          <a:solidFill>
            <a:srgbClr val="1A2148"/>
          </a:solidFill>
          <a:ln w="12700">
            <a:solidFill>
              <a:srgbClr val="3C4A78"/>
            </a:solidFill>
            <a:prstDash val="dash"/>
          </a:ln>
        </p:spPr>
      </p:sp>
      <p:sp>
        <p:nvSpPr>
          <p:cNvPr id="20" name="Text 18"/>
          <p:cNvSpPr/>
          <p:nvPr/>
        </p:nvSpPr>
        <p:spPr>
          <a:xfrm>
            <a:off x="9134856" y="4434841"/>
            <a:ext cx="2276856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000" i="1" dirty="0">
                <a:solidFill>
                  <a:srgbClr val="9FB4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general topic talk,</a:t>
            </a:r>
            <a:endParaRPr lang="en-US" sz="20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2000" i="1" dirty="0">
                <a:solidFill>
                  <a:srgbClr val="9FB4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openings/closings,</a:t>
            </a:r>
            <a:endParaRPr lang="en-US" sz="20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2000" i="1" dirty="0">
                <a:solidFill>
                  <a:srgbClr val="9FB4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management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1147572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FB4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b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FRAMEWORK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332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Anatomy of a type-specific sequence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645919"/>
            <a:ext cx="5257800" cy="5009857"/>
          </a:xfrm>
          <a:prstGeom prst="roundRect">
            <a:avLst>
              <a:gd name="adj" fmla="val 2474"/>
            </a:avLst>
          </a:prstGeom>
          <a:solidFill>
            <a:srgbClr val="E8F1F8"/>
          </a:solidFill>
          <a:ln/>
        </p:spPr>
        <p:txBody>
          <a:bodyPr/>
          <a:lstStyle/>
          <a:p>
            <a:endParaRPr lang="en-US" dirty="0"/>
          </a:p>
        </p:txBody>
      </p:sp>
      <p:pic>
        <p:nvPicPr>
          <p:cNvPr id="5" name="Image 0" descr="icon_exchan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873" y="1732964"/>
            <a:ext cx="457200" cy="4572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417320" y="1755824"/>
            <a:ext cx="4114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4F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general structure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830873" y="2765620"/>
            <a:ext cx="4663440" cy="3291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sz="1700" b="1" dirty="0">
                <a:solidFill>
                  <a:srgbClr val="0B4F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Pre-sequence:</a:t>
            </a:r>
            <a:r>
              <a:rPr lang="en-US" sz="1700" dirty="0">
                <a:solidFill>
                  <a:srgbClr val="0B4F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checks feasibility before the main action (“Are you free Saturday?”)</a:t>
            </a:r>
            <a:endParaRPr lang="en-US" sz="1700" dirty="0"/>
          </a:p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sz="1700" b="1" dirty="0">
                <a:solidFill>
                  <a:srgbClr val="0B4F6C"/>
                </a:solidFill>
                <a:highlight>
                  <a:srgbClr val="FFFF00"/>
                </a:highlight>
                <a:latin typeface="Calibri" pitchFamily="34" charset="0"/>
                <a:ea typeface="Calibri" pitchFamily="34" charset="-122"/>
                <a:cs typeface="Calibri" pitchFamily="34" charset="-120"/>
              </a:rPr>
              <a:t>Head act: </a:t>
            </a:r>
            <a:r>
              <a:rPr lang="en-US" sz="1700" dirty="0">
                <a:solidFill>
                  <a:srgbClr val="0B4F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core action itself (a request, complaint, compliment, apology...)</a:t>
            </a:r>
            <a:endParaRPr lang="en-US" sz="1700" dirty="0"/>
          </a:p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sz="1700" b="1" dirty="0">
                <a:solidFill>
                  <a:srgbClr val="0B4F6C"/>
                </a:solidFill>
                <a:highlight>
                  <a:srgbClr val="FFFF00"/>
                </a:highlight>
                <a:latin typeface="Calibri" pitchFamily="34" charset="0"/>
                <a:ea typeface="Calibri" pitchFamily="34" charset="-122"/>
                <a:cs typeface="Calibri" pitchFamily="34" charset="-120"/>
              </a:rPr>
              <a:t>Response format:</a:t>
            </a:r>
            <a:r>
              <a:rPr lang="en-US" sz="1700" dirty="0">
                <a:solidFill>
                  <a:srgbClr val="0B4F6C"/>
                </a:solidFill>
                <a:highlight>
                  <a:srgbClr val="FFFF00"/>
                </a:highlight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700" dirty="0">
                <a:solidFill>
                  <a:srgbClr val="0B4F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preferred responses (agreeing, accepting, …) come promptly and upgraded; dispreferred ones (disagreeing, rejecting, …) are delaye</a:t>
            </a:r>
            <a:r>
              <a:rPr lang="en-US" sz="1700" dirty="0">
                <a:solidFill>
                  <a:srgbClr val="0B4F6C"/>
                </a:solidFill>
                <a:latin typeface="Calibri" pitchFamily="34" charset="0"/>
                <a:cs typeface="Calibri" pitchFamily="34" charset="-120"/>
              </a:rPr>
              <a:t>d, hedged (~softened with markers or downtoners), and accounted for (~ with reasons)</a:t>
            </a:r>
          </a:p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sz="1700" b="1" dirty="0">
                <a:solidFill>
                  <a:srgbClr val="0B4F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Post-expansion: </a:t>
            </a:r>
            <a:r>
              <a:rPr lang="en-US" sz="1700" dirty="0">
                <a:solidFill>
                  <a:srgbClr val="0B4F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repair, account, or closing that follows the response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6096000" y="1645918"/>
            <a:ext cx="5394960" cy="5009857"/>
          </a:xfrm>
          <a:prstGeom prst="roundRect">
            <a:avLst>
              <a:gd name="adj" fmla="val 2474"/>
            </a:avLst>
          </a:prstGeom>
          <a:solidFill>
            <a:srgbClr val="E7F6F6"/>
          </a:solidFill>
          <a:ln/>
        </p:spPr>
        <p:txBody>
          <a:bodyPr/>
          <a:lstStyle/>
          <a:p>
            <a:endParaRPr lang="en-US" dirty="0"/>
          </a:p>
        </p:txBody>
      </p:sp>
      <p:pic>
        <p:nvPicPr>
          <p:cNvPr id="9" name="Image 1" descr="icon_chec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8412" y="1755824"/>
            <a:ext cx="457200" cy="45720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949440" y="1778684"/>
            <a:ext cx="4206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examples from the data</a:t>
            </a:r>
            <a:endParaRPr lang="en-US" sz="2400" dirty="0"/>
          </a:p>
        </p:txBody>
      </p:sp>
      <p:sp>
        <p:nvSpPr>
          <p:cNvPr id="11" name="Text 7"/>
          <p:cNvSpPr/>
          <p:nvPr/>
        </p:nvSpPr>
        <p:spPr>
          <a:xfrm>
            <a:off x="6126480" y="2431073"/>
            <a:ext cx="5196840" cy="346680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sz="18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Complaint response </a:t>
            </a:r>
            <a:r>
              <a:rPr lang="en-US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</a:t>
            </a:r>
            <a:r>
              <a:rPr lang="en-US" sz="18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formats</a:t>
            </a:r>
            <a:r>
              <a:rPr lang="en-US" sz="18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“didn’t do it” (deny it), “not-at-fault” (excuse it), or alternative characterization of the offense (reframe it)</a:t>
            </a:r>
          </a:p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sz="18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Compliment response </a:t>
            </a:r>
            <a:r>
              <a:rPr lang="en-US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</a:t>
            </a:r>
            <a:r>
              <a:rPr lang="en-US" sz="18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strategies</a:t>
            </a:r>
            <a:r>
              <a:rPr lang="en-US" sz="18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praise downgrade (diminish the praise) or referent shift (redirect credit elsewhere)</a:t>
            </a:r>
            <a:endParaRPr lang="en-US" sz="1800" dirty="0"/>
          </a:p>
        </p:txBody>
      </p:sp>
      <p:sp>
        <p:nvSpPr>
          <p:cNvPr id="12" name="Text 8"/>
          <p:cNvSpPr/>
          <p:nvPr/>
        </p:nvSpPr>
        <p:spPr>
          <a:xfrm>
            <a:off x="1147572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METHODOLOGY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Mixed-methods design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600200"/>
            <a:ext cx="26060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322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2359152"/>
            <a:ext cx="2423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b="1" kern="0" spc="10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SENTENCE-LEVEL UNITS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3200400" y="1600200"/>
            <a:ext cx="26060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1C72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3200400" y="2359152"/>
            <a:ext cx="2423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b="1" kern="0" spc="10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GRADE LEVELS (10–12)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852160" y="1600200"/>
            <a:ext cx="26060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5852160" y="2359152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b="1" kern="0" spc="10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TYPE-SPECIFIC SEQUENCES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503920" y="1600200"/>
            <a:ext cx="26060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E76F5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93.8%</a:t>
            </a:r>
            <a:endParaRPr lang="en-US" sz="4000" dirty="0"/>
          </a:p>
        </p:txBody>
      </p:sp>
      <p:sp>
        <p:nvSpPr>
          <p:cNvPr id="11" name="Text 9"/>
          <p:cNvSpPr/>
          <p:nvPr/>
        </p:nvSpPr>
        <p:spPr>
          <a:xfrm>
            <a:off x="8503920" y="2359152"/>
            <a:ext cx="2606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b="1" kern="0" spc="10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INTRA-RATER AGREEMENT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48640" y="3063240"/>
            <a:ext cx="11064240" cy="0"/>
          </a:xfrm>
          <a:prstGeom prst="line">
            <a:avLst/>
          </a:prstGeom>
          <a:noFill/>
          <a:ln w="12700">
            <a:solidFill>
              <a:srgbClr val="D9E4E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48640" y="3337560"/>
            <a:ext cx="5349240" cy="1965960"/>
          </a:xfrm>
          <a:prstGeom prst="roundRect">
            <a:avLst>
              <a:gd name="adj" fmla="val 5581"/>
            </a:avLst>
          </a:prstGeom>
          <a:solidFill>
            <a:srgbClr val="EAF4F7"/>
          </a:solidFill>
          <a:ln/>
        </p:spPr>
      </p:sp>
      <p:sp>
        <p:nvSpPr>
          <p:cNvPr id="14" name="Shape 12"/>
          <p:cNvSpPr/>
          <p:nvPr/>
        </p:nvSpPr>
        <p:spPr>
          <a:xfrm>
            <a:off x="822960" y="3611880"/>
            <a:ext cx="457200" cy="457200"/>
          </a:xfrm>
          <a:prstGeom prst="ellipse">
            <a:avLst/>
          </a:prstGeom>
          <a:solidFill>
            <a:srgbClr val="065A82"/>
          </a:solidFill>
          <a:ln/>
        </p:spPr>
      </p:sp>
      <p:sp>
        <p:nvSpPr>
          <p:cNvPr id="15" name="Text 13"/>
          <p:cNvSpPr/>
          <p:nvPr/>
        </p:nvSpPr>
        <p:spPr>
          <a:xfrm>
            <a:off x="822960" y="36118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463040" y="3611880"/>
            <a:ext cx="4160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1 — Quantitative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822960" y="4160520"/>
            <a:ext cx="480060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unit coded for whether it instantiates one of the seven target sequences; frequency and % distribution, broken down overall and by grade level.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6217920" y="3337560"/>
            <a:ext cx="5349240" cy="1965960"/>
          </a:xfrm>
          <a:prstGeom prst="roundRect">
            <a:avLst>
              <a:gd name="adj" fmla="val 5581"/>
            </a:avLst>
          </a:prstGeom>
          <a:solidFill>
            <a:srgbClr val="EAF4F7"/>
          </a:solidFill>
          <a:ln/>
        </p:spPr>
      </p:sp>
      <p:sp>
        <p:nvSpPr>
          <p:cNvPr id="19" name="Shape 17"/>
          <p:cNvSpPr/>
          <p:nvPr/>
        </p:nvSpPr>
        <p:spPr>
          <a:xfrm>
            <a:off x="6492240" y="3611880"/>
            <a:ext cx="457200" cy="45720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20" name="Text 18"/>
          <p:cNvSpPr/>
          <p:nvPr/>
        </p:nvSpPr>
        <p:spPr>
          <a:xfrm>
            <a:off x="6492240" y="36118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7132320" y="3611880"/>
            <a:ext cx="4160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7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2 — Qualitative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6492240" y="4160520"/>
            <a:ext cx="480060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occurring instance examined according to the CA framework.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548640" y="562356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Reliability: 25% of the corpus (81/322 units) re-coded blind after a two-week interval — 93.8% agreement (quantitative), 91.4% (qualitative).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147572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FINDINGS — OVERVIEW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9601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41.3% of the coded units are type-specific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645920"/>
            <a:ext cx="3383280" cy="4434840"/>
          </a:xfrm>
          <a:prstGeom prst="roundRect">
            <a:avLst>
              <a:gd name="adj" fmla="val 3243"/>
            </a:avLst>
          </a:prstGeom>
          <a:solidFill>
            <a:srgbClr val="21295C"/>
          </a:solidFill>
          <a:ln/>
        </p:spPr>
      </p:sp>
      <p:sp>
        <p:nvSpPr>
          <p:cNvPr id="5" name="Text 3"/>
          <p:cNvSpPr/>
          <p:nvPr/>
        </p:nvSpPr>
        <p:spPr>
          <a:xfrm>
            <a:off x="579120" y="2194560"/>
            <a:ext cx="335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6FC3D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41.3% ~ 133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822960" y="3108960"/>
            <a:ext cx="2834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600" dirty="0">
                <a:solidFill>
                  <a:srgbClr val="C7D9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the 322 coded units</a:t>
            </a:r>
            <a:endParaRPr lang="en-US" sz="1600" dirty="0"/>
          </a:p>
          <a:p>
            <a:pPr marL="0" indent="0" algn="ctr">
              <a:lnSpc>
                <a:spcPct val="125000"/>
              </a:lnSpc>
              <a:buNone/>
            </a:pPr>
            <a:r>
              <a:rPr lang="en-US" sz="1600" dirty="0">
                <a:solidFill>
                  <a:srgbClr val="C7D9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instantiate one of the</a:t>
            </a:r>
            <a:endParaRPr lang="en-US" sz="1600" dirty="0"/>
          </a:p>
          <a:p>
            <a:pPr marL="0" indent="0" algn="ctr">
              <a:lnSpc>
                <a:spcPct val="125000"/>
              </a:lnSpc>
              <a:buNone/>
            </a:pPr>
            <a:r>
              <a:rPr lang="en-US" sz="1600" dirty="0">
                <a:solidFill>
                  <a:srgbClr val="C7D9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seven target sequences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1371600" y="4114800"/>
            <a:ext cx="1737360" cy="0"/>
          </a:xfrm>
          <a:prstGeom prst="line">
            <a:avLst/>
          </a:prstGeom>
          <a:noFill/>
          <a:ln w="19050">
            <a:solidFill>
              <a:srgbClr val="1C729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4251960"/>
            <a:ext cx="3383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9FB4C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58.7%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822960" y="4892040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600" dirty="0">
                <a:solidFill>
                  <a:srgbClr val="9FB4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topic talk, openings/</a:t>
            </a:r>
            <a:endParaRPr lang="en-US" sz="16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600" dirty="0">
                <a:solidFill>
                  <a:srgbClr val="9FB4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closings &amp; topic management</a:t>
            </a:r>
            <a:endParaRPr lang="en-US" sz="1600" dirty="0"/>
          </a:p>
        </p:txBody>
      </p:sp>
      <p:graphicFrame>
        <p:nvGraphicFramePr>
          <p:cNvPr id="10" name="Chart 0"/>
          <p:cNvGraphicFramePr/>
          <p:nvPr>
            <p:extLst>
              <p:ext uri="{D42A27DB-BD31-4B8C-83A1-F6EECF244321}">
                <p14:modId xmlns:p14="http://schemas.microsoft.com/office/powerpoint/2010/main" val="2130254676"/>
              </p:ext>
            </p:extLst>
          </p:nvPr>
        </p:nvGraphicFramePr>
        <p:xfrm>
          <a:off x="4160519" y="1645920"/>
          <a:ext cx="7618615" cy="4754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 8"/>
          <p:cNvSpPr/>
          <p:nvPr/>
        </p:nvSpPr>
        <p:spPr>
          <a:xfrm>
            <a:off x="1147572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FINDINGS — BY GRADE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Type-specific talk declines from Grade 10 to 12</a:t>
            </a:r>
            <a:endParaRPr lang="en-US" sz="2600" dirty="0"/>
          </a:p>
        </p:txBody>
      </p:sp>
      <p:graphicFrame>
        <p:nvGraphicFramePr>
          <p:cNvPr id="4" name="Chart 0"/>
          <p:cNvGraphicFramePr/>
          <p:nvPr>
            <p:extLst>
              <p:ext uri="{D42A27DB-BD31-4B8C-83A1-F6EECF244321}">
                <p14:modId xmlns:p14="http://schemas.microsoft.com/office/powerpoint/2010/main" val="1842609311"/>
              </p:ext>
            </p:extLst>
          </p:nvPr>
        </p:nvGraphicFramePr>
        <p:xfrm>
          <a:off x="548640" y="1600199"/>
          <a:ext cx="11208858" cy="47008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 3"/>
          <p:cNvSpPr/>
          <p:nvPr/>
        </p:nvSpPr>
        <p:spPr>
          <a:xfrm>
            <a:off x="1147572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000" dirty="0"/>
          </a:p>
        </p:txBody>
      </p:sp>
      <p:sp>
        <p:nvSpPr>
          <p:cNvPr id="7" name="Shape 2">
            <a:extLst>
              <a:ext uri="{FF2B5EF4-FFF2-40B4-BE49-F238E27FC236}">
                <a16:creationId xmlns:a16="http://schemas.microsoft.com/office/drawing/2014/main" id="{79BBEDC8-3190-4014-B144-8B7DFC42EB74}"/>
              </a:ext>
            </a:extLst>
          </p:cNvPr>
          <p:cNvSpPr/>
          <p:nvPr/>
        </p:nvSpPr>
        <p:spPr>
          <a:xfrm>
            <a:off x="8497613" y="457200"/>
            <a:ext cx="3358056" cy="3578772"/>
          </a:xfrm>
          <a:prstGeom prst="roundRect">
            <a:avLst>
              <a:gd name="adj" fmla="val 3243"/>
            </a:avLst>
          </a:prstGeom>
          <a:solidFill>
            <a:srgbClr val="21295C"/>
          </a:solidFill>
          <a:ln/>
        </p:spPr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38D6E9C4-A170-4C86-B159-DF377229AB9F}"/>
              </a:ext>
            </a:extLst>
          </p:cNvPr>
          <p:cNvSpPr/>
          <p:nvPr/>
        </p:nvSpPr>
        <p:spPr>
          <a:xfrm>
            <a:off x="8497613" y="1403131"/>
            <a:ext cx="3259885" cy="159602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6FC3D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Bruner (1960)</a:t>
            </a:r>
          </a:p>
          <a:p>
            <a:pPr marL="0" indent="0" algn="ctr">
              <a:buNone/>
            </a:pPr>
            <a:r>
              <a:rPr lang="en-US" sz="2000" b="1" dirty="0">
                <a:solidFill>
                  <a:srgbClr val="6FC3D1"/>
                </a:solidFill>
                <a:latin typeface="Cambria" pitchFamily="34" charset="0"/>
                <a:ea typeface="Cambria" pitchFamily="34" charset="-122"/>
              </a:rPr>
              <a:t>The spiral Curriculum: </a:t>
            </a:r>
          </a:p>
          <a:p>
            <a:pPr marL="0" indent="0" algn="ctr">
              <a:buNone/>
            </a:pPr>
            <a:r>
              <a:rPr lang="en-US" sz="2000" dirty="0">
                <a:solidFill>
                  <a:schemeClr val="bg1"/>
                </a:solidFill>
              </a:rPr>
              <a:t>a well-designed curriculum should revisit key themes across a program of study while systematically increasing their complexity at each pass, so that later material builds on and connects to earlier material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FINDINGS — QUALITATIVE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332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B27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Preference organization is only partially modeled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645920"/>
            <a:ext cx="5257800" cy="4434840"/>
          </a:xfrm>
          <a:prstGeom prst="roundRect">
            <a:avLst>
              <a:gd name="adj" fmla="val 2474"/>
            </a:avLst>
          </a:prstGeom>
          <a:solidFill>
            <a:srgbClr val="EAF6EF"/>
          </a:solidFill>
          <a:ln/>
        </p:spPr>
        <p:txBody>
          <a:bodyPr/>
          <a:lstStyle/>
          <a:p>
            <a:endParaRPr lang="en-US" dirty="0"/>
          </a:p>
        </p:txBody>
      </p:sp>
      <p:pic>
        <p:nvPicPr>
          <p:cNvPr id="5" name="Image 0" descr="icon_chec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1920240"/>
            <a:ext cx="457200" cy="4572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463040" y="1965960"/>
            <a:ext cx="4114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Modeled consistently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868680" y="2606040"/>
            <a:ext cx="4663440" cy="3291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30000"/>
              </a:lnSpc>
              <a:buSzPct val="100000"/>
            </a:pPr>
            <a:r>
              <a:rPr lang="en-US" sz="2400" b="1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Preferred actions</a:t>
            </a:r>
            <a:r>
              <a:rPr lang="en-US" sz="2400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(agreement, acceptance) occur promptly (“Absolutely” or “I have no doubt.”) and are often upgraded, matching natural talk.</a:t>
            </a:r>
            <a:endParaRPr lang="en-US" sz="2400" dirty="0"/>
          </a:p>
        </p:txBody>
      </p:sp>
      <p:sp>
        <p:nvSpPr>
          <p:cNvPr id="8" name="Shape 5"/>
          <p:cNvSpPr/>
          <p:nvPr/>
        </p:nvSpPr>
        <p:spPr>
          <a:xfrm>
            <a:off x="6035040" y="1645920"/>
            <a:ext cx="5394960" cy="4434840"/>
          </a:xfrm>
          <a:prstGeom prst="roundRect">
            <a:avLst>
              <a:gd name="adj" fmla="val 2474"/>
            </a:avLst>
          </a:prstGeom>
          <a:solidFill>
            <a:srgbClr val="FBEAEA"/>
          </a:solidFill>
          <a:ln/>
        </p:spPr>
      </p:sp>
      <p:pic>
        <p:nvPicPr>
          <p:cNvPr id="9" name="Image 1" descr="icon_exchan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5080" y="1920240"/>
            <a:ext cx="457200" cy="45720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949440" y="1965960"/>
            <a:ext cx="4206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9C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Under-modeled</a:t>
            </a:r>
            <a:endParaRPr lang="en-US" sz="2400" dirty="0"/>
          </a:p>
        </p:txBody>
      </p:sp>
      <p:sp>
        <p:nvSpPr>
          <p:cNvPr id="11" name="Text 7"/>
          <p:cNvSpPr/>
          <p:nvPr/>
        </p:nvSpPr>
        <p:spPr>
          <a:xfrm>
            <a:off x="6126480" y="2606040"/>
            <a:ext cx="5196840" cy="3291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sz="2000" b="1" dirty="0">
                <a:solidFill>
                  <a:srgbClr val="9C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Dispreferred actions</a:t>
            </a:r>
            <a:r>
              <a:rPr lang="en-US" sz="2000" dirty="0">
                <a:solidFill>
                  <a:srgbClr val="9C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(disagreement, rejection, complaint) frequently skip delay, hedging, or accounts entirely.</a:t>
            </a:r>
            <a:endParaRPr lang="en-US" sz="2000" dirty="0"/>
          </a:p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sz="2000" b="1" dirty="0">
                <a:solidFill>
                  <a:srgbClr val="9C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Compliment responses</a:t>
            </a:r>
            <a:r>
              <a:rPr lang="en-US" sz="2000" dirty="0">
                <a:solidFill>
                  <a:srgbClr val="9C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default to unmitigated acceptance (“Thank you.”) instead of downgrades or referent shifts.</a:t>
            </a:r>
            <a:endParaRPr lang="en-US" sz="2000" dirty="0"/>
          </a:p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sz="2000" b="1" dirty="0">
                <a:solidFill>
                  <a:srgbClr val="9C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Apology uptakes</a:t>
            </a:r>
            <a:r>
              <a:rPr lang="en-US" sz="2000" dirty="0">
                <a:solidFill>
                  <a:srgbClr val="9C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often lack the 'oh'-prefaced sympathetic receipt typical of spontaneous talk.</a:t>
            </a:r>
            <a:endParaRPr lang="en-US" sz="2000" dirty="0"/>
          </a:p>
        </p:txBody>
      </p:sp>
      <p:sp>
        <p:nvSpPr>
          <p:cNvPr id="12" name="Text 8"/>
          <p:cNvSpPr/>
          <p:nvPr/>
        </p:nvSpPr>
        <p:spPr>
          <a:xfrm>
            <a:off x="11475720" y="64465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1143</Words>
  <Application>Microsoft Office PowerPoint</Application>
  <PresentationFormat>Widescreen</PresentationFormat>
  <Paragraphs>148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Administrator</cp:lastModifiedBy>
  <cp:revision>17</cp:revision>
  <dcterms:created xsi:type="dcterms:W3CDTF">2026-07-26T08:56:16Z</dcterms:created>
  <dcterms:modified xsi:type="dcterms:W3CDTF">2026-08-25T13:35:14Z</dcterms:modified>
</cp:coreProperties>
</file>