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Lst>
  <p:notesMasterIdLst>
    <p:notesMasterId r:id="rId27"/>
  </p:notesMasterIdLst>
  <p:handoutMasterIdLst>
    <p:handoutMasterId r:id="rId28"/>
  </p:handoutMasterIdLst>
  <p:sldIdLst>
    <p:sldId id="267" r:id="rId3"/>
    <p:sldId id="270" r:id="rId4"/>
    <p:sldId id="268" r:id="rId5"/>
    <p:sldId id="269" r:id="rId6"/>
    <p:sldId id="271" r:id="rId7"/>
    <p:sldId id="272" r:id="rId8"/>
    <p:sldId id="273" r:id="rId9"/>
    <p:sldId id="274" r:id="rId10"/>
    <p:sldId id="275" r:id="rId11"/>
    <p:sldId id="277" r:id="rId12"/>
    <p:sldId id="276"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Lst>
  <p:sldSz cx="12192000" cy="6858000"/>
  <p:notesSz cx="9144000" cy="6858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262"/>
    <a:srgbClr val="D62127"/>
    <a:srgbClr val="3134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p:restoredTop sz="94645"/>
  </p:normalViewPr>
  <p:slideViewPr>
    <p:cSldViewPr snapToGrid="0">
      <p:cViewPr>
        <p:scale>
          <a:sx n="75" d="100"/>
          <a:sy n="75" d="100"/>
        </p:scale>
        <p:origin x="907" y="437"/>
      </p:cViewPr>
      <p:guideLst/>
    </p:cSldViewPr>
  </p:slideViewPr>
  <p:notesTextViewPr>
    <p:cViewPr>
      <p:scale>
        <a:sx n="1" d="1"/>
        <a:sy n="1" d="1"/>
      </p:scale>
      <p:origin x="0" y="0"/>
    </p:cViewPr>
  </p:notesTextViewPr>
  <p:notesViewPr>
    <p:cSldViewPr snapToGrid="0">
      <p:cViewPr varScale="1">
        <p:scale>
          <a:sx n="114" d="100"/>
          <a:sy n="114" d="100"/>
        </p:scale>
        <p:origin x="244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04DA4C-2DDE-44FC-AC9A-836D552478D9}"/>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vi-VN"/>
          </a:p>
        </p:txBody>
      </p:sp>
      <p:sp>
        <p:nvSpPr>
          <p:cNvPr id="3" name="Date Placeholder 2">
            <a:extLst>
              <a:ext uri="{FF2B5EF4-FFF2-40B4-BE49-F238E27FC236}">
                <a16:creationId xmlns:a16="http://schemas.microsoft.com/office/drawing/2014/main" id="{284A5A04-4E17-4E2F-95E8-F42AEA80B50B}"/>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F1E7FF6C-2ED7-422B-82BF-A56B964E84FC}" type="datetimeFigureOut">
              <a:rPr lang="vi-VN" smtClean="0"/>
              <a:t>27/08/2026</a:t>
            </a:fld>
            <a:endParaRPr lang="vi-VN"/>
          </a:p>
        </p:txBody>
      </p:sp>
      <p:sp>
        <p:nvSpPr>
          <p:cNvPr id="4" name="Footer Placeholder 3">
            <a:extLst>
              <a:ext uri="{FF2B5EF4-FFF2-40B4-BE49-F238E27FC236}">
                <a16:creationId xmlns:a16="http://schemas.microsoft.com/office/drawing/2014/main" id="{4CFE252B-7E07-48E0-85BD-EDA168E7CAE0}"/>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vi-VN"/>
          </a:p>
        </p:txBody>
      </p:sp>
      <p:sp>
        <p:nvSpPr>
          <p:cNvPr id="5" name="Slide Number Placeholder 4">
            <a:extLst>
              <a:ext uri="{FF2B5EF4-FFF2-40B4-BE49-F238E27FC236}">
                <a16:creationId xmlns:a16="http://schemas.microsoft.com/office/drawing/2014/main" id="{C0E1545B-4077-4FB3-B035-B2EF9E6516AE}"/>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7A552DD-5C7E-46EC-A854-D977DBFFA6C6}" type="slidenum">
              <a:rPr lang="vi-VN" smtClean="0"/>
              <a:t>‹#›</a:t>
            </a:fld>
            <a:endParaRPr lang="vi-VN"/>
          </a:p>
        </p:txBody>
      </p:sp>
    </p:spTree>
    <p:extLst>
      <p:ext uri="{BB962C8B-B14F-4D97-AF65-F5344CB8AC3E}">
        <p14:creationId xmlns:p14="http://schemas.microsoft.com/office/powerpoint/2010/main" val="4511407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FF5474E-4AEA-4312-9EFD-B0CF95A4EF9C}" type="datetimeFigureOut">
              <a:rPr lang="vi-VN" smtClean="0"/>
              <a:t>27/08/2026</a:t>
            </a:fld>
            <a:endParaRPr lang="vi-VN"/>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9AC2959F-E4F1-4AA0-BFF0-8E1F7AD92652}" type="slidenum">
              <a:rPr lang="vi-VN" smtClean="0"/>
              <a:t>‹#›</a:t>
            </a:fld>
            <a:endParaRPr lang="vi-VN"/>
          </a:p>
        </p:txBody>
      </p:sp>
    </p:spTree>
    <p:extLst>
      <p:ext uri="{BB962C8B-B14F-4D97-AF65-F5344CB8AC3E}">
        <p14:creationId xmlns:p14="http://schemas.microsoft.com/office/powerpoint/2010/main" val="3567464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ADE5A6-3F5A-45B8-97EF-D579F1586A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08206CC5-87D1-4CCD-A112-BBC459AEE4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5619" y="3612208"/>
            <a:ext cx="12192000" cy="3352800"/>
          </a:xfrm>
          <a:prstGeom prst="rect">
            <a:avLst/>
          </a:prstGeom>
        </p:spPr>
      </p:pic>
      <p:pic>
        <p:nvPicPr>
          <p:cNvPr id="4" name="Picture 3">
            <a:extLst>
              <a:ext uri="{FF2B5EF4-FFF2-40B4-BE49-F238E27FC236}">
                <a16:creationId xmlns:a16="http://schemas.microsoft.com/office/drawing/2014/main" id="{1DD1E70C-D5D6-469B-BCE9-2C25C4895F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51053" y="4129839"/>
            <a:ext cx="3606650" cy="2904330"/>
          </a:xfrm>
          <a:prstGeom prst="rect">
            <a:avLst/>
          </a:prstGeom>
        </p:spPr>
      </p:pic>
      <p:pic>
        <p:nvPicPr>
          <p:cNvPr id="5" name="Picture 4">
            <a:extLst>
              <a:ext uri="{FF2B5EF4-FFF2-40B4-BE49-F238E27FC236}">
                <a16:creationId xmlns:a16="http://schemas.microsoft.com/office/drawing/2014/main" id="{A4A04BE7-BBC8-4543-B489-92D4DF992A6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4775" t="3148" r="6152" b="67435"/>
          <a:stretch/>
        </p:blipFill>
        <p:spPr>
          <a:xfrm>
            <a:off x="2553920" y="1645768"/>
            <a:ext cx="7084159" cy="686371"/>
          </a:xfrm>
          <a:prstGeom prst="rect">
            <a:avLst/>
          </a:prstGeom>
        </p:spPr>
      </p:pic>
      <p:pic>
        <p:nvPicPr>
          <p:cNvPr id="6" name="Picture 5">
            <a:extLst>
              <a:ext uri="{FF2B5EF4-FFF2-40B4-BE49-F238E27FC236}">
                <a16:creationId xmlns:a16="http://schemas.microsoft.com/office/drawing/2014/main" id="{FD9760F9-FB53-4EEB-AEE6-7F8D57F6702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791915" y="171045"/>
            <a:ext cx="2461449" cy="1314286"/>
          </a:xfrm>
          <a:prstGeom prst="rect">
            <a:avLst/>
          </a:prstGeom>
        </p:spPr>
      </p:pic>
      <p:pic>
        <p:nvPicPr>
          <p:cNvPr id="7" name="Picture 6">
            <a:extLst>
              <a:ext uri="{FF2B5EF4-FFF2-40B4-BE49-F238E27FC236}">
                <a16:creationId xmlns:a16="http://schemas.microsoft.com/office/drawing/2014/main" id="{0A5C4E8C-A173-4500-B0E5-67E65CA2230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56986" y="171044"/>
            <a:ext cx="3000872" cy="1386193"/>
          </a:xfrm>
          <a:prstGeom prst="rect">
            <a:avLst/>
          </a:prstGeom>
        </p:spPr>
      </p:pic>
      <p:pic>
        <p:nvPicPr>
          <p:cNvPr id="8" name="Picture 7">
            <a:extLst>
              <a:ext uri="{FF2B5EF4-FFF2-40B4-BE49-F238E27FC236}">
                <a16:creationId xmlns:a16="http://schemas.microsoft.com/office/drawing/2014/main" id="{829A94DB-A5C1-4F8F-90E0-852518F9BD8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814188" y="88531"/>
            <a:ext cx="2824229" cy="1386193"/>
          </a:xfrm>
          <a:prstGeom prst="rect">
            <a:avLst/>
          </a:prstGeom>
        </p:spPr>
      </p:pic>
    </p:spTree>
    <p:extLst>
      <p:ext uri="{BB962C8B-B14F-4D97-AF65-F5344CB8AC3E}">
        <p14:creationId xmlns:p14="http://schemas.microsoft.com/office/powerpoint/2010/main" val="2918620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8795F-2E9F-4B4A-9412-63E99D83FD3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00541D61-56A8-454E-AE8E-001BA29424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16476EA-27D6-4BB6-8FFF-F9BF46EEE6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3E6E166-54ED-4676-9EF4-83C8BAF5FA44}"/>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6" name="Footer Placeholder 5">
            <a:extLst>
              <a:ext uri="{FF2B5EF4-FFF2-40B4-BE49-F238E27FC236}">
                <a16:creationId xmlns:a16="http://schemas.microsoft.com/office/drawing/2014/main" id="{E52341F5-7960-4E66-9E6B-23346FB19DFA}"/>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5D464B6-24C8-49F5-B842-117A6FE8CDC2}"/>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1645581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E7475-4DBA-4A48-9838-B4DE0A30D3C5}"/>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5518F38-9FC4-455D-96CF-C44C8FA7D5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FFCF75-480B-467A-9675-90404E17D5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BFB27D20-225A-4FB8-AB8E-0231BBD0DC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D53B65-433D-4996-A34F-F4C9CA4F8A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62C2057F-E1DF-4DC0-9157-0A20632A6DE1}"/>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8" name="Footer Placeholder 7">
            <a:extLst>
              <a:ext uri="{FF2B5EF4-FFF2-40B4-BE49-F238E27FC236}">
                <a16:creationId xmlns:a16="http://schemas.microsoft.com/office/drawing/2014/main" id="{9FB692F5-7236-4181-8C17-510FFB565B3A}"/>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66B7C9F8-44B3-4A25-9CE0-6D57DA69E27D}"/>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1881167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181CE-1402-4A4C-8E32-2480A2D97A99}"/>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FF3BB387-9C39-400D-82B1-26F72C8234A0}"/>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4" name="Footer Placeholder 3">
            <a:extLst>
              <a:ext uri="{FF2B5EF4-FFF2-40B4-BE49-F238E27FC236}">
                <a16:creationId xmlns:a16="http://schemas.microsoft.com/office/drawing/2014/main" id="{EBF9295D-129F-462F-90C0-102A469F8580}"/>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03E26FCA-AB57-4FC1-81CC-747EE814AF2B}"/>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4049939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1F80E0-B573-404F-B9FA-B7B7703A49F3}"/>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3" name="Footer Placeholder 2">
            <a:extLst>
              <a:ext uri="{FF2B5EF4-FFF2-40B4-BE49-F238E27FC236}">
                <a16:creationId xmlns:a16="http://schemas.microsoft.com/office/drawing/2014/main" id="{7F8C0559-B0B4-4C13-8E27-95A2149EEE2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F102794-D01F-4280-9468-4A3E9D80A33C}"/>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2983412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173F4-77AC-4C05-892C-BDBAB70F4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0EBECF04-6865-45FA-BA1C-75C06E235B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9DE1316D-3976-4DFD-9F41-5834CDD506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EB943E-90DA-4530-A7BD-B3B8FA212EDA}"/>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6" name="Footer Placeholder 5">
            <a:extLst>
              <a:ext uri="{FF2B5EF4-FFF2-40B4-BE49-F238E27FC236}">
                <a16:creationId xmlns:a16="http://schemas.microsoft.com/office/drawing/2014/main" id="{F3479601-5367-4CB6-885C-A743DA657E5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CF088D7-7EB7-4E69-8221-EB3561E40343}"/>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3163486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EEFE3-DA48-45C3-A4B4-8B48548BEA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D037F8F6-FBF5-441B-BEB6-59DC1A19C5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E260F24-96C9-4EB5-97AA-14A0FB9B3B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5851EE-C369-4C5C-9103-684CAA6162B7}"/>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6" name="Footer Placeholder 5">
            <a:extLst>
              <a:ext uri="{FF2B5EF4-FFF2-40B4-BE49-F238E27FC236}">
                <a16:creationId xmlns:a16="http://schemas.microsoft.com/office/drawing/2014/main" id="{1C5C14AB-F68A-4BD5-9C62-10AA19E889F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76D9F8E4-139C-430C-9101-4EBC6E4F6948}"/>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1918509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A9BB4-2115-4A19-9777-EEFA14A53F2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D867C59-78E4-4935-933E-D6B8221050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7F45B91-2B97-4556-AFE6-8B6C75BD531E}"/>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5" name="Footer Placeholder 4">
            <a:extLst>
              <a:ext uri="{FF2B5EF4-FFF2-40B4-BE49-F238E27FC236}">
                <a16:creationId xmlns:a16="http://schemas.microsoft.com/office/drawing/2014/main" id="{134F2063-BB16-4B98-B1EA-0F7973946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3B5EC366-07F3-4C1B-98F0-8B8BA06E35C1}"/>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2217803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17108E-BA00-44E9-8C3D-1FDD43FDF2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B2B55AB0-27B3-4618-A77E-F8E8156D29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095AB41-EC12-4FD2-AFEF-6FEC3EA5E1B6}"/>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5" name="Footer Placeholder 4">
            <a:extLst>
              <a:ext uri="{FF2B5EF4-FFF2-40B4-BE49-F238E27FC236}">
                <a16:creationId xmlns:a16="http://schemas.microsoft.com/office/drawing/2014/main" id="{0C4F9F4E-1504-4EB8-BE66-F8FA2EC8064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67BA8796-7812-436F-92E7-55AA2689D776}"/>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2835983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D6930-7809-8417-4F75-B05AAA40F0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B031180B-51C1-054C-DA02-65D40D27EF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329690CC-111A-9FB9-96F3-C3B5817B286A}"/>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5" name="Footer Placeholder 4">
            <a:extLst>
              <a:ext uri="{FF2B5EF4-FFF2-40B4-BE49-F238E27FC236}">
                <a16:creationId xmlns:a16="http://schemas.microsoft.com/office/drawing/2014/main" id="{1ADB9CFD-7807-3E09-B9FA-6D57E72D928D}"/>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350B85F9-5013-4C9F-D9DA-433EBD8B4D7C}"/>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1583350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4FD-6B69-425C-89B6-75108D2795F3}"/>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BD042D70-0D39-A8F8-9263-E7740C4D7F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8104A795-DAAC-D70B-DFF8-7B4764888C02}"/>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5" name="Footer Placeholder 4">
            <a:extLst>
              <a:ext uri="{FF2B5EF4-FFF2-40B4-BE49-F238E27FC236}">
                <a16:creationId xmlns:a16="http://schemas.microsoft.com/office/drawing/2014/main" id="{AE6958C4-2BA0-D9D0-293E-DF212F471E76}"/>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C545151C-4033-9791-A2C9-EA5B2A260F9F}"/>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2069870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7928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90D55-B4A8-92E3-5FE0-8BC40398B7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a:extLst>
              <a:ext uri="{FF2B5EF4-FFF2-40B4-BE49-F238E27FC236}">
                <a16:creationId xmlns:a16="http://schemas.microsoft.com/office/drawing/2014/main" id="{F3E9C9CA-8542-1C33-BF8E-2F7BEF7CF2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2017BB-9F5D-876C-042D-57E8694DB2EE}"/>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5" name="Footer Placeholder 4">
            <a:extLst>
              <a:ext uri="{FF2B5EF4-FFF2-40B4-BE49-F238E27FC236}">
                <a16:creationId xmlns:a16="http://schemas.microsoft.com/office/drawing/2014/main" id="{F5F3188D-8118-E716-6748-B4F7BFD18348}"/>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62989252-C2D8-E3B9-E203-386BA6C92BE8}"/>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328831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12397-DFB3-4ECD-0DD8-F32F7D48CA1E}"/>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FC837A78-69C1-C2DD-80CF-9E0A799300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a:extLst>
              <a:ext uri="{FF2B5EF4-FFF2-40B4-BE49-F238E27FC236}">
                <a16:creationId xmlns:a16="http://schemas.microsoft.com/office/drawing/2014/main" id="{C9F4A0E9-2FF4-72CA-1073-5C28D9026A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4">
            <a:extLst>
              <a:ext uri="{FF2B5EF4-FFF2-40B4-BE49-F238E27FC236}">
                <a16:creationId xmlns:a16="http://schemas.microsoft.com/office/drawing/2014/main" id="{8780BEA5-B1B7-2A1F-5371-02A1CD91BBA1}"/>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6" name="Footer Placeholder 5">
            <a:extLst>
              <a:ext uri="{FF2B5EF4-FFF2-40B4-BE49-F238E27FC236}">
                <a16:creationId xmlns:a16="http://schemas.microsoft.com/office/drawing/2014/main" id="{09A9F542-2112-E8ED-B2FD-3EFECE0B2FA2}"/>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7131CE0E-1D6D-1142-1FCB-67453D9F4208}"/>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3334988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752FE-433E-4F82-30CF-9ED0D82C7D13}"/>
              </a:ext>
            </a:extLst>
          </p:cNvPr>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a:extLst>
              <a:ext uri="{FF2B5EF4-FFF2-40B4-BE49-F238E27FC236}">
                <a16:creationId xmlns:a16="http://schemas.microsoft.com/office/drawing/2014/main" id="{E3A98787-9C71-4D89-9D2A-134FA8AA5D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EE227E-7200-0BA9-272F-96D448CA58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a:extLst>
              <a:ext uri="{FF2B5EF4-FFF2-40B4-BE49-F238E27FC236}">
                <a16:creationId xmlns:a16="http://schemas.microsoft.com/office/drawing/2014/main" id="{845A8668-ADC1-9D7A-E090-5E9B5FA562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C50426-5F79-5C39-B3F6-433AFC5FCD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6">
            <a:extLst>
              <a:ext uri="{FF2B5EF4-FFF2-40B4-BE49-F238E27FC236}">
                <a16:creationId xmlns:a16="http://schemas.microsoft.com/office/drawing/2014/main" id="{53915FED-6C4E-0E9F-4B64-164306C95940}"/>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8" name="Footer Placeholder 7">
            <a:extLst>
              <a:ext uri="{FF2B5EF4-FFF2-40B4-BE49-F238E27FC236}">
                <a16:creationId xmlns:a16="http://schemas.microsoft.com/office/drawing/2014/main" id="{F1E5852F-7774-6BB1-F405-316F34A96D32}"/>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BDF1C932-A95F-5AC4-6945-581BFEAF8759}"/>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3702135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3BD47-8660-DC32-F054-CEEACF3B576B}"/>
              </a:ext>
            </a:extLst>
          </p:cNvPr>
          <p:cNvSpPr>
            <a:spLocks noGrp="1"/>
          </p:cNvSpPr>
          <p:nvPr>
            <p:ph type="title"/>
          </p:nvPr>
        </p:nvSpPr>
        <p:spPr/>
        <p:txBody>
          <a:bodyPr/>
          <a:lstStyle/>
          <a:p>
            <a:r>
              <a:rPr lang="en-US"/>
              <a:t>Click to edit Master title style</a:t>
            </a:r>
            <a:endParaRPr lang="en-VN"/>
          </a:p>
        </p:txBody>
      </p:sp>
      <p:sp>
        <p:nvSpPr>
          <p:cNvPr id="3" name="Date Placeholder 2">
            <a:extLst>
              <a:ext uri="{FF2B5EF4-FFF2-40B4-BE49-F238E27FC236}">
                <a16:creationId xmlns:a16="http://schemas.microsoft.com/office/drawing/2014/main" id="{5A3D29B0-77E9-273E-51BE-C47EDEAE79B9}"/>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4" name="Footer Placeholder 3">
            <a:extLst>
              <a:ext uri="{FF2B5EF4-FFF2-40B4-BE49-F238E27FC236}">
                <a16:creationId xmlns:a16="http://schemas.microsoft.com/office/drawing/2014/main" id="{034D0191-D069-9EEA-0538-865DB010E5EA}"/>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30A2D24D-0449-7B8B-B7BE-A50A7D5B36B8}"/>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35077673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E64934-AB52-9C30-5E7C-DE7D6DE928E0}"/>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3" name="Footer Placeholder 2">
            <a:extLst>
              <a:ext uri="{FF2B5EF4-FFF2-40B4-BE49-F238E27FC236}">
                <a16:creationId xmlns:a16="http://schemas.microsoft.com/office/drawing/2014/main" id="{43C78B98-1989-E91E-DDCF-8D19EF834962}"/>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0D666709-2D79-5923-28B5-F978BFAF6C85}"/>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2241722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17FA9-0A7C-05E7-79D9-049879D8AE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a:extLst>
              <a:ext uri="{FF2B5EF4-FFF2-40B4-BE49-F238E27FC236}">
                <a16:creationId xmlns:a16="http://schemas.microsoft.com/office/drawing/2014/main" id="{A705DEF3-7FEE-ABB7-C19C-0A971E37FC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a:extLst>
              <a:ext uri="{FF2B5EF4-FFF2-40B4-BE49-F238E27FC236}">
                <a16:creationId xmlns:a16="http://schemas.microsoft.com/office/drawing/2014/main" id="{7DFA0AA9-91F4-E248-3905-99DF6F574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126D21-CD80-0F29-BA33-D9550386E04C}"/>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6" name="Footer Placeholder 5">
            <a:extLst>
              <a:ext uri="{FF2B5EF4-FFF2-40B4-BE49-F238E27FC236}">
                <a16:creationId xmlns:a16="http://schemas.microsoft.com/office/drawing/2014/main" id="{1FF09328-8349-0BC2-BD6B-F2B685ABFB41}"/>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4CFE5BF6-2A21-17CB-C40F-EA1FE3FB8828}"/>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10281483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D7F4-188D-FDE7-C3D8-91B93B8674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a:extLst>
              <a:ext uri="{FF2B5EF4-FFF2-40B4-BE49-F238E27FC236}">
                <a16:creationId xmlns:a16="http://schemas.microsoft.com/office/drawing/2014/main" id="{9A43659A-6A66-7CCB-2244-0C323CF700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VN"/>
          </a:p>
        </p:txBody>
      </p:sp>
      <p:sp>
        <p:nvSpPr>
          <p:cNvPr id="4" name="Text Placeholder 3">
            <a:extLst>
              <a:ext uri="{FF2B5EF4-FFF2-40B4-BE49-F238E27FC236}">
                <a16:creationId xmlns:a16="http://schemas.microsoft.com/office/drawing/2014/main" id="{DDA510DF-24DD-DE31-7CC7-13E5D27230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463363-EA8A-002A-BEA5-2DF55F133612}"/>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6" name="Footer Placeholder 5">
            <a:extLst>
              <a:ext uri="{FF2B5EF4-FFF2-40B4-BE49-F238E27FC236}">
                <a16:creationId xmlns:a16="http://schemas.microsoft.com/office/drawing/2014/main" id="{329F1E0C-22A3-10DB-C0D0-647F27F13856}"/>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ECC604EB-4E94-40D0-A7DF-B49B6F07B7D4}"/>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21796717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D3AFF-44B9-A7A8-4ACB-C6294726AEA0}"/>
              </a:ext>
            </a:extLst>
          </p:cNvPr>
          <p:cNvSpPr>
            <a:spLocks noGrp="1"/>
          </p:cNvSpPr>
          <p:nvPr>
            <p:ph type="title"/>
          </p:nvPr>
        </p:nvSpPr>
        <p:spPr/>
        <p:txBody>
          <a:bodyPr/>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843C57B2-D2F3-0942-DF6A-42F6303F1D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FF5D80C1-7C55-F939-BF81-620B78837C79}"/>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5" name="Footer Placeholder 4">
            <a:extLst>
              <a:ext uri="{FF2B5EF4-FFF2-40B4-BE49-F238E27FC236}">
                <a16:creationId xmlns:a16="http://schemas.microsoft.com/office/drawing/2014/main" id="{C7CA5E6B-968E-AC08-82AC-15146B0F4304}"/>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1397F26F-7F0E-404B-D925-0147F865D863}"/>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112920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C801C9-D500-DA9A-94BF-27B9762BF1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0786691B-8D46-B83A-747E-3D4149E491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FB004885-7B1B-7101-A384-644279A50343}"/>
              </a:ext>
            </a:extLst>
          </p:cNvPr>
          <p:cNvSpPr>
            <a:spLocks noGrp="1"/>
          </p:cNvSpPr>
          <p:nvPr>
            <p:ph type="dt" sz="half" idx="10"/>
          </p:nvPr>
        </p:nvSpPr>
        <p:spPr/>
        <p:txBody>
          <a:bodyPr/>
          <a:lstStyle/>
          <a:p>
            <a:fld id="{B40DF558-372D-3840-BD05-5D15AD7E3CB7}" type="datetimeFigureOut">
              <a:rPr lang="en-VN" smtClean="0"/>
              <a:t>08/27/2026</a:t>
            </a:fld>
            <a:endParaRPr lang="en-VN"/>
          </a:p>
        </p:txBody>
      </p:sp>
      <p:sp>
        <p:nvSpPr>
          <p:cNvPr id="5" name="Footer Placeholder 4">
            <a:extLst>
              <a:ext uri="{FF2B5EF4-FFF2-40B4-BE49-F238E27FC236}">
                <a16:creationId xmlns:a16="http://schemas.microsoft.com/office/drawing/2014/main" id="{CED9C7E7-9558-2E63-6BBA-4A880D98BF67}"/>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CAB30D0D-1C55-4EE1-F3C2-343B1908F260}"/>
              </a:ext>
            </a:extLst>
          </p:cNvPr>
          <p:cNvSpPr>
            <a:spLocks noGrp="1"/>
          </p:cNvSpPr>
          <p:nvPr>
            <p:ph type="sldNum" sz="quarter" idx="12"/>
          </p:nvPr>
        </p:nvSpPr>
        <p:spPr/>
        <p:txBody>
          <a:bodyPr/>
          <a:lstStyle/>
          <a:p>
            <a:fld id="{237D1752-175C-6347-9221-06362F652918}" type="slidenum">
              <a:rPr lang="en-VN" smtClean="0"/>
              <a:t>‹#›</a:t>
            </a:fld>
            <a:endParaRPr lang="en-VN"/>
          </a:p>
        </p:txBody>
      </p:sp>
    </p:spTree>
    <p:extLst>
      <p:ext uri="{BB962C8B-B14F-4D97-AF65-F5344CB8AC3E}">
        <p14:creationId xmlns:p14="http://schemas.microsoft.com/office/powerpoint/2010/main" val="4112165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1184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923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274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5527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325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B7AE3-C4F5-4BD7-A7CC-0A7AA26721C5}"/>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F4F9B02-02C6-4064-AA2A-998AF0378A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6FE75FC-64E6-423D-A57B-81F67A7C05EC}"/>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5" name="Footer Placeholder 4">
            <a:extLst>
              <a:ext uri="{FF2B5EF4-FFF2-40B4-BE49-F238E27FC236}">
                <a16:creationId xmlns:a16="http://schemas.microsoft.com/office/drawing/2014/main" id="{5B158DA1-AD3C-40CD-8446-3C70FAFC76A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AE33D6A-0C73-4CA8-87CE-BEA1C8FC2C7E}"/>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2366006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11775-E532-4726-ACBA-788BBA08E8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AEAA845B-26C2-4699-AE1B-098F72482D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5415E6-EBFA-4ACC-8451-A449E66214AD}"/>
              </a:ext>
            </a:extLst>
          </p:cNvPr>
          <p:cNvSpPr>
            <a:spLocks noGrp="1"/>
          </p:cNvSpPr>
          <p:nvPr>
            <p:ph type="dt" sz="half" idx="10"/>
          </p:nvPr>
        </p:nvSpPr>
        <p:spPr/>
        <p:txBody>
          <a:bodyPr/>
          <a:lstStyle/>
          <a:p>
            <a:fld id="{F567CB12-469E-4238-BFD0-91FDC57358D9}" type="datetimeFigureOut">
              <a:rPr lang="vi-VN" smtClean="0"/>
              <a:t>27/08/2026</a:t>
            </a:fld>
            <a:endParaRPr lang="vi-VN"/>
          </a:p>
        </p:txBody>
      </p:sp>
      <p:sp>
        <p:nvSpPr>
          <p:cNvPr id="5" name="Footer Placeholder 4">
            <a:extLst>
              <a:ext uri="{FF2B5EF4-FFF2-40B4-BE49-F238E27FC236}">
                <a16:creationId xmlns:a16="http://schemas.microsoft.com/office/drawing/2014/main" id="{6874B71A-AE75-481F-B6B7-46A9F59491C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72AAFFE-EFF2-487C-9091-046A76B67D50}"/>
              </a:ext>
            </a:extLst>
          </p:cNvPr>
          <p:cNvSpPr>
            <a:spLocks noGrp="1"/>
          </p:cNvSpPr>
          <p:nvPr>
            <p:ph type="sldNum" sz="quarter" idx="12"/>
          </p:nvPr>
        </p:nvSpPr>
        <p:spPr/>
        <p:txBody>
          <a:bodyPr/>
          <a:lstStyle/>
          <a:p>
            <a:fld id="{656D4F19-8C8B-4E91-B1F2-265406E5981C}" type="slidenum">
              <a:rPr lang="vi-VN" smtClean="0"/>
              <a:t>‹#›</a:t>
            </a:fld>
            <a:endParaRPr lang="vi-VN"/>
          </a:p>
        </p:txBody>
      </p:sp>
    </p:spTree>
    <p:extLst>
      <p:ext uri="{BB962C8B-B14F-4D97-AF65-F5344CB8AC3E}">
        <p14:creationId xmlns:p14="http://schemas.microsoft.com/office/powerpoint/2010/main" val="1158501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97FE6A-08C9-4D25-B607-A48DF5C5D8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7CA5C297-23F0-4779-8981-1E704C84D9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vi-VN" dirty="0"/>
          </a:p>
        </p:txBody>
      </p:sp>
      <p:sp>
        <p:nvSpPr>
          <p:cNvPr id="4" name="Date Placeholder 3">
            <a:extLst>
              <a:ext uri="{FF2B5EF4-FFF2-40B4-BE49-F238E27FC236}">
                <a16:creationId xmlns:a16="http://schemas.microsoft.com/office/drawing/2014/main" id="{56428781-FAAC-4489-842D-9C753E6B80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7CB12-469E-4238-BFD0-91FDC57358D9}" type="datetimeFigureOut">
              <a:rPr lang="vi-VN" smtClean="0"/>
              <a:t>27/08/2026</a:t>
            </a:fld>
            <a:endParaRPr lang="vi-VN"/>
          </a:p>
        </p:txBody>
      </p:sp>
      <p:sp>
        <p:nvSpPr>
          <p:cNvPr id="5" name="Footer Placeholder 4">
            <a:extLst>
              <a:ext uri="{FF2B5EF4-FFF2-40B4-BE49-F238E27FC236}">
                <a16:creationId xmlns:a16="http://schemas.microsoft.com/office/drawing/2014/main" id="{41FF8050-C03C-427A-9CAA-A6EB7B3492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E8183F6-DA1E-48C5-93B3-D204281CCB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D4F19-8C8B-4E91-B1F2-265406E5981C}" type="slidenum">
              <a:rPr lang="vi-VN" smtClean="0"/>
              <a:t>‹#›</a:t>
            </a:fld>
            <a:endParaRPr lang="vi-VN"/>
          </a:p>
        </p:txBody>
      </p:sp>
    </p:spTree>
    <p:extLst>
      <p:ext uri="{BB962C8B-B14F-4D97-AF65-F5344CB8AC3E}">
        <p14:creationId xmlns:p14="http://schemas.microsoft.com/office/powerpoint/2010/main" val="143580359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3" r:id="rId3"/>
    <p:sldLayoutId id="2147483662" r:id="rId4"/>
    <p:sldLayoutId id="2147483661" r:id="rId5"/>
    <p:sldLayoutId id="2147483664" r:id="rId6"/>
    <p:sldLayoutId id="2147483665"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63D6BF-B1B4-8908-D54C-537264843A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N"/>
          </a:p>
        </p:txBody>
      </p:sp>
      <p:sp>
        <p:nvSpPr>
          <p:cNvPr id="3" name="Text Placeholder 2">
            <a:extLst>
              <a:ext uri="{FF2B5EF4-FFF2-40B4-BE49-F238E27FC236}">
                <a16:creationId xmlns:a16="http://schemas.microsoft.com/office/drawing/2014/main" id="{9901B9F1-AF2F-5089-6F1C-345B887C1D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5FF189DF-603F-EEDA-0B7C-A38CFC210A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0DF558-372D-3840-BD05-5D15AD7E3CB7}" type="datetimeFigureOut">
              <a:rPr lang="en-VN" smtClean="0"/>
              <a:t>08/27/2026</a:t>
            </a:fld>
            <a:endParaRPr lang="en-VN"/>
          </a:p>
        </p:txBody>
      </p:sp>
      <p:sp>
        <p:nvSpPr>
          <p:cNvPr id="5" name="Footer Placeholder 4">
            <a:extLst>
              <a:ext uri="{FF2B5EF4-FFF2-40B4-BE49-F238E27FC236}">
                <a16:creationId xmlns:a16="http://schemas.microsoft.com/office/drawing/2014/main" id="{22D6D41B-6EB3-808B-5781-B7B77B201D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VN"/>
          </a:p>
        </p:txBody>
      </p:sp>
      <p:sp>
        <p:nvSpPr>
          <p:cNvPr id="6" name="Slide Number Placeholder 5">
            <a:extLst>
              <a:ext uri="{FF2B5EF4-FFF2-40B4-BE49-F238E27FC236}">
                <a16:creationId xmlns:a16="http://schemas.microsoft.com/office/drawing/2014/main" id="{1C041469-9783-EF34-0017-6D514190D8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7D1752-175C-6347-9221-06362F652918}" type="slidenum">
              <a:rPr lang="en-VN" smtClean="0"/>
              <a:t>‹#›</a:t>
            </a:fld>
            <a:endParaRPr lang="en-VN"/>
          </a:p>
        </p:txBody>
      </p:sp>
    </p:spTree>
    <p:extLst>
      <p:ext uri="{BB962C8B-B14F-4D97-AF65-F5344CB8AC3E}">
        <p14:creationId xmlns:p14="http://schemas.microsoft.com/office/powerpoint/2010/main" val="161623258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8.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png"/><Relationship Id="rId14"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jp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57.jpg"/><Relationship Id="rId5" Type="http://schemas.openxmlformats.org/officeDocument/2006/relationships/image" Target="../media/image56.jpg"/><Relationship Id="rId4" Type="http://schemas.openxmlformats.org/officeDocument/2006/relationships/image" Target="../media/image55.jpeg"/></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JPG"/><Relationship Id="rId9" Type="http://schemas.openxmlformats.org/officeDocument/2006/relationships/image" Target="../media/image41.jpg"/></Relationships>
</file>

<file path=ppt/slides/_rels/slide7.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jpeg"/><Relationship Id="rId4" Type="http://schemas.openxmlformats.org/officeDocument/2006/relationships/image" Target="../media/image43.png"/><Relationship Id="rId9"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1.png"/><Relationship Id="rId1" Type="http://schemas.openxmlformats.org/officeDocument/2006/relationships/slideLayout" Target="../slideLayouts/slideLayout8.xml"/><Relationship Id="rId4" Type="http://schemas.openxmlformats.org/officeDocument/2006/relationships/image" Target="../media/image51.JPG"/></Relationships>
</file>

<file path=ppt/slides/_rels/slide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3000"/>
          </a:stretch>
        </a:blipFill>
        <a:effectLst/>
      </p:bgPr>
    </p:bg>
    <p:spTree>
      <p:nvGrpSpPr>
        <p:cNvPr id="1" name=""/>
        <p:cNvGrpSpPr/>
        <p:nvPr/>
      </p:nvGrpSpPr>
      <p:grpSpPr>
        <a:xfrm>
          <a:off x="0" y="0"/>
          <a:ext cx="0" cy="0"/>
          <a:chOff x="0" y="0"/>
          <a:chExt cx="0" cy="0"/>
        </a:xfrm>
      </p:grpSpPr>
      <p:pic>
        <p:nvPicPr>
          <p:cNvPr id="1028" name="Picture 4" descr="CÁC MÔ HÌNH NHÂN VẬT TIÊU BIỂU TRONG TUỒNG (HÁT BỘI)">
            <a:extLst>
              <a:ext uri="{FF2B5EF4-FFF2-40B4-BE49-F238E27FC236}">
                <a16:creationId xmlns:a16="http://schemas.microsoft.com/office/drawing/2014/main" id="{8436E19A-BA8E-4D47-8D8E-A57B381811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4068"/>
            <a:ext cx="4156518" cy="27847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ét uy nghi, tráng lệ của điện Kiến Trung (Hoàng thành Huế)">
            <a:extLst>
              <a:ext uri="{FF2B5EF4-FFF2-40B4-BE49-F238E27FC236}">
                <a16:creationId xmlns:a16="http://schemas.microsoft.com/office/drawing/2014/main" id="{31D63217-DC64-4506-B4C1-2EDA2213F7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523" y="381002"/>
            <a:ext cx="3558954" cy="278476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Không có mô tả ảnh.">
            <a:extLst>
              <a:ext uri="{FF2B5EF4-FFF2-40B4-BE49-F238E27FC236}">
                <a16:creationId xmlns:a16="http://schemas.microsoft.com/office/drawing/2014/main" id="{710496E1-139B-40BF-8E2D-658945C370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3564" y="381002"/>
            <a:ext cx="4178436" cy="278476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hiên Can Địa Chi Là Gì - Cách Tính Chính Xác [2025]">
            <a:extLst>
              <a:ext uri="{FF2B5EF4-FFF2-40B4-BE49-F238E27FC236}">
                <a16:creationId xmlns:a16="http://schemas.microsoft.com/office/drawing/2014/main" id="{0E9ACBCC-0DCB-4D69-9D9C-4864492595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84251"/>
            <a:ext cx="4156518" cy="276928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op 20+ địa điểm du lịch Sài Gòn chất lượng quẫy quên lối về">
            <a:extLst>
              <a:ext uri="{FF2B5EF4-FFF2-40B4-BE49-F238E27FC236}">
                <a16:creationId xmlns:a16="http://schemas.microsoft.com/office/drawing/2014/main" id="{C114E0CD-1A76-402B-910C-2BCDE54325B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4217"/>
          <a:stretch/>
        </p:blipFill>
        <p:spPr bwMode="auto">
          <a:xfrm>
            <a:off x="4316524" y="3284252"/>
            <a:ext cx="3558953" cy="276928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Món ngon trong mâm cỗ Tết cổ truyền ở miền Bắc">
            <a:extLst>
              <a:ext uri="{FF2B5EF4-FFF2-40B4-BE49-F238E27FC236}">
                <a16:creationId xmlns:a16="http://schemas.microsoft.com/office/drawing/2014/main" id="{0B15D03A-2D0A-4801-9536-8800FA2D89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3564" y="3284250"/>
            <a:ext cx="4172119" cy="27692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ộ Trò chơi Sáng Đèn">
            <a:extLst>
              <a:ext uri="{FF2B5EF4-FFF2-40B4-BE49-F238E27FC236}">
                <a16:creationId xmlns:a16="http://schemas.microsoft.com/office/drawing/2014/main" id="{C41C0F82-07BF-44FD-A97A-399D0B18F0F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3557" y="364068"/>
            <a:ext cx="2789404" cy="278476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Board game Phục Dựng - Comicola Crowdfunding">
            <a:extLst>
              <a:ext uri="{FF2B5EF4-FFF2-40B4-BE49-F238E27FC236}">
                <a16:creationId xmlns:a16="http://schemas.microsoft.com/office/drawing/2014/main" id="{5F8054DF-715B-48EA-9FF9-C89C05EEA47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01073" y="380555"/>
            <a:ext cx="2789853" cy="27898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Đặt trước] Boardgame Gieo Quẻ - Comicola Shop">
            <a:extLst>
              <a:ext uri="{FF2B5EF4-FFF2-40B4-BE49-F238E27FC236}">
                <a16:creationId xmlns:a16="http://schemas.microsoft.com/office/drawing/2014/main" id="{0F95DA5E-9DD6-4665-BC7D-29FCA39E08E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932" b="11730"/>
          <a:stretch/>
        </p:blipFill>
        <p:spPr bwMode="auto">
          <a:xfrm>
            <a:off x="8718815" y="357503"/>
            <a:ext cx="2789853" cy="280826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Board Game Thiên Can Địa Chi (Hàng mới về)">
            <a:extLst>
              <a:ext uri="{FF2B5EF4-FFF2-40B4-BE49-F238E27FC236}">
                <a16:creationId xmlns:a16="http://schemas.microsoft.com/office/drawing/2014/main" id="{468A9406-6B40-48AA-A06D-379C6B3568E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6952" y="3284250"/>
            <a:ext cx="2702611" cy="276927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CHÍNH HÃNG] Boardgame Du Ký - Ngũ Hành Games | Shopee Việt Nam">
            <a:extLst>
              <a:ext uri="{FF2B5EF4-FFF2-40B4-BE49-F238E27FC236}">
                <a16:creationId xmlns:a16="http://schemas.microsoft.com/office/drawing/2014/main" id="{9CAF7668-BADA-40C2-97FA-ED0726BB449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11360" y="3284250"/>
            <a:ext cx="2769279" cy="276927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2" descr="Boardgame Lên Mâm – Tết Bắc - Comicola Shop">
            <a:extLst>
              <a:ext uri="{FF2B5EF4-FFF2-40B4-BE49-F238E27FC236}">
                <a16:creationId xmlns:a16="http://schemas.microsoft.com/office/drawing/2014/main" id="{DBB69236-4887-40A9-82DD-CF9DEC3C9CD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739389" y="3284250"/>
            <a:ext cx="2769279" cy="2769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71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7CF68-2727-4BC4-ACF1-E539678B8309}"/>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Literature Review</a:t>
            </a:r>
            <a:endParaRPr lang="en-US" sz="5000" b="1" dirty="0">
              <a:solidFill>
                <a:srgbClr val="D62127"/>
              </a:solidFill>
              <a:latin typeface="Roboto Light" panose="02000000000000000000" pitchFamily="2" charset="0"/>
              <a:ea typeface="Roboto Light" panose="02000000000000000000" pitchFamily="2" charset="0"/>
            </a:endParaRPr>
          </a:p>
        </p:txBody>
      </p:sp>
      <p:sp>
        <p:nvSpPr>
          <p:cNvPr id="3" name="Content Placeholder 2">
            <a:extLst>
              <a:ext uri="{FF2B5EF4-FFF2-40B4-BE49-F238E27FC236}">
                <a16:creationId xmlns:a16="http://schemas.microsoft.com/office/drawing/2014/main" id="{082E66B5-4340-41DE-A0A6-E302C96ABA0B}"/>
              </a:ext>
            </a:extLst>
          </p:cNvPr>
          <p:cNvSpPr>
            <a:spLocks noGrp="1"/>
          </p:cNvSpPr>
          <p:nvPr>
            <p:ph idx="1"/>
          </p:nvPr>
        </p:nvSpPr>
        <p:spPr>
          <a:xfrm>
            <a:off x="838200" y="1825625"/>
            <a:ext cx="5257800" cy="4351338"/>
          </a:xfrm>
        </p:spPr>
        <p:txBody>
          <a:bodyPr/>
          <a:lstStyle/>
          <a:p>
            <a:pPr marL="0" indent="0">
              <a:lnSpc>
                <a:spcPct val="200000"/>
              </a:lnSpc>
              <a:buNone/>
            </a:pPr>
            <a:r>
              <a:rPr lang="en-US" sz="3000" b="1" dirty="0">
                <a:solidFill>
                  <a:srgbClr val="31346E"/>
                </a:solidFill>
                <a:latin typeface="Roboto Light" panose="02000000000000000000" pitchFamily="2" charset="0"/>
                <a:ea typeface="Roboto Light" panose="02000000000000000000" pitchFamily="2" charset="0"/>
              </a:rPr>
              <a:t>Authentic </a:t>
            </a:r>
            <a:r>
              <a:rPr lang="vi-VN" sz="3000" b="1" dirty="0">
                <a:solidFill>
                  <a:srgbClr val="31346E"/>
                </a:solidFill>
                <a:latin typeface="Roboto Light" panose="02000000000000000000" pitchFamily="2" charset="0"/>
                <a:ea typeface="Roboto Light" panose="02000000000000000000" pitchFamily="2" charset="0"/>
              </a:rPr>
              <a:t>L</a:t>
            </a:r>
            <a:r>
              <a:rPr lang="en-US" sz="3000" b="1" dirty="0">
                <a:solidFill>
                  <a:srgbClr val="31346E"/>
                </a:solidFill>
                <a:latin typeface="Roboto Light" panose="02000000000000000000" pitchFamily="2" charset="0"/>
                <a:ea typeface="Roboto Light" panose="02000000000000000000" pitchFamily="2" charset="0"/>
              </a:rPr>
              <a:t>earning</a:t>
            </a:r>
            <a:endParaRPr lang="vi-VN" sz="3000" b="1" dirty="0">
              <a:solidFill>
                <a:srgbClr val="31346E"/>
              </a:solidFill>
              <a:latin typeface="Roboto Light" panose="02000000000000000000" pitchFamily="2" charset="0"/>
              <a:ea typeface="Roboto Light" panose="02000000000000000000" pitchFamily="2" charset="0"/>
            </a:endParaRPr>
          </a:p>
          <a:p>
            <a:pPr marL="0" indent="0" rtl="0">
              <a:lnSpc>
                <a:spcPct val="200000"/>
              </a:lnSpc>
              <a:spcBef>
                <a:spcPts val="0"/>
              </a:spcBef>
              <a:spcAft>
                <a:spcPts val="0"/>
              </a:spcAft>
              <a:buNone/>
            </a:pPr>
            <a:r>
              <a:rPr lang="en-US" sz="2000" b="0" i="0" u="none" strike="noStrike" dirty="0">
                <a:solidFill>
                  <a:srgbClr val="31346E"/>
                </a:solidFill>
                <a:effectLst/>
                <a:latin typeface="Roboto Light" panose="02000000000000000000" pitchFamily="2" charset="0"/>
                <a:ea typeface="Roboto Light" panose="02000000000000000000" pitchFamily="2" charset="0"/>
              </a:rPr>
              <a:t>focuses on </a:t>
            </a:r>
            <a:r>
              <a:rPr lang="en-US" sz="2000" b="1" i="0" u="none" strike="noStrike" dirty="0">
                <a:solidFill>
                  <a:srgbClr val="31346E"/>
                </a:solidFill>
                <a:effectLst/>
                <a:latin typeface="Roboto Light" panose="02000000000000000000" pitchFamily="2" charset="0"/>
                <a:ea typeface="Roboto Light" panose="02000000000000000000" pitchFamily="2" charset="0"/>
              </a:rPr>
              <a:t>real-world</a:t>
            </a:r>
            <a:r>
              <a:rPr lang="en-US" sz="2000" b="0" i="0" u="none" strike="noStrike" dirty="0">
                <a:solidFill>
                  <a:srgbClr val="31346E"/>
                </a:solidFill>
                <a:effectLst/>
                <a:latin typeface="Roboto Light" panose="02000000000000000000" pitchFamily="2" charset="0"/>
                <a:ea typeface="Roboto Light" panose="02000000000000000000" pitchFamily="2" charset="0"/>
              </a:rPr>
              <a:t>, </a:t>
            </a:r>
            <a:r>
              <a:rPr lang="en-US" sz="2000" b="1" i="0" u="none" strike="noStrike" dirty="0">
                <a:solidFill>
                  <a:srgbClr val="31346E"/>
                </a:solidFill>
                <a:effectLst/>
                <a:latin typeface="Roboto Light" panose="02000000000000000000" pitchFamily="2" charset="0"/>
                <a:ea typeface="Roboto Light" panose="02000000000000000000" pitchFamily="2" charset="0"/>
              </a:rPr>
              <a:t>complex </a:t>
            </a:r>
            <a:r>
              <a:rPr lang="en-US" sz="2000" b="0" i="0" u="none" strike="noStrike" dirty="0">
                <a:solidFill>
                  <a:srgbClr val="31346E"/>
                </a:solidFill>
                <a:effectLst/>
                <a:latin typeface="Roboto Light" panose="02000000000000000000" pitchFamily="2" charset="0"/>
                <a:ea typeface="Roboto Light" panose="02000000000000000000" pitchFamily="2" charset="0"/>
              </a:rPr>
              <a:t>problems and their </a:t>
            </a:r>
            <a:r>
              <a:rPr lang="en-US" sz="2000" b="1" i="0" u="none" strike="noStrike" dirty="0">
                <a:solidFill>
                  <a:srgbClr val="31346E"/>
                </a:solidFill>
                <a:effectLst/>
                <a:latin typeface="Roboto Light" panose="02000000000000000000" pitchFamily="2" charset="0"/>
                <a:ea typeface="Roboto Light" panose="02000000000000000000" pitchFamily="2" charset="0"/>
              </a:rPr>
              <a:t>solutions</a:t>
            </a:r>
            <a:r>
              <a:rPr lang="en-US" sz="2000" b="0" i="0" u="none" strike="noStrike" dirty="0">
                <a:solidFill>
                  <a:srgbClr val="31346E"/>
                </a:solidFill>
                <a:effectLst/>
                <a:latin typeface="Roboto Light" panose="02000000000000000000" pitchFamily="2" charset="0"/>
                <a:ea typeface="Roboto Light" panose="02000000000000000000" pitchFamily="2" charset="0"/>
              </a:rPr>
              <a:t>, using </a:t>
            </a:r>
            <a:r>
              <a:rPr lang="en-US" sz="2000" b="1" i="0" u="none" strike="noStrike" dirty="0">
                <a:solidFill>
                  <a:srgbClr val="31346E"/>
                </a:solidFill>
                <a:effectLst/>
                <a:latin typeface="Roboto Light" panose="02000000000000000000" pitchFamily="2" charset="0"/>
                <a:ea typeface="Roboto Light" panose="02000000000000000000" pitchFamily="2" charset="0"/>
              </a:rPr>
              <a:t>role-playing</a:t>
            </a:r>
            <a:r>
              <a:rPr lang="en-US" sz="2000" b="0" i="0" u="none" strike="noStrike" dirty="0">
                <a:solidFill>
                  <a:srgbClr val="31346E"/>
                </a:solidFill>
                <a:effectLst/>
                <a:latin typeface="Roboto Light" panose="02000000000000000000" pitchFamily="2" charset="0"/>
                <a:ea typeface="Roboto Light" panose="02000000000000000000" pitchFamily="2" charset="0"/>
              </a:rPr>
              <a:t> exercises, </a:t>
            </a:r>
            <a:r>
              <a:rPr lang="en-US" sz="2000" b="1" i="0" u="none" strike="noStrike" dirty="0">
                <a:solidFill>
                  <a:srgbClr val="31346E"/>
                </a:solidFill>
                <a:effectLst/>
                <a:latin typeface="Roboto Light" panose="02000000000000000000" pitchFamily="2" charset="0"/>
                <a:ea typeface="Roboto Light" panose="02000000000000000000" pitchFamily="2" charset="0"/>
              </a:rPr>
              <a:t>problem-based </a:t>
            </a:r>
            <a:r>
              <a:rPr lang="en-US" sz="2000" b="0" i="0" u="none" strike="noStrike" dirty="0">
                <a:solidFill>
                  <a:srgbClr val="31346E"/>
                </a:solidFill>
                <a:effectLst/>
                <a:latin typeface="Roboto Light" panose="02000000000000000000" pitchFamily="2" charset="0"/>
                <a:ea typeface="Roboto Light" panose="02000000000000000000" pitchFamily="2" charset="0"/>
              </a:rPr>
              <a:t>activities, and participation in </a:t>
            </a:r>
            <a:r>
              <a:rPr lang="en-US" sz="2000" b="1" i="0" u="none" strike="noStrike" dirty="0">
                <a:solidFill>
                  <a:srgbClr val="31346E"/>
                </a:solidFill>
                <a:effectLst/>
                <a:latin typeface="Roboto Light" panose="02000000000000000000" pitchFamily="2" charset="0"/>
                <a:ea typeface="Roboto Light" panose="02000000000000000000" pitchFamily="2" charset="0"/>
              </a:rPr>
              <a:t>virtual communities</a:t>
            </a:r>
            <a:r>
              <a:rPr lang="en-US" sz="2000" b="0" i="0" u="none" strike="noStrike" dirty="0">
                <a:solidFill>
                  <a:srgbClr val="31346E"/>
                </a:solidFill>
                <a:effectLst/>
                <a:latin typeface="Roboto Light" panose="02000000000000000000" pitchFamily="2" charset="0"/>
                <a:ea typeface="Roboto Light" panose="02000000000000000000" pitchFamily="2" charset="0"/>
              </a:rPr>
              <a:t> of practice (Lombardi, 2007).</a:t>
            </a:r>
            <a:endParaRPr lang="en-US" sz="2000" b="0" dirty="0">
              <a:solidFill>
                <a:srgbClr val="31346E"/>
              </a:solidFill>
              <a:effectLst/>
              <a:latin typeface="Roboto Light" panose="02000000000000000000" pitchFamily="2" charset="0"/>
              <a:ea typeface="Roboto Light" panose="02000000000000000000" pitchFamily="2" charset="0"/>
            </a:endParaRPr>
          </a:p>
        </p:txBody>
      </p:sp>
      <p:pic>
        <p:nvPicPr>
          <p:cNvPr id="10242" name="Picture 2" descr="Boardgame Lên Mâm – Tết Bắc - Comicola Shop">
            <a:extLst>
              <a:ext uri="{FF2B5EF4-FFF2-40B4-BE49-F238E27FC236}">
                <a16:creationId xmlns:a16="http://schemas.microsoft.com/office/drawing/2014/main" id="{D6862FAE-2C0A-48CE-ABB0-05D943A645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7440" y="426720"/>
            <a:ext cx="6004560" cy="6004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048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7CF68-2727-4BC4-ACF1-E539678B8309}"/>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Literature Review</a:t>
            </a:r>
            <a:endParaRPr lang="en-US" sz="5000" b="1" dirty="0">
              <a:solidFill>
                <a:srgbClr val="D62127"/>
              </a:solidFill>
              <a:latin typeface="Roboto Light" panose="02000000000000000000" pitchFamily="2" charset="0"/>
              <a:ea typeface="Roboto Light" panose="02000000000000000000" pitchFamily="2" charset="0"/>
            </a:endParaRPr>
          </a:p>
        </p:txBody>
      </p:sp>
      <p:sp>
        <p:nvSpPr>
          <p:cNvPr id="3" name="Content Placeholder 2">
            <a:extLst>
              <a:ext uri="{FF2B5EF4-FFF2-40B4-BE49-F238E27FC236}">
                <a16:creationId xmlns:a16="http://schemas.microsoft.com/office/drawing/2014/main" id="{082E66B5-4340-41DE-A0A6-E302C96ABA0B}"/>
              </a:ext>
            </a:extLst>
          </p:cNvPr>
          <p:cNvSpPr>
            <a:spLocks noGrp="1"/>
          </p:cNvSpPr>
          <p:nvPr>
            <p:ph idx="1"/>
          </p:nvPr>
        </p:nvSpPr>
        <p:spPr>
          <a:xfrm>
            <a:off x="838200" y="1825624"/>
            <a:ext cx="5745480" cy="5032375"/>
          </a:xfrm>
        </p:spPr>
        <p:txBody>
          <a:bodyPr>
            <a:normAutofit fontScale="85000" lnSpcReduction="20000"/>
          </a:bodyPr>
          <a:lstStyle/>
          <a:p>
            <a:pPr marL="0" indent="0">
              <a:lnSpc>
                <a:spcPct val="200000"/>
              </a:lnSpc>
              <a:buNone/>
            </a:pPr>
            <a:r>
              <a:rPr lang="en-US" sz="3000" b="1" dirty="0">
                <a:solidFill>
                  <a:srgbClr val="31346E"/>
                </a:solidFill>
                <a:highlight>
                  <a:srgbClr val="00FFFF"/>
                </a:highlight>
                <a:latin typeface="Roboto Light" panose="02000000000000000000" pitchFamily="2" charset="0"/>
                <a:ea typeface="Roboto Light" panose="02000000000000000000" pitchFamily="2" charset="0"/>
              </a:rPr>
              <a:t>Intercultural communication</a:t>
            </a:r>
            <a:endParaRPr lang="vi-VN" sz="3000" b="1" dirty="0">
              <a:solidFill>
                <a:srgbClr val="31346E"/>
              </a:solidFill>
              <a:highlight>
                <a:srgbClr val="00FFFF"/>
              </a:highlight>
              <a:latin typeface="Roboto Light" panose="02000000000000000000" pitchFamily="2" charset="0"/>
              <a:ea typeface="Roboto Light" panose="02000000000000000000" pitchFamily="2" charset="0"/>
            </a:endParaRPr>
          </a:p>
          <a:p>
            <a:pPr>
              <a:lnSpc>
                <a:spcPct val="200000"/>
              </a:lnSpc>
              <a:spcBef>
                <a:spcPts val="0"/>
              </a:spcBef>
            </a:pP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language learning must include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cultural understanding</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not just linguistic proficiency (Byram, 1989). Attitudes like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openness</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and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curiosity</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cultural knowledge</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skills of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interpreting</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and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relating</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skills of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discovery</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and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interaction</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and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critical cultural awareness</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are essential dimensions of ICC.</a:t>
            </a:r>
          </a:p>
          <a:p>
            <a:pPr>
              <a:lnSpc>
                <a:spcPct val="200000"/>
              </a:lnSpc>
              <a:spcBef>
                <a:spcPts val="0"/>
              </a:spcBef>
            </a:pP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using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authentic cultural content</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in the language classroom rather than </a:t>
            </a:r>
            <a:r>
              <a:rPr lang="en-US" sz="2000" b="1"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contrived examples</a:t>
            </a:r>
            <a:r>
              <a:rPr lang="en-US" sz="2000" b="0" i="0" u="none" strike="noStrike" dirty="0">
                <a:solidFill>
                  <a:srgbClr val="31346E"/>
                </a:solidFill>
                <a:effectLst/>
                <a:highlight>
                  <a:srgbClr val="00FFFF"/>
                </a:highlight>
                <a:latin typeface="Roboto Light" panose="02000000000000000000" pitchFamily="2" charset="0"/>
                <a:ea typeface="Roboto Light" panose="02000000000000000000" pitchFamily="2" charset="0"/>
              </a:rPr>
              <a:t> (Deardorff, 2006)</a:t>
            </a:r>
          </a:p>
        </p:txBody>
      </p:sp>
      <p:pic>
        <p:nvPicPr>
          <p:cNvPr id="9218" name="Picture 2">
            <a:extLst>
              <a:ext uri="{FF2B5EF4-FFF2-40B4-BE49-F238E27FC236}">
                <a16:creationId xmlns:a16="http://schemas.microsoft.com/office/drawing/2014/main" id="{1A619DED-5A13-4372-A930-F7AD6F015C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811" y="1333341"/>
            <a:ext cx="5608189" cy="5159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7173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7CF68-2727-4BC4-ACF1-E539678B8309}"/>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Research</a:t>
            </a:r>
            <a:endParaRPr lang="en-US" sz="5000" b="1" dirty="0">
              <a:solidFill>
                <a:srgbClr val="D62127"/>
              </a:solidFill>
              <a:latin typeface="Roboto Light" panose="02000000000000000000" pitchFamily="2" charset="0"/>
              <a:ea typeface="Roboto Light" panose="02000000000000000000" pitchFamily="2" charset="0"/>
            </a:endParaRPr>
          </a:p>
        </p:txBody>
      </p:sp>
      <p:sp>
        <p:nvSpPr>
          <p:cNvPr id="3" name="Content Placeholder 2">
            <a:extLst>
              <a:ext uri="{FF2B5EF4-FFF2-40B4-BE49-F238E27FC236}">
                <a16:creationId xmlns:a16="http://schemas.microsoft.com/office/drawing/2014/main" id="{082E66B5-4340-41DE-A0A6-E302C96ABA0B}"/>
              </a:ext>
            </a:extLst>
          </p:cNvPr>
          <p:cNvSpPr>
            <a:spLocks noGrp="1"/>
          </p:cNvSpPr>
          <p:nvPr>
            <p:ph idx="1"/>
          </p:nvPr>
        </p:nvSpPr>
        <p:spPr>
          <a:xfrm>
            <a:off x="838200" y="1825625"/>
            <a:ext cx="4638675" cy="4351338"/>
          </a:xfrm>
        </p:spPr>
        <p:txBody>
          <a:bodyPr>
            <a:normAutofit fontScale="85000" lnSpcReduction="20000"/>
          </a:bodyPr>
          <a:lstStyle/>
          <a:p>
            <a:pPr>
              <a:lnSpc>
                <a:spcPct val="200000"/>
              </a:lnSpc>
              <a:spcBef>
                <a:spcPts val="0"/>
              </a:spcBef>
            </a:pPr>
            <a:r>
              <a:rPr lang="vi-VN" sz="2000" b="1" i="0" u="none" strike="noStrike" dirty="0">
                <a:solidFill>
                  <a:srgbClr val="31346E"/>
                </a:solidFill>
                <a:effectLst/>
                <a:latin typeface="Roboto Light" panose="02000000000000000000" pitchFamily="2" charset="0"/>
                <a:ea typeface="Roboto Light" panose="02000000000000000000" pitchFamily="2" charset="0"/>
              </a:rPr>
              <a:t>small-sized classrooms</a:t>
            </a:r>
          </a:p>
          <a:p>
            <a:pPr>
              <a:lnSpc>
                <a:spcPct val="200000"/>
              </a:lnSpc>
              <a:spcBef>
                <a:spcPts val="0"/>
              </a:spcBef>
            </a:pPr>
            <a:r>
              <a:rPr lang="vi-VN" sz="2000" b="1" i="0" u="none" strike="noStrike" dirty="0">
                <a:solidFill>
                  <a:srgbClr val="31346E"/>
                </a:solidFill>
                <a:effectLst/>
                <a:latin typeface="Roboto Light" panose="02000000000000000000" pitchFamily="2" charset="0"/>
                <a:ea typeface="Roboto Light" panose="02000000000000000000" pitchFamily="2" charset="0"/>
              </a:rPr>
              <a:t>12</a:t>
            </a:r>
            <a:r>
              <a:rPr lang="en-US" sz="2000" b="1" i="0" u="none" strike="noStrike" dirty="0">
                <a:solidFill>
                  <a:srgbClr val="31346E"/>
                </a:solidFill>
                <a:effectLst/>
                <a:latin typeface="Roboto Light" panose="02000000000000000000" pitchFamily="2" charset="0"/>
                <a:ea typeface="Roboto Light" panose="02000000000000000000" pitchFamily="2" charset="0"/>
              </a:rPr>
              <a:t> months</a:t>
            </a:r>
          </a:p>
          <a:p>
            <a:pPr>
              <a:lnSpc>
                <a:spcPct val="200000"/>
              </a:lnSpc>
              <a:spcBef>
                <a:spcPts val="0"/>
              </a:spcBef>
            </a:pPr>
            <a:r>
              <a:rPr lang="vi-VN" sz="2000" b="1" i="0" u="none" strike="noStrike" dirty="0">
                <a:solidFill>
                  <a:srgbClr val="31346E"/>
                </a:solidFill>
                <a:effectLst/>
                <a:latin typeface="Roboto Light" panose="02000000000000000000" pitchFamily="2" charset="0"/>
                <a:ea typeface="Roboto Light" panose="02000000000000000000" pitchFamily="2" charset="0"/>
              </a:rPr>
              <a:t>1.5 - 2</a:t>
            </a:r>
            <a:r>
              <a:rPr lang="en-US" sz="2000" b="1" i="0" u="none" strike="noStrike" dirty="0">
                <a:solidFill>
                  <a:srgbClr val="31346E"/>
                </a:solidFill>
                <a:effectLst/>
                <a:latin typeface="Roboto Light" panose="02000000000000000000" pitchFamily="2" charset="0"/>
                <a:ea typeface="Roboto Light" panose="02000000000000000000" pitchFamily="2" charset="0"/>
              </a:rPr>
              <a:t> hours</a:t>
            </a:r>
          </a:p>
          <a:p>
            <a:pPr>
              <a:lnSpc>
                <a:spcPct val="200000"/>
              </a:lnSpc>
              <a:spcBef>
                <a:spcPts val="0"/>
              </a:spcBef>
            </a:pPr>
            <a:r>
              <a:rPr lang="en-US" sz="2000" b="1" i="0" u="none" strike="noStrike" dirty="0">
                <a:solidFill>
                  <a:srgbClr val="31346E"/>
                </a:solidFill>
                <a:effectLst/>
                <a:latin typeface="Roboto Light" panose="02000000000000000000" pitchFamily="2" charset="0"/>
                <a:ea typeface="Roboto Light" panose="02000000000000000000" pitchFamily="2" charset="0"/>
              </a:rPr>
              <a:t>7-8 attendants</a:t>
            </a:r>
          </a:p>
          <a:p>
            <a:pPr>
              <a:lnSpc>
                <a:spcPct val="200000"/>
              </a:lnSpc>
              <a:spcBef>
                <a:spcPts val="0"/>
              </a:spcBef>
            </a:pPr>
            <a:r>
              <a:rPr lang="en-US" sz="2000" b="1" i="0" u="none" strike="noStrike" dirty="0">
                <a:solidFill>
                  <a:srgbClr val="31346E"/>
                </a:solidFill>
                <a:effectLst/>
                <a:latin typeface="Roboto Light" panose="02000000000000000000" pitchFamily="2" charset="0"/>
                <a:ea typeface="Roboto Light" panose="02000000000000000000" pitchFamily="2" charset="0"/>
              </a:rPr>
              <a:t>university students</a:t>
            </a:r>
          </a:p>
          <a:p>
            <a:pPr>
              <a:lnSpc>
                <a:spcPct val="200000"/>
              </a:lnSpc>
              <a:spcBef>
                <a:spcPts val="0"/>
              </a:spcBef>
            </a:pPr>
            <a:r>
              <a:rPr lang="en-US" sz="2000" b="1" i="0" u="none" strike="noStrike" dirty="0">
                <a:solidFill>
                  <a:srgbClr val="31346E"/>
                </a:solidFill>
                <a:effectLst/>
                <a:latin typeface="Roboto Light" panose="02000000000000000000" pitchFamily="2" charset="0"/>
                <a:ea typeface="Roboto Light" panose="02000000000000000000" pitchFamily="2" charset="0"/>
              </a:rPr>
              <a:t>EFL teachers</a:t>
            </a:r>
          </a:p>
          <a:p>
            <a:pPr>
              <a:lnSpc>
                <a:spcPct val="200000"/>
              </a:lnSpc>
              <a:spcBef>
                <a:spcPts val="0"/>
              </a:spcBef>
            </a:pPr>
            <a:r>
              <a:rPr lang="vi-VN" sz="2000" b="1" i="0" u="none" strike="noStrike" dirty="0">
                <a:solidFill>
                  <a:srgbClr val="31346E"/>
                </a:solidFill>
                <a:effectLst/>
                <a:latin typeface="Roboto Light" panose="02000000000000000000" pitchFamily="2" charset="0"/>
                <a:ea typeface="Roboto Light" panose="02000000000000000000" pitchFamily="2" charset="0"/>
              </a:rPr>
              <a:t>international and local </a:t>
            </a:r>
            <a:r>
              <a:rPr lang="en-US" sz="2000" b="1" i="0" u="none" strike="noStrike" dirty="0">
                <a:solidFill>
                  <a:srgbClr val="31346E"/>
                </a:solidFill>
                <a:effectLst/>
                <a:latin typeface="Roboto Light" panose="02000000000000000000" pitchFamily="2" charset="0"/>
                <a:ea typeface="Roboto Light" panose="02000000000000000000" pitchFamily="2" charset="0"/>
              </a:rPr>
              <a:t>working professionals </a:t>
            </a:r>
          </a:p>
          <a:p>
            <a:pPr>
              <a:lnSpc>
                <a:spcPct val="200000"/>
              </a:lnSpc>
              <a:spcBef>
                <a:spcPts val="0"/>
              </a:spcBef>
            </a:pPr>
            <a:r>
              <a:rPr lang="en-US" sz="2000" b="1" i="0" u="none" strike="noStrike" dirty="0">
                <a:solidFill>
                  <a:srgbClr val="31346E"/>
                </a:solidFill>
                <a:effectLst/>
                <a:latin typeface="Roboto Light" panose="02000000000000000000" pitchFamily="2" charset="0"/>
                <a:ea typeface="Roboto Light" panose="02000000000000000000" pitchFamily="2" charset="0"/>
              </a:rPr>
              <a:t>qualitative + quantitative</a:t>
            </a:r>
          </a:p>
          <a:p>
            <a:pPr>
              <a:lnSpc>
                <a:spcPct val="200000"/>
              </a:lnSpc>
              <a:spcBef>
                <a:spcPts val="0"/>
              </a:spcBef>
            </a:pPr>
            <a:r>
              <a:rPr lang="en-US" sz="2000" b="1" i="0" u="none" strike="noStrike" dirty="0">
                <a:solidFill>
                  <a:srgbClr val="31346E"/>
                </a:solidFill>
                <a:effectLst/>
                <a:latin typeface="Roboto Light" panose="02000000000000000000" pitchFamily="2" charset="0"/>
                <a:ea typeface="Roboto Light" panose="02000000000000000000" pitchFamily="2" charset="0"/>
              </a:rPr>
              <a:t>narrative / thematic analysis</a:t>
            </a:r>
          </a:p>
        </p:txBody>
      </p:sp>
      <p:pic>
        <p:nvPicPr>
          <p:cNvPr id="11266" name="Picture 2">
            <a:extLst>
              <a:ext uri="{FF2B5EF4-FFF2-40B4-BE49-F238E27FC236}">
                <a16:creationId xmlns:a16="http://schemas.microsoft.com/office/drawing/2014/main" id="{7EFDAA96-DEA9-4385-9E52-C13137EF33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75" y="914400"/>
            <a:ext cx="6715125" cy="5029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0079F62-27E4-4601-9249-049C8F21C8C5}"/>
              </a:ext>
            </a:extLst>
          </p:cNvPr>
          <p:cNvPicPr>
            <a:picLocks noChangeAspect="1"/>
          </p:cNvPicPr>
          <p:nvPr/>
        </p:nvPicPr>
        <p:blipFill rotWithShape="1">
          <a:blip r:embed="rId4">
            <a:extLst>
              <a:ext uri="{28A0092B-C50C-407E-A947-70E740481C1C}">
                <a14:useLocalDpi xmlns:a14="http://schemas.microsoft.com/office/drawing/2010/main" val="0"/>
              </a:ext>
            </a:extLst>
          </a:blip>
          <a:srcRect t="20444" b="6222"/>
          <a:stretch/>
        </p:blipFill>
        <p:spPr>
          <a:xfrm>
            <a:off x="5476874" y="1582340"/>
            <a:ext cx="6715125" cy="3693319"/>
          </a:xfrm>
          <a:prstGeom prst="rect">
            <a:avLst/>
          </a:prstGeom>
        </p:spPr>
      </p:pic>
      <p:pic>
        <p:nvPicPr>
          <p:cNvPr id="7" name="Picture 6">
            <a:extLst>
              <a:ext uri="{FF2B5EF4-FFF2-40B4-BE49-F238E27FC236}">
                <a16:creationId xmlns:a16="http://schemas.microsoft.com/office/drawing/2014/main" id="{44E802F4-993E-4680-A05C-813B52B9E9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6873" y="914399"/>
            <a:ext cx="6705600" cy="5029200"/>
          </a:xfrm>
          <a:prstGeom prst="rect">
            <a:avLst/>
          </a:prstGeom>
        </p:spPr>
      </p:pic>
      <p:pic>
        <p:nvPicPr>
          <p:cNvPr id="9" name="Picture 8">
            <a:extLst>
              <a:ext uri="{FF2B5EF4-FFF2-40B4-BE49-F238E27FC236}">
                <a16:creationId xmlns:a16="http://schemas.microsoft.com/office/drawing/2014/main" id="{9D745C0F-F98D-4E3B-9107-764AD60818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86152" y="1544319"/>
            <a:ext cx="6701084" cy="3769360"/>
          </a:xfrm>
          <a:prstGeom prst="rect">
            <a:avLst/>
          </a:prstGeom>
        </p:spPr>
      </p:pic>
      <p:pic>
        <p:nvPicPr>
          <p:cNvPr id="11" name="Picture 10">
            <a:extLst>
              <a:ext uri="{FF2B5EF4-FFF2-40B4-BE49-F238E27FC236}">
                <a16:creationId xmlns:a16="http://schemas.microsoft.com/office/drawing/2014/main" id="{97F6FB26-41E9-4AAD-AB1D-58D15568DD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76625" y="914213"/>
            <a:ext cx="6705848" cy="5029386"/>
          </a:xfrm>
          <a:prstGeom prst="rect">
            <a:avLst/>
          </a:prstGeom>
        </p:spPr>
      </p:pic>
    </p:spTree>
    <p:extLst>
      <p:ext uri="{BB962C8B-B14F-4D97-AF65-F5344CB8AC3E}">
        <p14:creationId xmlns:p14="http://schemas.microsoft.com/office/powerpoint/2010/main" val="383967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7CF68-2727-4BC4-ACF1-E539678B8309}"/>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Demo Lesson #1</a:t>
            </a:r>
            <a:endParaRPr lang="en-US" sz="5000" b="1" dirty="0">
              <a:solidFill>
                <a:srgbClr val="D62127"/>
              </a:solidFill>
              <a:latin typeface="Roboto Light" panose="02000000000000000000" pitchFamily="2" charset="0"/>
              <a:ea typeface="Roboto Light" panose="02000000000000000000" pitchFamily="2" charset="0"/>
            </a:endParaRPr>
          </a:p>
        </p:txBody>
      </p:sp>
      <p:sp>
        <p:nvSpPr>
          <p:cNvPr id="3" name="Content Placeholder 2">
            <a:extLst>
              <a:ext uri="{FF2B5EF4-FFF2-40B4-BE49-F238E27FC236}">
                <a16:creationId xmlns:a16="http://schemas.microsoft.com/office/drawing/2014/main" id="{082E66B5-4340-41DE-A0A6-E302C96ABA0B}"/>
              </a:ext>
            </a:extLst>
          </p:cNvPr>
          <p:cNvSpPr>
            <a:spLocks noGrp="1"/>
          </p:cNvSpPr>
          <p:nvPr>
            <p:ph idx="1"/>
          </p:nvPr>
        </p:nvSpPr>
        <p:spPr>
          <a:xfrm>
            <a:off x="838200" y="1825625"/>
            <a:ext cx="4638675" cy="4351338"/>
          </a:xfrm>
        </p:spPr>
        <p:txBody>
          <a:bodyPr>
            <a:normAutofit fontScale="92500"/>
          </a:bodyPr>
          <a:lstStyle/>
          <a:p>
            <a:pPr marL="0" indent="0">
              <a:lnSpc>
                <a:spcPct val="200000"/>
              </a:lnSpc>
              <a:spcBef>
                <a:spcPts val="0"/>
              </a:spcBef>
              <a:buNone/>
            </a:pPr>
            <a:r>
              <a:rPr lang="vi-VN" sz="2000" b="1" dirty="0">
                <a:solidFill>
                  <a:srgbClr val="31346E"/>
                </a:solidFill>
                <a:latin typeface="Roboto Light" panose="02000000000000000000" pitchFamily="2" charset="0"/>
                <a:ea typeface="Roboto Light" panose="02000000000000000000" pitchFamily="2" charset="0"/>
              </a:rPr>
              <a:t>Main aim</a:t>
            </a:r>
          </a:p>
          <a:p>
            <a:pPr marL="0" indent="0">
              <a:lnSpc>
                <a:spcPct val="200000"/>
              </a:lnSpc>
              <a:spcBef>
                <a:spcPts val="0"/>
              </a:spcBef>
              <a:buNone/>
            </a:pPr>
            <a:r>
              <a:rPr lang="en-US" sz="1500" dirty="0">
                <a:solidFill>
                  <a:srgbClr val="31346E"/>
                </a:solidFill>
                <a:latin typeface="Roboto Light" panose="02000000000000000000" pitchFamily="2" charset="0"/>
                <a:ea typeface="Roboto Light" panose="02000000000000000000" pitchFamily="2" charset="0"/>
              </a:rPr>
              <a:t>Students will be able to use descriptive adjectives in describing places and sceneries.</a:t>
            </a:r>
            <a:endParaRPr lang="vi-VN" sz="1500" dirty="0">
              <a:solidFill>
                <a:srgbClr val="31346E"/>
              </a:solidFill>
              <a:latin typeface="Roboto Light" panose="02000000000000000000" pitchFamily="2" charset="0"/>
              <a:ea typeface="Roboto Light" panose="02000000000000000000" pitchFamily="2" charset="0"/>
            </a:endParaRPr>
          </a:p>
          <a:p>
            <a:pPr marL="0" indent="0">
              <a:lnSpc>
                <a:spcPct val="200000"/>
              </a:lnSpc>
              <a:spcBef>
                <a:spcPts val="0"/>
              </a:spcBef>
              <a:buNone/>
            </a:pPr>
            <a:r>
              <a:rPr lang="vi-VN" sz="2000" b="1" dirty="0">
                <a:solidFill>
                  <a:srgbClr val="31346E"/>
                </a:solidFill>
                <a:latin typeface="Roboto Light" panose="02000000000000000000" pitchFamily="2" charset="0"/>
                <a:ea typeface="Roboto Light" panose="02000000000000000000" pitchFamily="2" charset="0"/>
              </a:rPr>
              <a:t>Subsidiary aim</a:t>
            </a:r>
          </a:p>
          <a:p>
            <a:pPr marL="0" indent="0">
              <a:lnSpc>
                <a:spcPct val="200000"/>
              </a:lnSpc>
              <a:spcBef>
                <a:spcPts val="0"/>
              </a:spcBef>
              <a:buNone/>
            </a:pPr>
            <a:r>
              <a:rPr lang="en-US" sz="1500" dirty="0">
                <a:solidFill>
                  <a:srgbClr val="31346E"/>
                </a:solidFill>
                <a:latin typeface="Roboto Light" panose="02000000000000000000" pitchFamily="2" charset="0"/>
                <a:ea typeface="Roboto Light" panose="02000000000000000000" pitchFamily="2" charset="0"/>
              </a:rPr>
              <a:t>For students to use critical thinking and deduction skills in guessing their friends’ hints.</a:t>
            </a:r>
            <a:endParaRPr lang="vi-VN" sz="1500" dirty="0">
              <a:solidFill>
                <a:srgbClr val="31346E"/>
              </a:solidFill>
              <a:latin typeface="Roboto Light" panose="02000000000000000000" pitchFamily="2" charset="0"/>
              <a:ea typeface="Roboto Light" panose="02000000000000000000" pitchFamily="2" charset="0"/>
            </a:endParaRPr>
          </a:p>
          <a:p>
            <a:pPr marL="0" indent="0">
              <a:lnSpc>
                <a:spcPct val="200000"/>
              </a:lnSpc>
              <a:spcBef>
                <a:spcPts val="0"/>
              </a:spcBef>
              <a:buNone/>
            </a:pPr>
            <a:r>
              <a:rPr lang="vi-VN" sz="2000" b="1" dirty="0">
                <a:solidFill>
                  <a:srgbClr val="31346E"/>
                </a:solidFill>
                <a:latin typeface="Roboto Light" panose="02000000000000000000" pitchFamily="2" charset="0"/>
                <a:ea typeface="Roboto Light" panose="02000000000000000000" pitchFamily="2" charset="0"/>
              </a:rPr>
              <a:t>Classroom profile</a:t>
            </a:r>
          </a:p>
          <a:p>
            <a:pPr marL="0" indent="0">
              <a:lnSpc>
                <a:spcPct val="200000"/>
              </a:lnSpc>
              <a:spcBef>
                <a:spcPts val="0"/>
              </a:spcBef>
              <a:buNone/>
            </a:pPr>
            <a:r>
              <a:rPr lang="en-US" sz="1500" dirty="0">
                <a:solidFill>
                  <a:srgbClr val="31346E"/>
                </a:solidFill>
                <a:latin typeface="Roboto Light" panose="02000000000000000000" pitchFamily="2" charset="0"/>
                <a:ea typeface="Roboto Light" panose="02000000000000000000" pitchFamily="2" charset="0"/>
              </a:rPr>
              <a:t>Size: </a:t>
            </a:r>
            <a:r>
              <a:rPr lang="vi-VN" sz="1500" dirty="0">
                <a:solidFill>
                  <a:srgbClr val="31346E"/>
                </a:solidFill>
                <a:latin typeface="Roboto Light" panose="02000000000000000000" pitchFamily="2" charset="0"/>
                <a:ea typeface="Roboto Light" panose="02000000000000000000" pitchFamily="2" charset="0"/>
              </a:rPr>
              <a:t>18</a:t>
            </a:r>
            <a:endParaRPr lang="en-US" sz="1500" dirty="0">
              <a:solidFill>
                <a:srgbClr val="31346E"/>
              </a:solidFill>
              <a:latin typeface="Roboto Light" panose="02000000000000000000" pitchFamily="2" charset="0"/>
              <a:ea typeface="Roboto Light" panose="02000000000000000000" pitchFamily="2" charset="0"/>
            </a:endParaRPr>
          </a:p>
          <a:p>
            <a:pPr marL="0" indent="0">
              <a:lnSpc>
                <a:spcPct val="200000"/>
              </a:lnSpc>
              <a:spcBef>
                <a:spcPts val="0"/>
              </a:spcBef>
              <a:buNone/>
            </a:pPr>
            <a:r>
              <a:rPr lang="vi-VN" sz="1500" dirty="0">
                <a:solidFill>
                  <a:srgbClr val="31346E"/>
                </a:solidFill>
                <a:latin typeface="Roboto Light" panose="02000000000000000000" pitchFamily="2" charset="0"/>
                <a:ea typeface="Roboto Light" panose="02000000000000000000" pitchFamily="2" charset="0"/>
              </a:rPr>
              <a:t>       </a:t>
            </a:r>
            <a:r>
              <a:rPr lang="en-US" sz="1500" dirty="0">
                <a:solidFill>
                  <a:srgbClr val="31346E"/>
                </a:solidFill>
                <a:latin typeface="Roboto Light" panose="02000000000000000000" pitchFamily="2" charset="0"/>
                <a:ea typeface="Roboto Light" panose="02000000000000000000" pitchFamily="2" charset="0"/>
              </a:rPr>
              <a:t>Language Level: B1-B2</a:t>
            </a:r>
          </a:p>
        </p:txBody>
      </p:sp>
      <p:pic>
        <p:nvPicPr>
          <p:cNvPr id="12290" name="Picture 2">
            <a:extLst>
              <a:ext uri="{FF2B5EF4-FFF2-40B4-BE49-F238E27FC236}">
                <a16:creationId xmlns:a16="http://schemas.microsoft.com/office/drawing/2014/main" id="{84AE79B8-2EB5-4835-9999-C317E72871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3890" y="0"/>
            <a:ext cx="5098110"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717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7CF68-2727-4BC4-ACF1-E539678B8309}"/>
              </a:ext>
            </a:extLst>
          </p:cNvPr>
          <p:cNvSpPr>
            <a:spLocks noGrp="1"/>
          </p:cNvSpPr>
          <p:nvPr>
            <p:ph type="title"/>
          </p:nvPr>
        </p:nvSpPr>
        <p:spPr/>
        <p:txBody>
          <a:bodyPr>
            <a:normAutofit/>
          </a:bodyPr>
          <a:lstStyle/>
          <a:p>
            <a:r>
              <a:rPr lang="en-US" sz="3000" b="1" dirty="0">
                <a:solidFill>
                  <a:srgbClr val="D62127"/>
                </a:solidFill>
                <a:latin typeface="Roboto Light" panose="02000000000000000000" pitchFamily="2" charset="0"/>
                <a:ea typeface="Roboto Light" panose="02000000000000000000" pitchFamily="2" charset="0"/>
              </a:rPr>
              <a:t>Think of a place</a:t>
            </a:r>
            <a:r>
              <a:rPr lang="en-US" sz="3000" b="1" dirty="0">
                <a:solidFill>
                  <a:srgbClr val="31346E"/>
                </a:solidFill>
                <a:latin typeface="Roboto Light" panose="02000000000000000000" pitchFamily="2" charset="0"/>
                <a:ea typeface="Roboto Light" panose="02000000000000000000" pitchFamily="2" charset="0"/>
              </a:rPr>
              <a:t> and describe  it</a:t>
            </a:r>
          </a:p>
        </p:txBody>
      </p:sp>
      <p:sp>
        <p:nvSpPr>
          <p:cNvPr id="3" name="Content Placeholder 2">
            <a:extLst>
              <a:ext uri="{FF2B5EF4-FFF2-40B4-BE49-F238E27FC236}">
                <a16:creationId xmlns:a16="http://schemas.microsoft.com/office/drawing/2014/main" id="{082E66B5-4340-41DE-A0A6-E302C96ABA0B}"/>
              </a:ext>
            </a:extLst>
          </p:cNvPr>
          <p:cNvSpPr>
            <a:spLocks noGrp="1"/>
          </p:cNvSpPr>
          <p:nvPr>
            <p:ph idx="1"/>
          </p:nvPr>
        </p:nvSpPr>
        <p:spPr>
          <a:xfrm>
            <a:off x="838200" y="1825625"/>
            <a:ext cx="4638675" cy="4351338"/>
          </a:xfrm>
        </p:spPr>
        <p:txBody>
          <a:bodyPr>
            <a:normAutofit/>
          </a:bodyPr>
          <a:lstStyle/>
          <a:p>
            <a:pPr marL="0" indent="0">
              <a:lnSpc>
                <a:spcPct val="200000"/>
              </a:lnSpc>
              <a:spcBef>
                <a:spcPts val="0"/>
              </a:spcBef>
              <a:buNone/>
            </a:pPr>
            <a:r>
              <a:rPr lang="vi-VN" sz="2500" b="1" dirty="0">
                <a:solidFill>
                  <a:srgbClr val="31346E"/>
                </a:solidFill>
                <a:latin typeface="Roboto Light" panose="02000000000000000000" pitchFamily="2" charset="0"/>
                <a:ea typeface="Roboto Light" panose="02000000000000000000" pitchFamily="2" charset="0"/>
              </a:rPr>
              <a:t>Focus on:</a:t>
            </a:r>
          </a:p>
          <a:p>
            <a:pPr>
              <a:lnSpc>
                <a:spcPct val="200000"/>
              </a:lnSpc>
              <a:spcBef>
                <a:spcPts val="0"/>
              </a:spcBef>
            </a:pPr>
            <a:r>
              <a:rPr lang="vi-VN" sz="2000" dirty="0">
                <a:solidFill>
                  <a:srgbClr val="31346E"/>
                </a:solidFill>
                <a:latin typeface="Roboto Light" panose="02000000000000000000" pitchFamily="2" charset="0"/>
                <a:ea typeface="Roboto Light" panose="02000000000000000000" pitchFamily="2" charset="0"/>
              </a:rPr>
              <a:t>4 things you can see there</a:t>
            </a:r>
          </a:p>
          <a:p>
            <a:pPr>
              <a:lnSpc>
                <a:spcPct val="200000"/>
              </a:lnSpc>
              <a:spcBef>
                <a:spcPts val="0"/>
              </a:spcBef>
            </a:pPr>
            <a:r>
              <a:rPr lang="vi-VN" sz="2000" dirty="0">
                <a:solidFill>
                  <a:srgbClr val="31346E"/>
                </a:solidFill>
                <a:latin typeface="Roboto Light" panose="02000000000000000000" pitchFamily="2" charset="0"/>
                <a:ea typeface="Roboto Light" panose="02000000000000000000" pitchFamily="2" charset="0"/>
              </a:rPr>
              <a:t>3 sounds you can hear there</a:t>
            </a:r>
          </a:p>
          <a:p>
            <a:pPr>
              <a:lnSpc>
                <a:spcPct val="200000"/>
              </a:lnSpc>
              <a:spcBef>
                <a:spcPts val="0"/>
              </a:spcBef>
            </a:pPr>
            <a:r>
              <a:rPr lang="vi-VN" sz="2000" dirty="0">
                <a:solidFill>
                  <a:srgbClr val="31346E"/>
                </a:solidFill>
                <a:latin typeface="Roboto Light" panose="02000000000000000000" pitchFamily="2" charset="0"/>
                <a:ea typeface="Roboto Light" panose="02000000000000000000" pitchFamily="2" charset="0"/>
              </a:rPr>
              <a:t>2 scents you can smell there</a:t>
            </a:r>
          </a:p>
          <a:p>
            <a:pPr>
              <a:lnSpc>
                <a:spcPct val="200000"/>
              </a:lnSpc>
              <a:spcBef>
                <a:spcPts val="0"/>
              </a:spcBef>
            </a:pPr>
            <a:r>
              <a:rPr lang="vi-VN" sz="2000" dirty="0">
                <a:solidFill>
                  <a:srgbClr val="31346E"/>
                </a:solidFill>
                <a:latin typeface="Roboto Light" panose="02000000000000000000" pitchFamily="2" charset="0"/>
                <a:ea typeface="Roboto Light" panose="02000000000000000000" pitchFamily="2" charset="0"/>
              </a:rPr>
              <a:t>1 emotion you can feel standing there</a:t>
            </a:r>
            <a:endParaRPr lang="en-US" sz="2000" dirty="0">
              <a:solidFill>
                <a:srgbClr val="31346E"/>
              </a:solidFill>
              <a:latin typeface="Roboto Light" panose="02000000000000000000" pitchFamily="2" charset="0"/>
              <a:ea typeface="Roboto Light" panose="02000000000000000000" pitchFamily="2" charset="0"/>
            </a:endParaRPr>
          </a:p>
        </p:txBody>
      </p:sp>
      <p:pic>
        <p:nvPicPr>
          <p:cNvPr id="13314" name="Picture 2">
            <a:extLst>
              <a:ext uri="{FF2B5EF4-FFF2-40B4-BE49-F238E27FC236}">
                <a16:creationId xmlns:a16="http://schemas.microsoft.com/office/drawing/2014/main" id="{5A7B68CE-4BBF-4CBD-82D5-F902EE3A49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7041" y="0"/>
            <a:ext cx="5394960" cy="6504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707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2E66B5-4340-41DE-A0A6-E302C96ABA0B}"/>
              </a:ext>
            </a:extLst>
          </p:cNvPr>
          <p:cNvSpPr>
            <a:spLocks noGrp="1"/>
          </p:cNvSpPr>
          <p:nvPr>
            <p:ph idx="1"/>
          </p:nvPr>
        </p:nvSpPr>
        <p:spPr>
          <a:xfrm>
            <a:off x="807720" y="1253331"/>
            <a:ext cx="4638675" cy="4351338"/>
          </a:xfrm>
        </p:spPr>
        <p:txBody>
          <a:bodyPr>
            <a:noAutofit/>
          </a:bodyPr>
          <a:lstStyle/>
          <a:p>
            <a:pPr marL="0" indent="0">
              <a:lnSpc>
                <a:spcPct val="200000"/>
              </a:lnSpc>
              <a:spcBef>
                <a:spcPts val="0"/>
              </a:spcBef>
              <a:buNone/>
            </a:pPr>
            <a:r>
              <a:rPr lang="vi-VN" sz="5000" b="1" dirty="0">
                <a:solidFill>
                  <a:srgbClr val="D62127"/>
                </a:solidFill>
                <a:latin typeface="Roboto Light" panose="02000000000000000000" pitchFamily="2" charset="0"/>
                <a:ea typeface="Roboto Light" panose="02000000000000000000" pitchFamily="2" charset="0"/>
              </a:rPr>
              <a:t>Adjectives</a:t>
            </a:r>
            <a:r>
              <a:rPr lang="en-US" sz="5000" b="1" dirty="0">
                <a:solidFill>
                  <a:srgbClr val="31346E"/>
                </a:solidFill>
                <a:latin typeface="Roboto Light" panose="02000000000000000000" pitchFamily="2" charset="0"/>
                <a:ea typeface="Roboto Light" panose="02000000000000000000" pitchFamily="2" charset="0"/>
              </a:rPr>
              <a:t> to describe places and sceneries</a:t>
            </a:r>
          </a:p>
        </p:txBody>
      </p:sp>
      <p:pic>
        <p:nvPicPr>
          <p:cNvPr id="14338" name="Picture 2">
            <a:extLst>
              <a:ext uri="{FF2B5EF4-FFF2-40B4-BE49-F238E27FC236}">
                <a16:creationId xmlns:a16="http://schemas.microsoft.com/office/drawing/2014/main" id="{57C1457A-DEC8-419E-8BBA-1A6E6C6D0D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81000"/>
            <a:ext cx="6096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621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EB04EE-8C1D-475F-ADF0-9A2D15A0E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7619999"/>
          </a:xfrm>
          <a:prstGeom prst="rect">
            <a:avLst/>
          </a:prstGeom>
        </p:spPr>
      </p:pic>
    </p:spTree>
    <p:extLst>
      <p:ext uri="{BB962C8B-B14F-4D97-AF65-F5344CB8AC3E}">
        <p14:creationId xmlns:p14="http://schemas.microsoft.com/office/powerpoint/2010/main" val="931260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EF37EC-48F3-446E-9F24-0737B2AD3C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7619999"/>
          </a:xfrm>
          <a:prstGeom prst="rect">
            <a:avLst/>
          </a:prstGeom>
        </p:spPr>
      </p:pic>
    </p:spTree>
    <p:extLst>
      <p:ext uri="{BB962C8B-B14F-4D97-AF65-F5344CB8AC3E}">
        <p14:creationId xmlns:p14="http://schemas.microsoft.com/office/powerpoint/2010/main" val="3603320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358AEE-8C41-4EF8-820F-7ED0FA6144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7619999"/>
          </a:xfrm>
          <a:prstGeom prst="rect">
            <a:avLst/>
          </a:prstGeom>
        </p:spPr>
      </p:pic>
    </p:spTree>
    <p:extLst>
      <p:ext uri="{BB962C8B-B14F-4D97-AF65-F5344CB8AC3E}">
        <p14:creationId xmlns:p14="http://schemas.microsoft.com/office/powerpoint/2010/main" val="2110294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BACC81-D4C6-42AB-9A52-D0A63D407A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7619999"/>
          </a:xfrm>
          <a:prstGeom prst="rect">
            <a:avLst/>
          </a:prstGeom>
        </p:spPr>
      </p:pic>
    </p:spTree>
    <p:extLst>
      <p:ext uri="{BB962C8B-B14F-4D97-AF65-F5344CB8AC3E}">
        <p14:creationId xmlns:p14="http://schemas.microsoft.com/office/powerpoint/2010/main" val="360102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03D656-97DC-F1A7-18DA-C95957931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9965" y="312275"/>
            <a:ext cx="977764" cy="978643"/>
          </a:xfrm>
          <a:prstGeom prst="rect">
            <a:avLst/>
          </a:prstGeom>
        </p:spPr>
      </p:pic>
      <p:pic>
        <p:nvPicPr>
          <p:cNvPr id="5" name="Picture 4">
            <a:extLst>
              <a:ext uri="{FF2B5EF4-FFF2-40B4-BE49-F238E27FC236}">
                <a16:creationId xmlns:a16="http://schemas.microsoft.com/office/drawing/2014/main" id="{8ACE3264-8C1C-E5C5-7B2B-09F21C20A4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9279" y="312275"/>
            <a:ext cx="958652" cy="978643"/>
          </a:xfrm>
          <a:prstGeom prst="rect">
            <a:avLst/>
          </a:prstGeom>
        </p:spPr>
      </p:pic>
      <p:pic>
        <p:nvPicPr>
          <p:cNvPr id="6" name="Picture 5">
            <a:extLst>
              <a:ext uri="{FF2B5EF4-FFF2-40B4-BE49-F238E27FC236}">
                <a16:creationId xmlns:a16="http://schemas.microsoft.com/office/drawing/2014/main" id="{7B030108-139E-3580-1F43-92859479EC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9860" y="312275"/>
            <a:ext cx="962738" cy="978643"/>
          </a:xfrm>
          <a:prstGeom prst="rect">
            <a:avLst/>
          </a:prstGeom>
        </p:spPr>
      </p:pic>
      <p:pic>
        <p:nvPicPr>
          <p:cNvPr id="7" name="Picture 6">
            <a:extLst>
              <a:ext uri="{FF2B5EF4-FFF2-40B4-BE49-F238E27FC236}">
                <a16:creationId xmlns:a16="http://schemas.microsoft.com/office/drawing/2014/main" id="{DC0D2479-BAC5-F352-4CEE-B8048567A78E}"/>
              </a:ext>
            </a:extLst>
          </p:cNvPr>
          <p:cNvPicPr>
            <a:picLocks noChangeAspect="1"/>
          </p:cNvPicPr>
          <p:nvPr/>
        </p:nvPicPr>
        <p:blipFill rotWithShape="1">
          <a:blip r:embed="rId6">
            <a:extLst>
              <a:ext uri="{28A0092B-C50C-407E-A947-70E740481C1C}">
                <a14:useLocalDpi xmlns:a14="http://schemas.microsoft.com/office/drawing/2010/main" val="0"/>
              </a:ext>
            </a:extLst>
          </a:blip>
          <a:srcRect l="4775" t="3148" r="6152" b="67435"/>
          <a:stretch/>
        </p:blipFill>
        <p:spPr>
          <a:xfrm>
            <a:off x="3370219" y="1467706"/>
            <a:ext cx="5451562" cy="528192"/>
          </a:xfrm>
          <a:prstGeom prst="rect">
            <a:avLst/>
          </a:prstGeom>
        </p:spPr>
      </p:pic>
      <p:sp>
        <p:nvSpPr>
          <p:cNvPr id="8" name="Title 7">
            <a:extLst>
              <a:ext uri="{FF2B5EF4-FFF2-40B4-BE49-F238E27FC236}">
                <a16:creationId xmlns:a16="http://schemas.microsoft.com/office/drawing/2014/main" id="{A1E633C9-2B65-CA27-9AF1-A4A714F11B6F}"/>
              </a:ext>
            </a:extLst>
          </p:cNvPr>
          <p:cNvSpPr>
            <a:spLocks noGrp="1"/>
          </p:cNvSpPr>
          <p:nvPr>
            <p:ph type="title"/>
          </p:nvPr>
        </p:nvSpPr>
        <p:spPr>
          <a:xfrm>
            <a:off x="831850" y="2433918"/>
            <a:ext cx="10515600" cy="2184401"/>
          </a:xfrm>
        </p:spPr>
        <p:txBody>
          <a:bodyPr>
            <a:normAutofit/>
          </a:bodyPr>
          <a:lstStyle/>
          <a:p>
            <a:r>
              <a:rPr lang="en-US" b="0" i="0" dirty="0">
                <a:solidFill>
                  <a:srgbClr val="CB6D04"/>
                </a:solidFill>
                <a:effectLst/>
                <a:latin typeface="Roboto Light" panose="02000000000000000000" pitchFamily="2" charset="0"/>
              </a:rPr>
              <a:t>Rolling the Dice Across Cultures:</a:t>
            </a:r>
            <a:endParaRPr lang="en-VN" dirty="0"/>
          </a:p>
        </p:txBody>
      </p:sp>
      <p:sp>
        <p:nvSpPr>
          <p:cNvPr id="9" name="Text Placeholder 8">
            <a:extLst>
              <a:ext uri="{FF2B5EF4-FFF2-40B4-BE49-F238E27FC236}">
                <a16:creationId xmlns:a16="http://schemas.microsoft.com/office/drawing/2014/main" id="{9B64CD83-AFE9-688B-0DA6-02C2ACC9353A}"/>
              </a:ext>
            </a:extLst>
          </p:cNvPr>
          <p:cNvSpPr>
            <a:spLocks noGrp="1"/>
          </p:cNvSpPr>
          <p:nvPr>
            <p:ph type="body" idx="1"/>
          </p:nvPr>
        </p:nvSpPr>
        <p:spPr/>
        <p:txBody>
          <a:bodyPr/>
          <a:lstStyle/>
          <a:p>
            <a:r>
              <a:rPr lang="en-US" b="0" i="0" dirty="0">
                <a:solidFill>
                  <a:srgbClr val="CB6D04"/>
                </a:solidFill>
                <a:effectLst/>
                <a:latin typeface="Roboto Light" panose="02000000000000000000" pitchFamily="2" charset="0"/>
              </a:rPr>
              <a:t>Tabletop Games for Identity and Belonging in Vietnam’s ESL Transformation</a:t>
            </a:r>
            <a:endParaRPr lang="en-VN" dirty="0"/>
          </a:p>
        </p:txBody>
      </p:sp>
    </p:spTree>
    <p:extLst>
      <p:ext uri="{BB962C8B-B14F-4D97-AF65-F5344CB8AC3E}">
        <p14:creationId xmlns:p14="http://schemas.microsoft.com/office/powerpoint/2010/main" val="1420011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94C42F-D006-47F4-B05C-6CBD59B0E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4973"/>
            <a:ext cx="12192000" cy="7627945"/>
          </a:xfrm>
          <a:prstGeom prst="rect">
            <a:avLst/>
          </a:prstGeom>
        </p:spPr>
      </p:pic>
    </p:spTree>
    <p:extLst>
      <p:ext uri="{BB962C8B-B14F-4D97-AF65-F5344CB8AC3E}">
        <p14:creationId xmlns:p14="http://schemas.microsoft.com/office/powerpoint/2010/main" val="544071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pic>
        <p:nvPicPr>
          <p:cNvPr id="15362" name="Picture 2" descr="Fortune Sticks front cover.">
            <a:extLst>
              <a:ext uri="{FF2B5EF4-FFF2-40B4-BE49-F238E27FC236}">
                <a16:creationId xmlns:a16="http://schemas.microsoft.com/office/drawing/2014/main" id="{B5161A58-DE55-4E56-8258-C706F199A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720" y="971"/>
            <a:ext cx="8971280" cy="6857029"/>
          </a:xfrm>
          <a:prstGeom prst="rect">
            <a:avLst/>
          </a:prstGeom>
          <a:noFill/>
          <a:extLst>
            <a:ext uri="{909E8E84-426E-40DD-AFC4-6F175D3DCCD1}">
              <a14:hiddenFill xmlns:a14="http://schemas.microsoft.com/office/drawing/2010/main">
                <a:solidFill>
                  <a:srgbClr val="FFFFFF"/>
                </a:solidFill>
              </a14:hiddenFill>
            </a:ext>
          </a:extLst>
        </p:spPr>
      </p:pic>
      <p:sp>
        <p:nvSpPr>
          <p:cNvPr id="7" name="Title 3">
            <a:extLst>
              <a:ext uri="{FF2B5EF4-FFF2-40B4-BE49-F238E27FC236}">
                <a16:creationId xmlns:a16="http://schemas.microsoft.com/office/drawing/2014/main" id="{63164EC1-C553-4D22-A8D9-B17E8026A9C7}"/>
              </a:ext>
            </a:extLst>
          </p:cNvPr>
          <p:cNvSpPr>
            <a:spLocks noGrp="1"/>
          </p:cNvSpPr>
          <p:nvPr>
            <p:ph type="title"/>
          </p:nvPr>
        </p:nvSpPr>
        <p:spPr>
          <a:xfrm>
            <a:off x="1" y="0"/>
            <a:ext cx="3220720" cy="1981200"/>
          </a:xfrm>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Demo Lesson #2</a:t>
            </a:r>
            <a:endParaRPr lang="en-US" sz="5000" b="1" dirty="0">
              <a:solidFill>
                <a:srgbClr val="D62127"/>
              </a:solidFill>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914159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63164EC1-C553-4D22-A8D9-B17E8026A9C7}"/>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Demo Lesson #2</a:t>
            </a:r>
            <a:endParaRPr lang="en-US" sz="5000" b="1" dirty="0">
              <a:solidFill>
                <a:srgbClr val="D62127"/>
              </a:solidFill>
              <a:latin typeface="Roboto Light" panose="02000000000000000000" pitchFamily="2" charset="0"/>
              <a:ea typeface="Roboto Light" panose="02000000000000000000" pitchFamily="2" charset="0"/>
            </a:endParaRPr>
          </a:p>
        </p:txBody>
      </p:sp>
      <p:sp>
        <p:nvSpPr>
          <p:cNvPr id="2" name="Content Placeholder 1">
            <a:extLst>
              <a:ext uri="{FF2B5EF4-FFF2-40B4-BE49-F238E27FC236}">
                <a16:creationId xmlns:a16="http://schemas.microsoft.com/office/drawing/2014/main" id="{C8734B71-34D9-4339-A463-53B65EA8AF39}"/>
              </a:ext>
            </a:extLst>
          </p:cNvPr>
          <p:cNvSpPr>
            <a:spLocks noGrp="1"/>
          </p:cNvSpPr>
          <p:nvPr>
            <p:ph idx="1"/>
          </p:nvPr>
        </p:nvSpPr>
        <p:spPr/>
        <p:txBody>
          <a:bodyPr>
            <a:normAutofit/>
          </a:bodyPr>
          <a:lstStyle/>
          <a:p>
            <a:pPr marL="0" indent="0">
              <a:lnSpc>
                <a:spcPct val="150000"/>
              </a:lnSpc>
              <a:buNone/>
            </a:pPr>
            <a:r>
              <a:rPr lang="en-US" sz="3000" b="1" i="0" dirty="0">
                <a:solidFill>
                  <a:srgbClr val="232262"/>
                </a:solidFill>
                <a:effectLst/>
                <a:latin typeface="Roboto Light" panose="02000000000000000000" pitchFamily="2" charset="0"/>
                <a:ea typeface="Roboto Light" panose="02000000000000000000" pitchFamily="2" charset="0"/>
              </a:rPr>
              <a:t>Individual greed and selfishness have been the basis of modern society. Some people think that we must return to the older and more traditional values of respect for the family and the local community in order to create a better world to live in. </a:t>
            </a:r>
            <a:endParaRPr lang="vi-VN" sz="3000" b="1" i="0" dirty="0">
              <a:solidFill>
                <a:srgbClr val="232262"/>
              </a:solidFill>
              <a:effectLst/>
              <a:latin typeface="Roboto Light" panose="02000000000000000000" pitchFamily="2" charset="0"/>
              <a:ea typeface="Roboto Light" panose="02000000000000000000" pitchFamily="2" charset="0"/>
            </a:endParaRPr>
          </a:p>
          <a:p>
            <a:pPr marL="0" indent="0">
              <a:lnSpc>
                <a:spcPct val="150000"/>
              </a:lnSpc>
              <a:buNone/>
            </a:pPr>
            <a:r>
              <a:rPr lang="en-US" sz="3000" b="1" i="0" dirty="0">
                <a:solidFill>
                  <a:srgbClr val="232262"/>
                </a:solidFill>
                <a:effectLst/>
                <a:latin typeface="Roboto Light" panose="02000000000000000000" pitchFamily="2" charset="0"/>
                <a:ea typeface="Roboto Light" panose="02000000000000000000" pitchFamily="2" charset="0"/>
              </a:rPr>
              <a:t>To what extent do you agree or disagree?</a:t>
            </a:r>
            <a:endParaRPr lang="en-US" sz="3000" dirty="0">
              <a:solidFill>
                <a:srgbClr val="232262"/>
              </a:solidFill>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661974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63164EC1-C553-4D22-A8D9-B17E8026A9C7}"/>
              </a:ext>
            </a:extLst>
          </p:cNvPr>
          <p:cNvSpPr>
            <a:spLocks noGrp="1"/>
          </p:cNvSpPr>
          <p:nvPr>
            <p:ph type="title"/>
          </p:nvPr>
        </p:nvSpPr>
        <p:spPr>
          <a:xfrm>
            <a:off x="426719" y="0"/>
            <a:ext cx="5242559" cy="1981200"/>
          </a:xfrm>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Demo Lesson #3</a:t>
            </a:r>
            <a:endParaRPr lang="en-US" sz="5000" b="1" dirty="0">
              <a:solidFill>
                <a:srgbClr val="D62127"/>
              </a:solidFill>
              <a:latin typeface="Roboto Light" panose="02000000000000000000" pitchFamily="2" charset="0"/>
              <a:ea typeface="Roboto Light" panose="02000000000000000000" pitchFamily="2" charset="0"/>
            </a:endParaRPr>
          </a:p>
        </p:txBody>
      </p:sp>
      <p:pic>
        <p:nvPicPr>
          <p:cNvPr id="16388" name="Picture 4" descr="Asmodee, Family Card Game, Things in Rings, Ages 8+ - Walmart.com">
            <a:extLst>
              <a:ext uri="{FF2B5EF4-FFF2-40B4-BE49-F238E27FC236}">
                <a16:creationId xmlns:a16="http://schemas.microsoft.com/office/drawing/2014/main" id="{729DCC12-B217-4A68-8D94-53352D7E9F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9279" y="0"/>
            <a:ext cx="6522719" cy="6522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573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C58711-3E96-4892-8F80-B3F5DDE02C86}"/>
              </a:ext>
            </a:extLst>
          </p:cNvPr>
          <p:cNvSpPr>
            <a:spLocks noGrp="1"/>
          </p:cNvSpPr>
          <p:nvPr>
            <p:ph type="title"/>
          </p:nvPr>
        </p:nvSpPr>
        <p:spPr/>
        <p:txBody>
          <a:bodyPr/>
          <a:lstStyle/>
          <a:p>
            <a:pPr algn="ctr"/>
            <a:r>
              <a:rPr lang="vi-VN" sz="4400" b="1" dirty="0">
                <a:solidFill>
                  <a:srgbClr val="D62127"/>
                </a:solidFill>
                <a:latin typeface="Roboto Light" panose="02000000000000000000" pitchFamily="2" charset="0"/>
                <a:ea typeface="Roboto Light" panose="02000000000000000000" pitchFamily="2" charset="0"/>
              </a:rPr>
              <a:t>Q &amp; A</a:t>
            </a:r>
            <a:endParaRPr lang="en-US" dirty="0"/>
          </a:p>
        </p:txBody>
      </p:sp>
      <p:pic>
        <p:nvPicPr>
          <p:cNvPr id="6" name="Content Placeholder 5">
            <a:extLst>
              <a:ext uri="{FF2B5EF4-FFF2-40B4-BE49-F238E27FC236}">
                <a16:creationId xmlns:a16="http://schemas.microsoft.com/office/drawing/2014/main" id="{2B072585-BF2D-4113-BB1C-1D872B5606A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20331" y="1690688"/>
            <a:ext cx="4351338" cy="4351338"/>
          </a:xfrm>
        </p:spPr>
      </p:pic>
    </p:spTree>
    <p:extLst>
      <p:ext uri="{BB962C8B-B14F-4D97-AF65-F5344CB8AC3E}">
        <p14:creationId xmlns:p14="http://schemas.microsoft.com/office/powerpoint/2010/main" val="300563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8000" r="-29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0BC59-EA78-80F9-25F7-FDD74FF9F0E5}"/>
              </a:ext>
            </a:extLst>
          </p:cNvPr>
          <p:cNvSpPr>
            <a:spLocks noGrp="1"/>
          </p:cNvSpPr>
          <p:nvPr>
            <p:ph idx="1"/>
          </p:nvPr>
        </p:nvSpPr>
        <p:spPr>
          <a:xfrm>
            <a:off x="6410130" y="1025525"/>
            <a:ext cx="4943669" cy="5151438"/>
          </a:xfrm>
        </p:spPr>
        <p:txBody>
          <a:bodyPr>
            <a:normAutofit fontScale="92500"/>
          </a:bodyPr>
          <a:lstStyle/>
          <a:p>
            <a:pPr marL="0" indent="0" algn="r">
              <a:buNone/>
            </a:pPr>
            <a:r>
              <a:rPr lang="en-US" sz="3000" dirty="0" err="1">
                <a:solidFill>
                  <a:srgbClr val="232262"/>
                </a:solidFill>
                <a:latin typeface="Roboto Light" panose="02000000000000000000" pitchFamily="2" charset="0"/>
                <a:ea typeface="Roboto Light" panose="02000000000000000000" pitchFamily="2" charset="0"/>
              </a:rPr>
              <a:t>Khang</a:t>
            </a:r>
            <a:r>
              <a:rPr lang="en-US" sz="3000" dirty="0">
                <a:solidFill>
                  <a:srgbClr val="232262"/>
                </a:solidFill>
                <a:latin typeface="Roboto Light" panose="02000000000000000000" pitchFamily="2" charset="0"/>
                <a:ea typeface="Roboto Light" panose="02000000000000000000" pitchFamily="2" charset="0"/>
              </a:rPr>
              <a:t>, </a:t>
            </a:r>
            <a:r>
              <a:rPr lang="en-US" sz="3000" dirty="0" err="1">
                <a:solidFill>
                  <a:srgbClr val="232262"/>
                </a:solidFill>
                <a:latin typeface="Roboto Light" panose="02000000000000000000" pitchFamily="2" charset="0"/>
                <a:ea typeface="Roboto Light" panose="02000000000000000000" pitchFamily="2" charset="0"/>
              </a:rPr>
              <a:t>Trần</a:t>
            </a:r>
            <a:r>
              <a:rPr lang="en-US" sz="3000" dirty="0">
                <a:solidFill>
                  <a:srgbClr val="232262"/>
                </a:solidFill>
                <a:latin typeface="Roboto Light" panose="02000000000000000000" pitchFamily="2" charset="0"/>
                <a:ea typeface="Roboto Light" panose="02000000000000000000" pitchFamily="2" charset="0"/>
              </a:rPr>
              <a:t> - Mr. Ken</a:t>
            </a:r>
            <a:endParaRPr lang="vi-VN" sz="3000" dirty="0">
              <a:solidFill>
                <a:srgbClr val="232262"/>
              </a:solidFill>
              <a:latin typeface="Roboto Light" panose="02000000000000000000" pitchFamily="2" charset="0"/>
              <a:ea typeface="Roboto Light" panose="02000000000000000000" pitchFamily="2" charset="0"/>
            </a:endParaRPr>
          </a:p>
          <a:p>
            <a:pPr marL="0" indent="0" algn="r">
              <a:buNone/>
            </a:pPr>
            <a:r>
              <a:rPr lang="en-US" sz="2500" i="1" dirty="0">
                <a:solidFill>
                  <a:srgbClr val="D62127"/>
                </a:solidFill>
                <a:latin typeface="Roboto Light" panose="02000000000000000000" pitchFamily="2" charset="0"/>
                <a:ea typeface="Roboto Light" panose="02000000000000000000" pitchFamily="2" charset="0"/>
              </a:rPr>
              <a:t>Ludic Language Pedagogy</a:t>
            </a:r>
            <a:endParaRPr lang="vi-VN" sz="2500" i="1" dirty="0">
              <a:solidFill>
                <a:srgbClr val="D62127"/>
              </a:solidFill>
              <a:latin typeface="Roboto Light" panose="02000000000000000000" pitchFamily="2" charset="0"/>
              <a:ea typeface="Roboto Light" panose="02000000000000000000" pitchFamily="2" charset="0"/>
            </a:endParaRPr>
          </a:p>
          <a:p>
            <a:pPr marL="0" indent="0" algn="r">
              <a:buNone/>
            </a:pPr>
            <a:endParaRPr lang="vi-VN" sz="2500" i="1" dirty="0">
              <a:solidFill>
                <a:srgbClr val="D62127"/>
              </a:solidFill>
              <a:latin typeface="Roboto Light" panose="02000000000000000000" pitchFamily="2" charset="0"/>
              <a:ea typeface="Roboto Light" panose="02000000000000000000" pitchFamily="2" charset="0"/>
            </a:endParaRPr>
          </a:p>
          <a:p>
            <a:pPr marL="0" indent="0" algn="r">
              <a:buNone/>
            </a:pPr>
            <a:endParaRPr lang="vi-VN" sz="2500" i="1" dirty="0">
              <a:solidFill>
                <a:srgbClr val="D62127"/>
              </a:solidFill>
              <a:latin typeface="Roboto Light" panose="02000000000000000000" pitchFamily="2" charset="0"/>
              <a:ea typeface="Roboto Light" panose="02000000000000000000" pitchFamily="2" charset="0"/>
            </a:endParaRPr>
          </a:p>
          <a:p>
            <a:pPr marL="0" indent="0" algn="r">
              <a:buNone/>
            </a:pPr>
            <a:r>
              <a:rPr lang="en-US" sz="2500" i="1" dirty="0">
                <a:solidFill>
                  <a:srgbClr val="D62127"/>
                </a:solidFill>
                <a:latin typeface="Roboto Light" panose="02000000000000000000" pitchFamily="2" charset="0"/>
                <a:ea typeface="Roboto Light" panose="02000000000000000000" pitchFamily="2" charset="0"/>
              </a:rPr>
              <a:t>GRAM-Z (an educational  tabletop game studio in </a:t>
            </a:r>
            <a:r>
              <a:rPr lang="vi-VN" sz="2500" i="1" dirty="0">
                <a:solidFill>
                  <a:srgbClr val="D62127"/>
                </a:solidFill>
                <a:latin typeface="Roboto Light" panose="02000000000000000000" pitchFamily="2" charset="0"/>
                <a:ea typeface="Roboto Light" panose="02000000000000000000" pitchFamily="2" charset="0"/>
              </a:rPr>
              <a:t>Hanoi</a:t>
            </a:r>
            <a:r>
              <a:rPr lang="en-US" sz="2500" i="1" dirty="0">
                <a:solidFill>
                  <a:srgbClr val="D62127"/>
                </a:solidFill>
                <a:latin typeface="Roboto Light" panose="02000000000000000000" pitchFamily="2" charset="0"/>
                <a:ea typeface="Roboto Light" panose="02000000000000000000" pitchFamily="2" charset="0"/>
              </a:rPr>
              <a:t>)</a:t>
            </a:r>
            <a:endParaRPr lang="vi-VN" sz="2500" i="1" dirty="0">
              <a:solidFill>
                <a:srgbClr val="D62127"/>
              </a:solidFill>
              <a:latin typeface="Roboto Light" panose="02000000000000000000" pitchFamily="2" charset="0"/>
              <a:ea typeface="Roboto Light" panose="02000000000000000000" pitchFamily="2" charset="0"/>
            </a:endParaRPr>
          </a:p>
          <a:p>
            <a:pPr marL="0" indent="0" algn="r">
              <a:buNone/>
            </a:pPr>
            <a:endParaRPr lang="vi-VN" sz="2500" i="1" dirty="0">
              <a:solidFill>
                <a:srgbClr val="FF0000"/>
              </a:solidFill>
              <a:latin typeface="Roboto Light" panose="02000000000000000000" pitchFamily="2" charset="0"/>
              <a:ea typeface="Roboto Light" panose="02000000000000000000" pitchFamily="2" charset="0"/>
            </a:endParaRPr>
          </a:p>
          <a:p>
            <a:r>
              <a:rPr lang="vi-VN" sz="2500" dirty="0">
                <a:solidFill>
                  <a:srgbClr val="232262"/>
                </a:solidFill>
                <a:latin typeface="Roboto Light" panose="02000000000000000000" pitchFamily="2" charset="0"/>
                <a:ea typeface="Roboto Light" panose="02000000000000000000" pitchFamily="2" charset="0"/>
              </a:rPr>
              <a:t>9</a:t>
            </a:r>
            <a:r>
              <a:rPr lang="en-US" sz="2500" dirty="0">
                <a:solidFill>
                  <a:srgbClr val="232262"/>
                </a:solidFill>
                <a:latin typeface="Roboto Light" panose="02000000000000000000" pitchFamily="2" charset="0"/>
                <a:ea typeface="Roboto Light" panose="02000000000000000000" pitchFamily="2" charset="0"/>
              </a:rPr>
              <a:t> years of EFL teaching</a:t>
            </a:r>
          </a:p>
          <a:p>
            <a:r>
              <a:rPr lang="vi-VN" sz="2500" dirty="0">
                <a:solidFill>
                  <a:srgbClr val="232262"/>
                </a:solidFill>
                <a:latin typeface="Roboto Light" panose="02000000000000000000" pitchFamily="2" charset="0"/>
                <a:ea typeface="Roboto Light" panose="02000000000000000000" pitchFamily="2" charset="0"/>
              </a:rPr>
              <a:t>6</a:t>
            </a:r>
            <a:r>
              <a:rPr lang="en-US" sz="2500" dirty="0">
                <a:solidFill>
                  <a:srgbClr val="232262"/>
                </a:solidFill>
                <a:latin typeface="Roboto Light" panose="02000000000000000000" pitchFamily="2" charset="0"/>
                <a:ea typeface="Roboto Light" panose="02000000000000000000" pitchFamily="2" charset="0"/>
              </a:rPr>
              <a:t> years of IELTS training</a:t>
            </a:r>
          </a:p>
          <a:p>
            <a:r>
              <a:rPr lang="vi-VN" sz="2500" dirty="0">
                <a:solidFill>
                  <a:srgbClr val="232262"/>
                </a:solidFill>
                <a:latin typeface="Roboto Light" panose="02000000000000000000" pitchFamily="2" charset="0"/>
                <a:ea typeface="Roboto Light" panose="02000000000000000000" pitchFamily="2" charset="0"/>
              </a:rPr>
              <a:t>5</a:t>
            </a:r>
            <a:r>
              <a:rPr lang="en-US" sz="2500" dirty="0">
                <a:solidFill>
                  <a:srgbClr val="232262"/>
                </a:solidFill>
                <a:latin typeface="Roboto Light" panose="02000000000000000000" pitchFamily="2" charset="0"/>
                <a:ea typeface="Roboto Light" panose="02000000000000000000" pitchFamily="2" charset="0"/>
              </a:rPr>
              <a:t> years of researching (game-based learning)</a:t>
            </a:r>
          </a:p>
          <a:p>
            <a:r>
              <a:rPr lang="vi-VN" sz="2500" dirty="0">
                <a:solidFill>
                  <a:srgbClr val="232262"/>
                </a:solidFill>
                <a:latin typeface="Roboto Light" panose="02000000000000000000" pitchFamily="2" charset="0"/>
                <a:ea typeface="Roboto Light" panose="02000000000000000000" pitchFamily="2" charset="0"/>
              </a:rPr>
              <a:t>5</a:t>
            </a:r>
            <a:r>
              <a:rPr lang="en-US" sz="2500" dirty="0">
                <a:solidFill>
                  <a:srgbClr val="232262"/>
                </a:solidFill>
                <a:latin typeface="Roboto Light" panose="02000000000000000000" pitchFamily="2" charset="0"/>
                <a:ea typeface="Roboto Light" panose="02000000000000000000" pitchFamily="2" charset="0"/>
              </a:rPr>
              <a:t> years of tabletop game </a:t>
            </a:r>
            <a:r>
              <a:rPr lang="vi-VN" sz="2500" dirty="0">
                <a:solidFill>
                  <a:srgbClr val="232262"/>
                </a:solidFill>
                <a:latin typeface="Roboto Light" panose="02000000000000000000" pitchFamily="2" charset="0"/>
                <a:ea typeface="Roboto Light" panose="02000000000000000000" pitchFamily="2" charset="0"/>
              </a:rPr>
              <a:t>designing</a:t>
            </a:r>
            <a:endParaRPr lang="en-US" sz="2500" dirty="0">
              <a:solidFill>
                <a:srgbClr val="232262"/>
              </a:solidFill>
              <a:latin typeface="Roboto Light" panose="02000000000000000000" pitchFamily="2" charset="0"/>
              <a:ea typeface="Roboto Light" panose="02000000000000000000" pitchFamily="2" charset="0"/>
            </a:endParaRPr>
          </a:p>
        </p:txBody>
      </p:sp>
      <p:pic>
        <p:nvPicPr>
          <p:cNvPr id="3074" name="Picture 2">
            <a:extLst>
              <a:ext uri="{FF2B5EF4-FFF2-40B4-BE49-F238E27FC236}">
                <a16:creationId xmlns:a16="http://schemas.microsoft.com/office/drawing/2014/main" id="{ADC2CCBB-7E6B-419B-AC7F-9CE69D768C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45429" cy="62848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4DB22CA6-368C-412F-8F88-2BB2E395F2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4696" y="1025525"/>
            <a:ext cx="226695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A6C4D22-C931-42E4-ACD9-5DC6DF91DE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3261" y="2625725"/>
            <a:ext cx="1429819" cy="1429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889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581D0-4154-6938-5ADB-7F820B6B4C5E}"/>
              </a:ext>
            </a:extLst>
          </p:cNvPr>
          <p:cNvSpPr>
            <a:spLocks noGrp="1"/>
          </p:cNvSpPr>
          <p:nvPr>
            <p:ph type="title"/>
          </p:nvPr>
        </p:nvSpPr>
        <p:spPr/>
        <p:txBody>
          <a:bodyPr/>
          <a:lstStyle/>
          <a:p>
            <a:r>
              <a:rPr lang="en-US" b="1" dirty="0">
                <a:solidFill>
                  <a:srgbClr val="D62127"/>
                </a:solidFill>
              </a:rPr>
              <a:t>AGENDA</a:t>
            </a:r>
            <a:endParaRPr lang="en-VN" b="1" dirty="0">
              <a:solidFill>
                <a:srgbClr val="D62127"/>
              </a:solidFill>
            </a:endParaRPr>
          </a:p>
        </p:txBody>
      </p:sp>
      <p:sp>
        <p:nvSpPr>
          <p:cNvPr id="3" name="Content Placeholder 2">
            <a:extLst>
              <a:ext uri="{FF2B5EF4-FFF2-40B4-BE49-F238E27FC236}">
                <a16:creationId xmlns:a16="http://schemas.microsoft.com/office/drawing/2014/main" id="{C36AB41E-20EE-2AAE-C559-F8B92DB0DCC6}"/>
              </a:ext>
            </a:extLst>
          </p:cNvPr>
          <p:cNvSpPr>
            <a:spLocks noGrp="1"/>
          </p:cNvSpPr>
          <p:nvPr>
            <p:ph idx="1"/>
          </p:nvPr>
        </p:nvSpPr>
        <p:spPr>
          <a:xfrm>
            <a:off x="3937518" y="1825625"/>
            <a:ext cx="7416282" cy="4351338"/>
          </a:xfrm>
        </p:spPr>
        <p:txBody>
          <a:bodyPr>
            <a:normAutofit/>
          </a:bodyPr>
          <a:lstStyle/>
          <a:p>
            <a:r>
              <a:rPr lang="en-US" sz="3000" b="1" dirty="0">
                <a:solidFill>
                  <a:srgbClr val="232262"/>
                </a:solidFill>
                <a:latin typeface="Roboto Light" panose="02000000000000000000" pitchFamily="2" charset="0"/>
                <a:ea typeface="Roboto Light" panose="02000000000000000000" pitchFamily="2" charset="0"/>
              </a:rPr>
              <a:t>Introduction</a:t>
            </a:r>
          </a:p>
          <a:p>
            <a:r>
              <a:rPr lang="en-US" sz="3000" b="1" dirty="0">
                <a:solidFill>
                  <a:srgbClr val="232262"/>
                </a:solidFill>
                <a:latin typeface="Roboto Light" panose="02000000000000000000" pitchFamily="2" charset="0"/>
                <a:ea typeface="Roboto Light" panose="02000000000000000000" pitchFamily="2" charset="0"/>
              </a:rPr>
              <a:t>Literature Review</a:t>
            </a:r>
          </a:p>
          <a:p>
            <a:r>
              <a:rPr lang="en-US" sz="3000" b="1" dirty="0">
                <a:solidFill>
                  <a:srgbClr val="232262"/>
                </a:solidFill>
                <a:latin typeface="Roboto Light" panose="02000000000000000000" pitchFamily="2" charset="0"/>
                <a:ea typeface="Roboto Light" panose="02000000000000000000" pitchFamily="2" charset="0"/>
              </a:rPr>
              <a:t>Research</a:t>
            </a:r>
          </a:p>
          <a:p>
            <a:r>
              <a:rPr lang="en-US" sz="3000" b="1" dirty="0">
                <a:solidFill>
                  <a:srgbClr val="232262"/>
                </a:solidFill>
                <a:latin typeface="Roboto Light" panose="02000000000000000000" pitchFamily="2" charset="0"/>
                <a:ea typeface="Roboto Light" panose="02000000000000000000" pitchFamily="2" charset="0"/>
              </a:rPr>
              <a:t>Findings</a:t>
            </a:r>
            <a:endParaRPr lang="vi-VN" sz="3000" b="1" dirty="0">
              <a:solidFill>
                <a:srgbClr val="232262"/>
              </a:solidFill>
              <a:latin typeface="Roboto Light" panose="02000000000000000000" pitchFamily="2" charset="0"/>
              <a:ea typeface="Roboto Light" panose="02000000000000000000" pitchFamily="2" charset="0"/>
            </a:endParaRPr>
          </a:p>
          <a:p>
            <a:r>
              <a:rPr lang="vi-VN" sz="3000" b="1" dirty="0">
                <a:solidFill>
                  <a:srgbClr val="232262"/>
                </a:solidFill>
                <a:latin typeface="Roboto Light" panose="02000000000000000000" pitchFamily="2" charset="0"/>
                <a:ea typeface="Roboto Light" panose="02000000000000000000" pitchFamily="2" charset="0"/>
              </a:rPr>
              <a:t>Demo</a:t>
            </a:r>
            <a:endParaRPr lang="en-US" sz="3000" b="1" dirty="0">
              <a:solidFill>
                <a:srgbClr val="232262"/>
              </a:solidFill>
              <a:latin typeface="Roboto Light" panose="02000000000000000000" pitchFamily="2" charset="0"/>
              <a:ea typeface="Roboto Light" panose="02000000000000000000" pitchFamily="2" charset="0"/>
            </a:endParaRPr>
          </a:p>
          <a:p>
            <a:r>
              <a:rPr lang="en-US" sz="3000" b="1" dirty="0">
                <a:solidFill>
                  <a:srgbClr val="232262"/>
                </a:solidFill>
                <a:latin typeface="Roboto Light" panose="02000000000000000000" pitchFamily="2" charset="0"/>
                <a:ea typeface="Roboto Light" panose="02000000000000000000" pitchFamily="2" charset="0"/>
              </a:rPr>
              <a:t>Discussions</a:t>
            </a:r>
          </a:p>
          <a:p>
            <a:r>
              <a:rPr lang="en-US" sz="3000" b="1" dirty="0">
                <a:solidFill>
                  <a:srgbClr val="232262"/>
                </a:solidFill>
                <a:latin typeface="Roboto Light" panose="02000000000000000000" pitchFamily="2" charset="0"/>
                <a:ea typeface="Roboto Light" panose="02000000000000000000" pitchFamily="2" charset="0"/>
              </a:rPr>
              <a:t>Q&amp;A</a:t>
            </a:r>
          </a:p>
        </p:txBody>
      </p:sp>
      <p:pic>
        <p:nvPicPr>
          <p:cNvPr id="4098" name="Picture 2">
            <a:extLst>
              <a:ext uri="{FF2B5EF4-FFF2-40B4-BE49-F238E27FC236}">
                <a16:creationId xmlns:a16="http://schemas.microsoft.com/office/drawing/2014/main" id="{57EEA079-9023-4E91-9B34-BC9723897D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8767" y="-1"/>
            <a:ext cx="3893234"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651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1312-88A2-01F4-3B92-6294A241264E}"/>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Introduction</a:t>
            </a:r>
            <a:endParaRPr lang="en-VN" sz="5000" b="1" dirty="0">
              <a:solidFill>
                <a:srgbClr val="D62127"/>
              </a:solidFill>
              <a:latin typeface="Roboto Light" panose="02000000000000000000" pitchFamily="2" charset="0"/>
              <a:ea typeface="Roboto Light" panose="02000000000000000000" pitchFamily="2" charset="0"/>
            </a:endParaRPr>
          </a:p>
        </p:txBody>
      </p:sp>
      <p:pic>
        <p:nvPicPr>
          <p:cNvPr id="5122" name="Picture 2">
            <a:extLst>
              <a:ext uri="{FF2B5EF4-FFF2-40B4-BE49-F238E27FC236}">
                <a16:creationId xmlns:a16="http://schemas.microsoft.com/office/drawing/2014/main" id="{491AE573-AD5F-4F98-97DB-7803464144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4275"/>
            <a:ext cx="5029200" cy="516372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02332222-6900-4308-9AF1-E7C951D518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7875" y="0"/>
            <a:ext cx="6334125" cy="474345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4CA4BF2D-DC1F-4A6F-A9B1-90DF614734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3900" y="0"/>
            <a:ext cx="3848100" cy="474345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22D48D19-644E-4158-AD61-DBEA925858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7875" y="1694187"/>
            <a:ext cx="4257675" cy="475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96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1312-88A2-01F4-3B92-6294A241264E}"/>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Introduction</a:t>
            </a:r>
            <a:endParaRPr lang="en-VN" sz="5000" b="1" dirty="0">
              <a:solidFill>
                <a:srgbClr val="D62127"/>
              </a:solidFill>
              <a:latin typeface="Roboto Light" panose="02000000000000000000" pitchFamily="2" charset="0"/>
              <a:ea typeface="Roboto Light" panose="02000000000000000000" pitchFamily="2" charset="0"/>
            </a:endParaRPr>
          </a:p>
        </p:txBody>
      </p:sp>
      <p:pic>
        <p:nvPicPr>
          <p:cNvPr id="5" name="Picture 4">
            <a:extLst>
              <a:ext uri="{FF2B5EF4-FFF2-40B4-BE49-F238E27FC236}">
                <a16:creationId xmlns:a16="http://schemas.microsoft.com/office/drawing/2014/main" id="{6C488D11-E687-4B40-9ACD-BB37CAB46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134688" y="2825375"/>
            <a:ext cx="5187142" cy="2917767"/>
          </a:xfrm>
          <a:prstGeom prst="rect">
            <a:avLst/>
          </a:prstGeom>
        </p:spPr>
      </p:pic>
      <p:pic>
        <p:nvPicPr>
          <p:cNvPr id="8" name="Picture 7">
            <a:extLst>
              <a:ext uri="{FF2B5EF4-FFF2-40B4-BE49-F238E27FC236}">
                <a16:creationId xmlns:a16="http://schemas.microsoft.com/office/drawing/2014/main" id="{CE412B2C-33F9-47FC-8EC3-BF375E6A4C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783079" y="2825373"/>
            <a:ext cx="5187142" cy="2917767"/>
          </a:xfrm>
          <a:prstGeom prst="rect">
            <a:avLst/>
          </a:prstGeom>
        </p:spPr>
      </p:pic>
      <p:pic>
        <p:nvPicPr>
          <p:cNvPr id="10" name="Picture 9">
            <a:extLst>
              <a:ext uri="{FF2B5EF4-FFF2-40B4-BE49-F238E27FC236}">
                <a16:creationId xmlns:a16="http://schemas.microsoft.com/office/drawing/2014/main" id="{4C02F1C1-D5ED-4CC8-96C7-FE0F87FE7E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2344" y="-3202"/>
            <a:ext cx="4869656" cy="6492875"/>
          </a:xfrm>
          <a:prstGeom prst="rect">
            <a:avLst/>
          </a:prstGeom>
        </p:spPr>
      </p:pic>
      <p:pic>
        <p:nvPicPr>
          <p:cNvPr id="12" name="Picture 11">
            <a:extLst>
              <a:ext uri="{FF2B5EF4-FFF2-40B4-BE49-F238E27FC236}">
                <a16:creationId xmlns:a16="http://schemas.microsoft.com/office/drawing/2014/main" id="{FB36F957-8795-447E-8A3F-7C30D0989F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5850" y="0"/>
            <a:ext cx="4866150" cy="4866150"/>
          </a:xfrm>
          <a:prstGeom prst="rect">
            <a:avLst/>
          </a:prstGeom>
        </p:spPr>
      </p:pic>
      <p:pic>
        <p:nvPicPr>
          <p:cNvPr id="14" name="Picture 13">
            <a:extLst>
              <a:ext uri="{FF2B5EF4-FFF2-40B4-BE49-F238E27FC236}">
                <a16:creationId xmlns:a16="http://schemas.microsoft.com/office/drawing/2014/main" id="{2410F395-4EEE-4C60-8AF3-10F55F510B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22343" y="2837430"/>
            <a:ext cx="4869657" cy="3652243"/>
          </a:xfrm>
          <a:prstGeom prst="rect">
            <a:avLst/>
          </a:prstGeom>
        </p:spPr>
      </p:pic>
      <p:pic>
        <p:nvPicPr>
          <p:cNvPr id="16" name="Picture 15">
            <a:extLst>
              <a:ext uri="{FF2B5EF4-FFF2-40B4-BE49-F238E27FC236}">
                <a16:creationId xmlns:a16="http://schemas.microsoft.com/office/drawing/2014/main" id="{ED601B1F-5665-47C7-B357-9C04F7E573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2342" y="-3202"/>
            <a:ext cx="4869657" cy="3652243"/>
          </a:xfrm>
          <a:prstGeom prst="rect">
            <a:avLst/>
          </a:prstGeom>
        </p:spPr>
      </p:pic>
      <p:pic>
        <p:nvPicPr>
          <p:cNvPr id="18" name="Picture 17">
            <a:extLst>
              <a:ext uri="{FF2B5EF4-FFF2-40B4-BE49-F238E27FC236}">
                <a16:creationId xmlns:a16="http://schemas.microsoft.com/office/drawing/2014/main" id="{5F1790F8-D9C1-4FE5-B87C-7E5EDE61536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22341" y="-3202"/>
            <a:ext cx="4869658" cy="6492877"/>
          </a:xfrm>
          <a:prstGeom prst="rect">
            <a:avLst/>
          </a:prstGeom>
        </p:spPr>
      </p:pic>
    </p:spTree>
    <p:extLst>
      <p:ext uri="{BB962C8B-B14F-4D97-AF65-F5344CB8AC3E}">
        <p14:creationId xmlns:p14="http://schemas.microsoft.com/office/powerpoint/2010/main" val="416780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7CF68-2727-4BC4-ACF1-E539678B8309}"/>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Literature Review</a:t>
            </a:r>
            <a:endParaRPr lang="en-US" sz="5000" b="1" dirty="0">
              <a:solidFill>
                <a:srgbClr val="D62127"/>
              </a:solidFill>
              <a:latin typeface="Roboto Light" panose="02000000000000000000" pitchFamily="2" charset="0"/>
              <a:ea typeface="Roboto Light" panose="02000000000000000000" pitchFamily="2" charset="0"/>
            </a:endParaRPr>
          </a:p>
        </p:txBody>
      </p:sp>
      <p:graphicFrame>
        <p:nvGraphicFramePr>
          <p:cNvPr id="6" name="Table 6">
            <a:extLst>
              <a:ext uri="{FF2B5EF4-FFF2-40B4-BE49-F238E27FC236}">
                <a16:creationId xmlns:a16="http://schemas.microsoft.com/office/drawing/2014/main" id="{5EB2CE52-15C0-46ED-8B30-8B11B3D02C89}"/>
              </a:ext>
            </a:extLst>
          </p:cNvPr>
          <p:cNvGraphicFramePr>
            <a:graphicFrameLocks noGrp="1"/>
          </p:cNvGraphicFramePr>
          <p:nvPr>
            <p:extLst>
              <p:ext uri="{D42A27DB-BD31-4B8C-83A1-F6EECF244321}">
                <p14:modId xmlns:p14="http://schemas.microsoft.com/office/powerpoint/2010/main" val="1154806519"/>
              </p:ext>
            </p:extLst>
          </p:nvPr>
        </p:nvGraphicFramePr>
        <p:xfrm>
          <a:off x="2032000" y="1690688"/>
          <a:ext cx="8128000" cy="21082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819218426"/>
                    </a:ext>
                  </a:extLst>
                </a:gridCol>
                <a:gridCol w="4064000">
                  <a:extLst>
                    <a:ext uri="{9D8B030D-6E8A-4147-A177-3AD203B41FA5}">
                      <a16:colId xmlns:a16="http://schemas.microsoft.com/office/drawing/2014/main" val="145627214"/>
                    </a:ext>
                  </a:extLst>
                </a:gridCol>
              </a:tblGrid>
              <a:tr h="370840">
                <a:tc>
                  <a:txBody>
                    <a:bodyPr/>
                    <a:lstStyle/>
                    <a:p>
                      <a:pPr algn="ctr"/>
                      <a:r>
                        <a:rPr lang="en-US" sz="1800" b="1" i="0" u="none" strike="noStrike" kern="1200" dirty="0">
                          <a:solidFill>
                            <a:schemeClr val="lt1"/>
                          </a:solidFill>
                          <a:effectLst/>
                          <a:latin typeface="Roboto Light" panose="02000000000000000000" pitchFamily="2" charset="0"/>
                          <a:ea typeface="Roboto Light" panose="02000000000000000000" pitchFamily="2" charset="0"/>
                          <a:cs typeface="+mn-cs"/>
                        </a:rPr>
                        <a:t>Gamification</a:t>
                      </a:r>
                      <a:endParaRPr lang="en-US" dirty="0">
                        <a:latin typeface="Roboto Light" panose="02000000000000000000" pitchFamily="2" charset="0"/>
                        <a:ea typeface="Roboto Light" panose="02000000000000000000" pitchFamily="2" charset="0"/>
                      </a:endParaRPr>
                    </a:p>
                  </a:txBody>
                  <a:tcPr/>
                </a:tc>
                <a:tc>
                  <a:txBody>
                    <a:bodyPr/>
                    <a:lstStyle/>
                    <a:p>
                      <a:pPr algn="ctr" rtl="0"/>
                      <a:r>
                        <a:rPr lang="en-US" sz="1800" b="1" i="0" u="none" strike="noStrike" kern="1200" dirty="0">
                          <a:solidFill>
                            <a:schemeClr val="lt1"/>
                          </a:solidFill>
                          <a:effectLst/>
                          <a:latin typeface="Roboto Light" panose="02000000000000000000" pitchFamily="2" charset="0"/>
                          <a:ea typeface="Roboto Light" panose="02000000000000000000" pitchFamily="2" charset="0"/>
                          <a:cs typeface="+mn-cs"/>
                        </a:rPr>
                        <a:t>Game-based Learning</a:t>
                      </a:r>
                      <a:endParaRPr lang="en-US" b="0" dirty="0">
                        <a:effectLst/>
                        <a:latin typeface="Roboto Light" panose="02000000000000000000" pitchFamily="2" charset="0"/>
                        <a:ea typeface="Roboto Light" panose="02000000000000000000" pitchFamily="2" charset="0"/>
                      </a:endParaRPr>
                    </a:p>
                  </a:txBody>
                  <a:tcPr/>
                </a:tc>
                <a:extLst>
                  <a:ext uri="{0D108BD9-81ED-4DB2-BD59-A6C34878D82A}">
                    <a16:rowId xmlns:a16="http://schemas.microsoft.com/office/drawing/2014/main" val="3880888121"/>
                  </a:ext>
                </a:extLst>
              </a:tr>
              <a:tr h="370840">
                <a:tc>
                  <a:txBody>
                    <a:bodyPr/>
                    <a:lstStyle/>
                    <a:p>
                      <a:pPr rtl="0" fontAlgn="base"/>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the </a:t>
                      </a:r>
                      <a:r>
                        <a:rPr lang="en-US" sz="1800" b="1" i="0" u="none" strike="noStrike" kern="1200" dirty="0">
                          <a:solidFill>
                            <a:schemeClr val="dk1"/>
                          </a:solidFill>
                          <a:effectLst/>
                          <a:latin typeface="Roboto Light" panose="02000000000000000000" pitchFamily="2" charset="0"/>
                          <a:ea typeface="Roboto Light" panose="02000000000000000000" pitchFamily="2" charset="0"/>
                          <a:cs typeface="+mn-cs"/>
                        </a:rPr>
                        <a:t>application </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of </a:t>
                      </a:r>
                      <a:r>
                        <a:rPr lang="en-US" sz="1800" b="1" i="0" u="none" strike="noStrike" kern="1200" dirty="0">
                          <a:solidFill>
                            <a:schemeClr val="dk1"/>
                          </a:solidFill>
                          <a:effectLst/>
                          <a:latin typeface="Roboto Light" panose="02000000000000000000" pitchFamily="2" charset="0"/>
                          <a:ea typeface="Roboto Light" panose="02000000000000000000" pitchFamily="2" charset="0"/>
                          <a:cs typeface="+mn-cs"/>
                        </a:rPr>
                        <a:t>game elements</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 (points, badges, levels, leaderboards, quests, etc.) in </a:t>
                      </a:r>
                      <a:r>
                        <a:rPr lang="en-US" sz="1800" b="1" i="0" u="none" strike="noStrike" kern="1200" dirty="0">
                          <a:solidFill>
                            <a:schemeClr val="dk1"/>
                          </a:solidFill>
                          <a:effectLst/>
                          <a:latin typeface="Roboto Light" panose="02000000000000000000" pitchFamily="2" charset="0"/>
                          <a:ea typeface="Roboto Light" panose="02000000000000000000" pitchFamily="2" charset="0"/>
                          <a:cs typeface="+mn-cs"/>
                        </a:rPr>
                        <a:t>non-game contexts</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 to increase user motivation and engagement</a:t>
                      </a:r>
                    </a:p>
                    <a:p>
                      <a:pPr algn="r" rtl="0"/>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a:t>
                      </a:r>
                      <a:r>
                        <a:rPr lang="en-US" sz="1800" b="0" i="0" u="none" strike="noStrike" kern="1200" dirty="0" err="1">
                          <a:solidFill>
                            <a:schemeClr val="dk1"/>
                          </a:solidFill>
                          <a:effectLst/>
                          <a:latin typeface="Roboto Light" panose="02000000000000000000" pitchFamily="2" charset="0"/>
                          <a:ea typeface="Roboto Light" panose="02000000000000000000" pitchFamily="2" charset="0"/>
                          <a:cs typeface="+mn-cs"/>
                        </a:rPr>
                        <a:t>Deterding</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 et al., 2011)</a:t>
                      </a:r>
                      <a:endParaRPr lang="en-US" b="0" dirty="0">
                        <a:effectLst/>
                        <a:latin typeface="Roboto Light" panose="02000000000000000000" pitchFamily="2" charset="0"/>
                        <a:ea typeface="Roboto Light" panose="02000000000000000000" pitchFamily="2" charset="0"/>
                      </a:endParaRPr>
                    </a:p>
                  </a:txBody>
                  <a:tcPr/>
                </a:tc>
                <a:tc>
                  <a:txBody>
                    <a:bodyPr/>
                    <a:lstStyle/>
                    <a:p>
                      <a:pPr rtl="0" fontAlgn="base"/>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the use of games with </a:t>
                      </a:r>
                      <a:r>
                        <a:rPr lang="en-US" sz="1800" b="1" i="0" u="none" strike="noStrike" kern="1200" dirty="0">
                          <a:solidFill>
                            <a:schemeClr val="dk1"/>
                          </a:solidFill>
                          <a:effectLst/>
                          <a:latin typeface="Roboto Light" panose="02000000000000000000" pitchFamily="2" charset="0"/>
                          <a:ea typeface="Roboto Light" panose="02000000000000000000" pitchFamily="2" charset="0"/>
                          <a:cs typeface="+mn-cs"/>
                        </a:rPr>
                        <a:t>educational objectives</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 to </a:t>
                      </a:r>
                      <a:r>
                        <a:rPr lang="en-US" sz="1800" b="1" i="0" u="none" strike="noStrike" kern="1200" dirty="0">
                          <a:solidFill>
                            <a:schemeClr val="dk1"/>
                          </a:solidFill>
                          <a:effectLst/>
                          <a:latin typeface="Roboto Light" panose="02000000000000000000" pitchFamily="2" charset="0"/>
                          <a:ea typeface="Roboto Light" panose="02000000000000000000" pitchFamily="2" charset="0"/>
                          <a:cs typeface="+mn-cs"/>
                        </a:rPr>
                        <a:t>promote </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learning outcomes</a:t>
                      </a:r>
                    </a:p>
                    <a:p>
                      <a:pPr algn="r" rtl="0"/>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a:t>
                      </a:r>
                      <a:r>
                        <a:rPr lang="en-US" sz="1800" b="0" i="0" u="none" strike="noStrike" kern="1200" dirty="0" err="1">
                          <a:solidFill>
                            <a:schemeClr val="dk1"/>
                          </a:solidFill>
                          <a:effectLst/>
                          <a:latin typeface="Roboto Light" panose="02000000000000000000" pitchFamily="2" charset="0"/>
                          <a:ea typeface="Roboto Light" panose="02000000000000000000" pitchFamily="2" charset="0"/>
                          <a:cs typeface="+mn-cs"/>
                        </a:rPr>
                        <a:t>Kanabar</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 &amp; Reeve, 2024)</a:t>
                      </a:r>
                      <a:endParaRPr lang="en-US" b="0" dirty="0">
                        <a:effectLst/>
                        <a:latin typeface="Roboto Light" panose="02000000000000000000" pitchFamily="2" charset="0"/>
                        <a:ea typeface="Roboto Light" panose="02000000000000000000" pitchFamily="2" charset="0"/>
                      </a:endParaRPr>
                    </a:p>
                  </a:txBody>
                  <a:tcPr/>
                </a:tc>
                <a:extLst>
                  <a:ext uri="{0D108BD9-81ED-4DB2-BD59-A6C34878D82A}">
                    <a16:rowId xmlns:a16="http://schemas.microsoft.com/office/drawing/2014/main" val="3845338671"/>
                  </a:ext>
                </a:extLst>
              </a:tr>
            </a:tbl>
          </a:graphicData>
        </a:graphic>
      </p:graphicFrame>
      <p:pic>
        <p:nvPicPr>
          <p:cNvPr id="6146" name="Picture 2">
            <a:extLst>
              <a:ext uri="{FF2B5EF4-FFF2-40B4-BE49-F238E27FC236}">
                <a16:creationId xmlns:a16="http://schemas.microsoft.com/office/drawing/2014/main" id="{85BDE231-CF80-420E-ABC4-A375CEA2A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636" y="3938327"/>
            <a:ext cx="101917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13319E99-11BF-402F-AA77-3575F2A269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7984" y="3938327"/>
            <a:ext cx="1019176" cy="101917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0D587411-8793-4651-8426-599075638F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8333" y="3938328"/>
            <a:ext cx="1019175" cy="101917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D87DCEAB-B583-4CBD-9BFD-DC3E8D9EC0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7636" y="5124451"/>
            <a:ext cx="1447800" cy="101917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Eli">
            <a:extLst>
              <a:ext uri="{FF2B5EF4-FFF2-40B4-BE49-F238E27FC236}">
                <a16:creationId xmlns:a16="http://schemas.microsoft.com/office/drawing/2014/main" id="{955D6332-0DAA-4A6D-B8E1-82B3C4D294E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5366" r="24161"/>
          <a:stretch/>
        </p:blipFill>
        <p:spPr bwMode="auto">
          <a:xfrm>
            <a:off x="4807688" y="5124450"/>
            <a:ext cx="979820" cy="101917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Bộ trò chơi Board Game Du Ký Ngũ Hành Games dành cho 3-6 người chơi 16+ |  Lazada Việt Nam">
            <a:extLst>
              <a:ext uri="{FF2B5EF4-FFF2-40B4-BE49-F238E27FC236}">
                <a16:creationId xmlns:a16="http://schemas.microsoft.com/office/drawing/2014/main" id="{6BF90D51-C059-49AD-8F74-6D2DFDD0182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62946" y="3938327"/>
            <a:ext cx="1619147" cy="1356880"/>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Board Game Thiên Can Địa Chi (Hàng mới về)">
            <a:extLst>
              <a:ext uri="{FF2B5EF4-FFF2-40B4-BE49-F238E27FC236}">
                <a16:creationId xmlns:a16="http://schemas.microsoft.com/office/drawing/2014/main" id="{D513C755-B89B-409C-B32C-8B79414D90A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66776" y="3938327"/>
            <a:ext cx="2037686" cy="2585258"/>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Fortune Sticks front cover.">
            <a:extLst>
              <a:ext uri="{FF2B5EF4-FFF2-40B4-BE49-F238E27FC236}">
                <a16:creationId xmlns:a16="http://schemas.microsoft.com/office/drawing/2014/main" id="{E25742CF-3153-4E35-84AB-E9E0749E11B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62946" y="5361476"/>
            <a:ext cx="1619147" cy="1237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87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15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5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5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7CF68-2727-4BC4-ACF1-E539678B8309}"/>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Literature Review</a:t>
            </a:r>
            <a:endParaRPr lang="en-US" sz="5000" b="1" dirty="0">
              <a:solidFill>
                <a:srgbClr val="D62127"/>
              </a:solidFill>
              <a:latin typeface="Roboto Light" panose="02000000000000000000" pitchFamily="2" charset="0"/>
              <a:ea typeface="Roboto Light" panose="02000000000000000000" pitchFamily="2" charset="0"/>
            </a:endParaRPr>
          </a:p>
        </p:txBody>
      </p:sp>
      <p:graphicFrame>
        <p:nvGraphicFramePr>
          <p:cNvPr id="2" name="Table 2">
            <a:extLst>
              <a:ext uri="{FF2B5EF4-FFF2-40B4-BE49-F238E27FC236}">
                <a16:creationId xmlns:a16="http://schemas.microsoft.com/office/drawing/2014/main" id="{CD4008DE-3BA3-4469-B42A-94762A1AA156}"/>
              </a:ext>
            </a:extLst>
          </p:cNvPr>
          <p:cNvGraphicFramePr>
            <a:graphicFrameLocks noGrp="1"/>
          </p:cNvGraphicFramePr>
          <p:nvPr>
            <p:extLst>
              <p:ext uri="{D42A27DB-BD31-4B8C-83A1-F6EECF244321}">
                <p14:modId xmlns:p14="http://schemas.microsoft.com/office/powerpoint/2010/main" val="3456999306"/>
              </p:ext>
            </p:extLst>
          </p:nvPr>
        </p:nvGraphicFramePr>
        <p:xfrm>
          <a:off x="2032000" y="1690688"/>
          <a:ext cx="8128000" cy="38709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92462499"/>
                    </a:ext>
                  </a:extLst>
                </a:gridCol>
                <a:gridCol w="4064000">
                  <a:extLst>
                    <a:ext uri="{9D8B030D-6E8A-4147-A177-3AD203B41FA5}">
                      <a16:colId xmlns:a16="http://schemas.microsoft.com/office/drawing/2014/main" val="568636161"/>
                    </a:ext>
                  </a:extLst>
                </a:gridCol>
              </a:tblGrid>
              <a:tr h="370840">
                <a:tc gridSpan="2">
                  <a:txBody>
                    <a:bodyPr/>
                    <a:lstStyle/>
                    <a:p>
                      <a:pPr algn="ctr"/>
                      <a:r>
                        <a:rPr lang="vi-VN" sz="3000" dirty="0">
                          <a:latin typeface="Roboto Light" panose="02000000000000000000" pitchFamily="2" charset="0"/>
                          <a:ea typeface="Roboto Light" panose="02000000000000000000" pitchFamily="2" charset="0"/>
                        </a:rPr>
                        <a:t>Game-based Learning</a:t>
                      </a:r>
                      <a:endParaRPr lang="en-US" sz="3000" dirty="0">
                        <a:latin typeface="Roboto Light" panose="02000000000000000000" pitchFamily="2" charset="0"/>
                        <a:ea typeface="Roboto Light" panose="02000000000000000000" pitchFamily="2" charset="0"/>
                      </a:endParaRPr>
                    </a:p>
                  </a:txBody>
                  <a:tcPr/>
                </a:tc>
                <a:tc hMerge="1">
                  <a:txBody>
                    <a:bodyPr/>
                    <a:lstStyle/>
                    <a:p>
                      <a:endParaRPr lang="en-US" dirty="0"/>
                    </a:p>
                  </a:txBody>
                  <a:tcPr/>
                </a:tc>
                <a:extLst>
                  <a:ext uri="{0D108BD9-81ED-4DB2-BD59-A6C34878D82A}">
                    <a16:rowId xmlns:a16="http://schemas.microsoft.com/office/drawing/2014/main" val="1632087123"/>
                  </a:ext>
                </a:extLst>
              </a:tr>
              <a:tr h="370840">
                <a:tc>
                  <a:txBody>
                    <a:bodyPr/>
                    <a:lstStyle/>
                    <a:p>
                      <a:r>
                        <a:rPr lang="en-US" sz="2000" b="1" i="0" u="none" strike="noStrike" kern="1200" dirty="0">
                          <a:solidFill>
                            <a:schemeClr val="dk1"/>
                          </a:solidFill>
                          <a:effectLst/>
                          <a:latin typeface="Roboto Light" panose="02000000000000000000" pitchFamily="2" charset="0"/>
                          <a:ea typeface="Roboto Light" panose="02000000000000000000" pitchFamily="2" charset="0"/>
                          <a:cs typeface="+mn-cs"/>
                        </a:rPr>
                        <a:t>Video Games</a:t>
                      </a:r>
                      <a:endParaRPr lang="en-US" sz="2000" dirty="0">
                        <a:latin typeface="Roboto Light" panose="02000000000000000000" pitchFamily="2" charset="0"/>
                        <a:ea typeface="Roboto Light" panose="02000000000000000000" pitchFamily="2" charset="0"/>
                      </a:endParaRPr>
                    </a:p>
                  </a:txBody>
                  <a:tcPr/>
                </a:tc>
                <a:tc>
                  <a:txBody>
                    <a:bodyPr/>
                    <a:lstStyle/>
                    <a:p>
                      <a:r>
                        <a:rPr lang="en-US" sz="2000" b="1" i="0" u="none" strike="noStrike" kern="1200" dirty="0">
                          <a:solidFill>
                            <a:schemeClr val="dk1"/>
                          </a:solidFill>
                          <a:effectLst/>
                          <a:latin typeface="Roboto Light" panose="02000000000000000000" pitchFamily="2" charset="0"/>
                          <a:ea typeface="Roboto Light" panose="02000000000000000000" pitchFamily="2" charset="0"/>
                          <a:cs typeface="+mn-cs"/>
                        </a:rPr>
                        <a:t>Analog Games</a:t>
                      </a:r>
                      <a:endParaRPr lang="en-US" sz="2000" dirty="0">
                        <a:latin typeface="Roboto Light" panose="02000000000000000000" pitchFamily="2" charset="0"/>
                        <a:ea typeface="Roboto Light" panose="02000000000000000000" pitchFamily="2" charset="0"/>
                      </a:endParaRPr>
                    </a:p>
                  </a:txBody>
                  <a:tcPr/>
                </a:tc>
                <a:extLst>
                  <a:ext uri="{0D108BD9-81ED-4DB2-BD59-A6C34878D82A}">
                    <a16:rowId xmlns:a16="http://schemas.microsoft.com/office/drawing/2014/main" val="3780915346"/>
                  </a:ext>
                </a:extLst>
              </a:tr>
              <a:tr h="370840">
                <a:tc>
                  <a:txBody>
                    <a:bodyPr/>
                    <a:lstStyle/>
                    <a:p>
                      <a:pPr marL="285750" indent="-285750" rtl="0" fontAlgn="base">
                        <a:lnSpc>
                          <a:spcPct val="150000"/>
                        </a:lnSpc>
                        <a:buFont typeface="Arial" panose="020B0604020202020204" pitchFamily="34" charset="0"/>
                        <a:buChar char="•"/>
                      </a:pP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digital divide </a:t>
                      </a:r>
                      <a:br>
                        <a:rPr lang="vi-VN" sz="1800" b="0" i="0" u="none" strike="noStrike" kern="1200" dirty="0">
                          <a:solidFill>
                            <a:schemeClr val="dk1"/>
                          </a:solidFill>
                          <a:effectLst/>
                          <a:latin typeface="Roboto Light" panose="02000000000000000000" pitchFamily="2" charset="0"/>
                          <a:ea typeface="Roboto Light" panose="02000000000000000000" pitchFamily="2" charset="0"/>
                          <a:cs typeface="+mn-cs"/>
                        </a:rPr>
                      </a:b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(Livingstone &amp; </a:t>
                      </a:r>
                      <a:r>
                        <a:rPr lang="en-US" sz="1800" b="0" i="0" u="none" strike="noStrike" kern="1200" dirty="0" err="1">
                          <a:solidFill>
                            <a:schemeClr val="dk1"/>
                          </a:solidFill>
                          <a:effectLst/>
                          <a:latin typeface="Roboto Light" panose="02000000000000000000" pitchFamily="2" charset="0"/>
                          <a:ea typeface="Roboto Light" panose="02000000000000000000" pitchFamily="2" charset="0"/>
                          <a:cs typeface="+mn-cs"/>
                        </a:rPr>
                        <a:t>Helsper</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 2007)</a:t>
                      </a:r>
                      <a:endParaRPr lang="en-US" b="0" dirty="0">
                        <a:effectLst/>
                        <a:latin typeface="Roboto Light" panose="02000000000000000000" pitchFamily="2" charset="0"/>
                        <a:ea typeface="Roboto Light" panose="02000000000000000000" pitchFamily="2" charset="0"/>
                      </a:endParaRPr>
                    </a:p>
                    <a:p>
                      <a:pPr marL="285750" indent="-285750" rtl="0" fontAlgn="base">
                        <a:lnSpc>
                          <a:spcPct val="150000"/>
                        </a:lnSpc>
                        <a:buFont typeface="Arial" panose="020B0604020202020204" pitchFamily="34" charset="0"/>
                        <a:buChar char="•"/>
                      </a:pP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steep learning curve for educators (Easterling, 2021)</a:t>
                      </a:r>
                    </a:p>
                    <a:p>
                      <a:pPr marL="285750" indent="-285750" rtl="0" fontAlgn="base">
                        <a:lnSpc>
                          <a:spcPct val="150000"/>
                        </a:lnSpc>
                        <a:buFont typeface="Arial" panose="020B0604020202020204" pitchFamily="34" charset="0"/>
                        <a:buChar char="•"/>
                      </a:pP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indirect communication and more controlled and quantifiable insights (Lee, 2024)</a:t>
                      </a:r>
                    </a:p>
                  </a:txBody>
                  <a:tcPr/>
                </a:tc>
                <a:tc>
                  <a:txBody>
                    <a:bodyPr/>
                    <a:lstStyle/>
                    <a:p>
                      <a:pPr marL="285750" indent="-285750" rtl="0" fontAlgn="base">
                        <a:lnSpc>
                          <a:spcPct val="150000"/>
                        </a:lnSpc>
                        <a:buFont typeface="Arial" panose="020B0604020202020204" pitchFamily="34" charset="0"/>
                        <a:buChar char="•"/>
                      </a:pP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budget-friendly </a:t>
                      </a:r>
                      <a:br>
                        <a:rPr lang="vi-VN" sz="1800" b="0" i="0" u="none" strike="noStrike" kern="1200" dirty="0">
                          <a:solidFill>
                            <a:schemeClr val="dk1"/>
                          </a:solidFill>
                          <a:effectLst/>
                          <a:latin typeface="Roboto Light" panose="02000000000000000000" pitchFamily="2" charset="0"/>
                          <a:ea typeface="Roboto Light" panose="02000000000000000000" pitchFamily="2" charset="0"/>
                          <a:cs typeface="+mn-cs"/>
                        </a:rPr>
                      </a:b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(Poth, 2025)</a:t>
                      </a:r>
                      <a:endParaRPr lang="en-US" b="0" dirty="0">
                        <a:effectLst/>
                        <a:latin typeface="Roboto Light" panose="02000000000000000000" pitchFamily="2" charset="0"/>
                        <a:ea typeface="Roboto Light" panose="02000000000000000000" pitchFamily="2" charset="0"/>
                      </a:endParaRPr>
                    </a:p>
                    <a:p>
                      <a:pPr marL="285750" indent="-285750" rtl="0" fontAlgn="base">
                        <a:lnSpc>
                          <a:spcPct val="150000"/>
                        </a:lnSpc>
                        <a:buFont typeface="Arial" panose="020B0604020202020204" pitchFamily="34" charset="0"/>
                        <a:buChar char="•"/>
                      </a:pP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versatile and highly-editable (</a:t>
                      </a:r>
                      <a:r>
                        <a:rPr lang="en-US" sz="1800" b="0" i="0" u="none" strike="noStrike" kern="1200" dirty="0" err="1">
                          <a:solidFill>
                            <a:schemeClr val="dk1"/>
                          </a:solidFill>
                          <a:effectLst/>
                          <a:latin typeface="Roboto Light" panose="02000000000000000000" pitchFamily="2" charset="0"/>
                          <a:ea typeface="Roboto Light" panose="02000000000000000000" pitchFamily="2" charset="0"/>
                          <a:cs typeface="+mn-cs"/>
                        </a:rPr>
                        <a:t>Sarsenbaeva</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 2023)</a:t>
                      </a:r>
                    </a:p>
                    <a:p>
                      <a:pPr marL="285750" indent="-285750" rtl="0" fontAlgn="base">
                        <a:lnSpc>
                          <a:spcPct val="150000"/>
                        </a:lnSpc>
                        <a:buFont typeface="Arial" panose="020B0604020202020204" pitchFamily="34" charset="0"/>
                        <a:buChar char="•"/>
                      </a:pP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active peer interaction</a:t>
                      </a:r>
                      <a:br>
                        <a:rPr lang="vi-VN" sz="1800" b="0" i="0" u="none" strike="noStrike" kern="1200" dirty="0">
                          <a:solidFill>
                            <a:schemeClr val="dk1"/>
                          </a:solidFill>
                          <a:effectLst/>
                          <a:latin typeface="Roboto Light" panose="02000000000000000000" pitchFamily="2" charset="0"/>
                          <a:ea typeface="Roboto Light" panose="02000000000000000000" pitchFamily="2" charset="0"/>
                          <a:cs typeface="+mn-cs"/>
                        </a:rPr>
                      </a:b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a:t>
                      </a:r>
                      <a:r>
                        <a:rPr lang="en-US" sz="1800" b="0" i="0" u="none" strike="noStrike" kern="1200" dirty="0" err="1">
                          <a:solidFill>
                            <a:schemeClr val="dk1"/>
                          </a:solidFill>
                          <a:effectLst/>
                          <a:latin typeface="Roboto Light" panose="02000000000000000000" pitchFamily="2" charset="0"/>
                          <a:ea typeface="Roboto Light" panose="02000000000000000000" pitchFamily="2" charset="0"/>
                          <a:cs typeface="+mn-cs"/>
                        </a:rPr>
                        <a:t>Sanako</a:t>
                      </a:r>
                      <a:r>
                        <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rPr>
                        <a:t>, 2025)</a:t>
                      </a:r>
                      <a:endParaRPr lang="vi-VN" sz="1800" b="0" i="0" u="none" strike="noStrike" kern="1200" dirty="0">
                        <a:solidFill>
                          <a:schemeClr val="dk1"/>
                        </a:solidFill>
                        <a:effectLst/>
                        <a:latin typeface="Roboto Light" panose="02000000000000000000" pitchFamily="2" charset="0"/>
                        <a:ea typeface="Roboto Light" panose="02000000000000000000" pitchFamily="2" charset="0"/>
                        <a:cs typeface="+mn-cs"/>
                      </a:endParaRPr>
                    </a:p>
                    <a:p>
                      <a:pPr marL="285750" indent="-285750" rtl="0" fontAlgn="base">
                        <a:lnSpc>
                          <a:spcPct val="150000"/>
                        </a:lnSpc>
                        <a:buFont typeface="Arial" panose="020B0604020202020204" pitchFamily="34" charset="0"/>
                        <a:buChar char="•"/>
                      </a:pPr>
                      <a:r>
                        <a:rPr lang="vi-VN" sz="1800" b="0" i="0" u="none" strike="noStrike" kern="1200" dirty="0">
                          <a:solidFill>
                            <a:schemeClr val="dk1"/>
                          </a:solidFill>
                          <a:effectLst/>
                          <a:latin typeface="Roboto Light" panose="02000000000000000000" pitchFamily="2" charset="0"/>
                          <a:ea typeface="Roboto Light" panose="02000000000000000000" pitchFamily="2" charset="0"/>
                          <a:cs typeface="+mn-cs"/>
                        </a:rPr>
                        <a:t>seamless cultural transition</a:t>
                      </a:r>
                      <a:endParaRPr lang="en-US" sz="1800" b="0" i="0" u="none" strike="noStrike" kern="1200" dirty="0">
                        <a:solidFill>
                          <a:schemeClr val="dk1"/>
                        </a:solidFill>
                        <a:effectLst/>
                        <a:latin typeface="Roboto Light" panose="02000000000000000000" pitchFamily="2" charset="0"/>
                        <a:ea typeface="Roboto Light" panose="02000000000000000000" pitchFamily="2" charset="0"/>
                        <a:cs typeface="+mn-cs"/>
                      </a:endParaRPr>
                    </a:p>
                  </a:txBody>
                  <a:tcPr/>
                </a:tc>
                <a:extLst>
                  <a:ext uri="{0D108BD9-81ED-4DB2-BD59-A6C34878D82A}">
                    <a16:rowId xmlns:a16="http://schemas.microsoft.com/office/drawing/2014/main" val="1036705202"/>
                  </a:ext>
                </a:extLst>
              </a:tr>
            </a:tbl>
          </a:graphicData>
        </a:graphic>
      </p:graphicFrame>
      <p:pic>
        <p:nvPicPr>
          <p:cNvPr id="7170" name="Picture 2" descr="Tai Ương | Tài Khoản Steam Offline">
            <a:extLst>
              <a:ext uri="{FF2B5EF4-FFF2-40B4-BE49-F238E27FC236}">
                <a16:creationId xmlns:a16="http://schemas.microsoft.com/office/drawing/2014/main" id="{367343D6-A8FA-4F33-AEF0-7C1CEFACDC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34712"/>
            <a:ext cx="1988608" cy="29829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4E1FADA-4041-4CA7-B7E4-CD67477992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9430044" y="2631864"/>
            <a:ext cx="3535303" cy="1988608"/>
          </a:xfrm>
          <a:prstGeom prst="rect">
            <a:avLst/>
          </a:prstGeom>
        </p:spPr>
      </p:pic>
    </p:spTree>
    <p:extLst>
      <p:ext uri="{BB962C8B-B14F-4D97-AF65-F5344CB8AC3E}">
        <p14:creationId xmlns:p14="http://schemas.microsoft.com/office/powerpoint/2010/main" val="3956947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6000" b="-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7CF68-2727-4BC4-ACF1-E539678B8309}"/>
              </a:ext>
            </a:extLst>
          </p:cNvPr>
          <p:cNvSpPr>
            <a:spLocks noGrp="1"/>
          </p:cNvSpPr>
          <p:nvPr>
            <p:ph type="title"/>
          </p:nvPr>
        </p:nvSpPr>
        <p:spPr/>
        <p:txBody>
          <a:bodyPr>
            <a:normAutofit/>
          </a:bodyPr>
          <a:lstStyle/>
          <a:p>
            <a:r>
              <a:rPr lang="vi-VN" sz="5000" b="1" dirty="0">
                <a:solidFill>
                  <a:srgbClr val="D62127"/>
                </a:solidFill>
                <a:latin typeface="Roboto Light" panose="02000000000000000000" pitchFamily="2" charset="0"/>
                <a:ea typeface="Roboto Light" panose="02000000000000000000" pitchFamily="2" charset="0"/>
              </a:rPr>
              <a:t>Literature Review</a:t>
            </a:r>
            <a:endParaRPr lang="en-US" sz="5000" b="1" dirty="0">
              <a:solidFill>
                <a:srgbClr val="D62127"/>
              </a:solidFill>
              <a:latin typeface="Roboto Light" panose="02000000000000000000" pitchFamily="2" charset="0"/>
              <a:ea typeface="Roboto Light" panose="02000000000000000000" pitchFamily="2" charset="0"/>
            </a:endParaRPr>
          </a:p>
        </p:txBody>
      </p:sp>
      <p:sp>
        <p:nvSpPr>
          <p:cNvPr id="3" name="Content Placeholder 2">
            <a:extLst>
              <a:ext uri="{FF2B5EF4-FFF2-40B4-BE49-F238E27FC236}">
                <a16:creationId xmlns:a16="http://schemas.microsoft.com/office/drawing/2014/main" id="{082E66B5-4340-41DE-A0A6-E302C96ABA0B}"/>
              </a:ext>
            </a:extLst>
          </p:cNvPr>
          <p:cNvSpPr>
            <a:spLocks noGrp="1"/>
          </p:cNvSpPr>
          <p:nvPr>
            <p:ph idx="1"/>
          </p:nvPr>
        </p:nvSpPr>
        <p:spPr>
          <a:xfrm>
            <a:off x="838200" y="1825625"/>
            <a:ext cx="5257800" cy="4351338"/>
          </a:xfrm>
        </p:spPr>
        <p:txBody>
          <a:bodyPr/>
          <a:lstStyle/>
          <a:p>
            <a:pPr marL="0" indent="0">
              <a:lnSpc>
                <a:spcPct val="200000"/>
              </a:lnSpc>
              <a:buNone/>
            </a:pPr>
            <a:r>
              <a:rPr lang="en-US" sz="3000" b="1" dirty="0">
                <a:solidFill>
                  <a:srgbClr val="31346E"/>
                </a:solidFill>
                <a:latin typeface="Roboto Light" panose="02000000000000000000" pitchFamily="2" charset="0"/>
                <a:ea typeface="Roboto Light" panose="02000000000000000000" pitchFamily="2" charset="0"/>
              </a:rPr>
              <a:t>Game-based Learning</a:t>
            </a:r>
            <a:endParaRPr lang="vi-VN" sz="3000" b="1" dirty="0">
              <a:solidFill>
                <a:srgbClr val="31346E"/>
              </a:solidFill>
              <a:latin typeface="Roboto Light" panose="02000000000000000000" pitchFamily="2" charset="0"/>
              <a:ea typeface="Roboto Light" panose="02000000000000000000" pitchFamily="2" charset="0"/>
            </a:endParaRPr>
          </a:p>
          <a:p>
            <a:pPr marL="0" indent="0" rtl="0">
              <a:lnSpc>
                <a:spcPct val="200000"/>
              </a:lnSpc>
              <a:spcBef>
                <a:spcPts val="0"/>
              </a:spcBef>
              <a:spcAft>
                <a:spcPts val="0"/>
              </a:spcAft>
              <a:buNone/>
            </a:pPr>
            <a:r>
              <a:rPr lang="en-US" sz="2000" b="0" i="0" u="none" strike="noStrike" dirty="0">
                <a:solidFill>
                  <a:srgbClr val="31346E"/>
                </a:solidFill>
                <a:effectLst/>
                <a:latin typeface="Roboto Light" panose="02000000000000000000" pitchFamily="2" charset="0"/>
                <a:ea typeface="Roboto Light" panose="02000000000000000000" pitchFamily="2" charset="0"/>
              </a:rPr>
              <a:t>a system in which learners as players </a:t>
            </a:r>
            <a:r>
              <a:rPr lang="en-US" sz="2000" b="1" i="0" u="none" strike="noStrike" dirty="0">
                <a:solidFill>
                  <a:srgbClr val="31346E"/>
                </a:solidFill>
                <a:effectLst/>
                <a:latin typeface="Roboto Light" panose="02000000000000000000" pitchFamily="2" charset="0"/>
                <a:ea typeface="Roboto Light" panose="02000000000000000000" pitchFamily="2" charset="0"/>
              </a:rPr>
              <a:t>engage </a:t>
            </a:r>
            <a:r>
              <a:rPr lang="en-US" sz="2000" b="0" i="0" u="none" strike="noStrike" dirty="0">
                <a:solidFill>
                  <a:srgbClr val="31346E"/>
                </a:solidFill>
                <a:effectLst/>
                <a:latin typeface="Roboto Light" panose="02000000000000000000" pitchFamily="2" charset="0"/>
                <a:ea typeface="Roboto Light" panose="02000000000000000000" pitchFamily="2" charset="0"/>
              </a:rPr>
              <a:t>in an </a:t>
            </a:r>
            <a:r>
              <a:rPr lang="en-US" sz="2000" b="1" i="0" u="none" strike="noStrike" dirty="0">
                <a:solidFill>
                  <a:srgbClr val="31346E"/>
                </a:solidFill>
                <a:effectLst/>
                <a:latin typeface="Roboto Light" panose="02000000000000000000" pitchFamily="2" charset="0"/>
                <a:ea typeface="Roboto Light" panose="02000000000000000000" pitchFamily="2" charset="0"/>
              </a:rPr>
              <a:t>artificial conflict</a:t>
            </a:r>
            <a:r>
              <a:rPr lang="en-US" sz="2000" b="0" i="0" u="none" strike="noStrike" dirty="0">
                <a:solidFill>
                  <a:srgbClr val="31346E"/>
                </a:solidFill>
                <a:effectLst/>
                <a:latin typeface="Roboto Light" panose="02000000000000000000" pitchFamily="2" charset="0"/>
                <a:ea typeface="Roboto Light" panose="02000000000000000000" pitchFamily="2" charset="0"/>
              </a:rPr>
              <a:t>, defined by some sorts of </a:t>
            </a:r>
            <a:r>
              <a:rPr lang="en-US" sz="2000" b="1" i="0" u="none" strike="noStrike" dirty="0">
                <a:solidFill>
                  <a:srgbClr val="31346E"/>
                </a:solidFill>
                <a:effectLst/>
                <a:latin typeface="Roboto Light" panose="02000000000000000000" pitchFamily="2" charset="0"/>
                <a:ea typeface="Roboto Light" panose="02000000000000000000" pitchFamily="2" charset="0"/>
              </a:rPr>
              <a:t>rules</a:t>
            </a:r>
            <a:r>
              <a:rPr lang="en-US" sz="2000" b="0" i="0" u="none" strike="noStrike" dirty="0">
                <a:solidFill>
                  <a:srgbClr val="31346E"/>
                </a:solidFill>
                <a:effectLst/>
                <a:latin typeface="Roboto Light" panose="02000000000000000000" pitchFamily="2" charset="0"/>
                <a:ea typeface="Roboto Light" panose="02000000000000000000" pitchFamily="2" charset="0"/>
              </a:rPr>
              <a:t> that results in a </a:t>
            </a:r>
            <a:r>
              <a:rPr lang="en-US" sz="2000" b="1" i="0" u="none" strike="noStrike" dirty="0">
                <a:solidFill>
                  <a:srgbClr val="31346E"/>
                </a:solidFill>
                <a:effectLst/>
                <a:latin typeface="Roboto Light" panose="02000000000000000000" pitchFamily="2" charset="0"/>
                <a:ea typeface="Roboto Light" panose="02000000000000000000" pitchFamily="2" charset="0"/>
              </a:rPr>
              <a:t>quantifiable </a:t>
            </a:r>
            <a:r>
              <a:rPr lang="en-US" sz="2000" b="0" i="0" u="none" strike="noStrike" dirty="0">
                <a:solidFill>
                  <a:srgbClr val="31346E"/>
                </a:solidFill>
                <a:effectLst/>
                <a:latin typeface="Roboto Light" panose="02000000000000000000" pitchFamily="2" charset="0"/>
                <a:ea typeface="Roboto Light" panose="02000000000000000000" pitchFamily="2" charset="0"/>
              </a:rPr>
              <a:t>result (Zimmerman, 2004).</a:t>
            </a:r>
            <a:endParaRPr lang="en-US" sz="2000" b="0" dirty="0">
              <a:solidFill>
                <a:srgbClr val="31346E"/>
              </a:solidFill>
              <a:effectLst/>
              <a:latin typeface="Roboto Light" panose="02000000000000000000" pitchFamily="2" charset="0"/>
              <a:ea typeface="Roboto Light" panose="02000000000000000000" pitchFamily="2" charset="0"/>
            </a:endParaRPr>
          </a:p>
        </p:txBody>
      </p:sp>
      <p:pic>
        <p:nvPicPr>
          <p:cNvPr id="8194" name="Picture 2" descr="PHỐ PHỞ - Comicola Crowdfunding">
            <a:extLst>
              <a:ext uri="{FF2B5EF4-FFF2-40B4-BE49-F238E27FC236}">
                <a16:creationId xmlns:a16="http://schemas.microsoft.com/office/drawing/2014/main" id="{2773C184-C133-4A5E-B865-A8C645576A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838020"/>
            <a:ext cx="6096000" cy="5181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6067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TotalTime>
  <Words>521</Words>
  <Application>Microsoft Office PowerPoint</Application>
  <PresentationFormat>Widescreen</PresentationFormat>
  <Paragraphs>81</Paragraphs>
  <Slides>24</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Aptos</vt:lpstr>
      <vt:lpstr>Aptos Display</vt:lpstr>
      <vt:lpstr>Arial</vt:lpstr>
      <vt:lpstr>Calibri</vt:lpstr>
      <vt:lpstr>Calibri Light</vt:lpstr>
      <vt:lpstr>Roboto Light</vt:lpstr>
      <vt:lpstr>Times New Roman</vt:lpstr>
      <vt:lpstr>Office Theme</vt:lpstr>
      <vt:lpstr>Custom Design</vt:lpstr>
      <vt:lpstr>PowerPoint Presentation</vt:lpstr>
      <vt:lpstr>Rolling the Dice Across Cultures:</vt:lpstr>
      <vt:lpstr>PowerPoint Presentation</vt:lpstr>
      <vt:lpstr>AGENDA</vt:lpstr>
      <vt:lpstr>Introduction</vt:lpstr>
      <vt:lpstr>Introduction</vt:lpstr>
      <vt:lpstr>Literature Review</vt:lpstr>
      <vt:lpstr>Literature Review</vt:lpstr>
      <vt:lpstr>Literature Review</vt:lpstr>
      <vt:lpstr>Literature Review</vt:lpstr>
      <vt:lpstr>Literature Review</vt:lpstr>
      <vt:lpstr>Research</vt:lpstr>
      <vt:lpstr>Demo Lesson #1</vt:lpstr>
      <vt:lpstr>Think of a place and describe  it</vt:lpstr>
      <vt:lpstr>PowerPoint Presentation</vt:lpstr>
      <vt:lpstr>PowerPoint Presentation</vt:lpstr>
      <vt:lpstr>PowerPoint Presentation</vt:lpstr>
      <vt:lpstr>PowerPoint Presentation</vt:lpstr>
      <vt:lpstr>PowerPoint Presentation</vt:lpstr>
      <vt:lpstr>PowerPoint Presentation</vt:lpstr>
      <vt:lpstr>Demo Lesson #2</vt:lpstr>
      <vt:lpstr>Demo Lesson #2</vt:lpstr>
      <vt:lpstr>Demo Lesson #3</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Administrator</cp:lastModifiedBy>
  <cp:revision>34</cp:revision>
  <dcterms:created xsi:type="dcterms:W3CDTF">2026-05-13T09:28:47Z</dcterms:created>
  <dcterms:modified xsi:type="dcterms:W3CDTF">2026-08-26T20:12:11Z</dcterms:modified>
</cp:coreProperties>
</file>