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6" r:id="rId2"/>
  </p:sldMasterIdLst>
  <p:notesMasterIdLst>
    <p:notesMasterId r:id="rId30"/>
  </p:notesMasterIdLst>
  <p:handoutMasterIdLst>
    <p:handoutMasterId r:id="rId31"/>
  </p:handoutMasterIdLst>
  <p:sldIdLst>
    <p:sldId id="270" r:id="rId3"/>
    <p:sldId id="267" r:id="rId4"/>
    <p:sldId id="272" r:id="rId5"/>
    <p:sldId id="273" r:id="rId6"/>
    <p:sldId id="274" r:id="rId7"/>
    <p:sldId id="268" r:id="rId8"/>
    <p:sldId id="275" r:id="rId9"/>
    <p:sldId id="276" r:id="rId10"/>
    <p:sldId id="277" r:id="rId11"/>
    <p:sldId id="278" r:id="rId12"/>
    <p:sldId id="279" r:id="rId13"/>
    <p:sldId id="280" r:id="rId14"/>
    <p:sldId id="269" r:id="rId15"/>
    <p:sldId id="281" r:id="rId16"/>
    <p:sldId id="282" r:id="rId17"/>
    <p:sldId id="283" r:id="rId18"/>
    <p:sldId id="271" r:id="rId19"/>
    <p:sldId id="284" r:id="rId20"/>
    <p:sldId id="285" r:id="rId21"/>
    <p:sldId id="287" r:id="rId22"/>
    <p:sldId id="289" r:id="rId23"/>
    <p:sldId id="290" r:id="rId24"/>
    <p:sldId id="293" r:id="rId25"/>
    <p:sldId id="292" r:id="rId26"/>
    <p:sldId id="256" r:id="rId27"/>
    <p:sldId id="294" r:id="rId28"/>
    <p:sldId id="295" r:id="rId29"/>
  </p:sldIdLst>
  <p:sldSz cx="12192000" cy="6858000"/>
  <p:notesSz cx="9144000" cy="6858000"/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346E"/>
    <a:srgbClr val="232262"/>
    <a:srgbClr val="D621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20"/>
    <p:restoredTop sz="94645"/>
  </p:normalViewPr>
  <p:slideViewPr>
    <p:cSldViewPr snapToGrid="0">
      <p:cViewPr>
        <p:scale>
          <a:sx n="55" d="100"/>
          <a:sy n="55" d="100"/>
        </p:scale>
        <p:origin x="1040" y="1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14" d="100"/>
          <a:sy n="114" d="100"/>
        </p:scale>
        <p:origin x="2442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300" b="1" i="0" u="none" strike="noStrike">
                <a:solidFill>
                  <a:srgbClr val="232262"/>
                </a:solidFill>
                <a:latin typeface="Calibri"/>
              </a:defRPr>
            </a:pPr>
            <a:r>
              <a:rPr lang="en-US" sz="1300" b="1" i="0" u="none" strike="noStrike" dirty="0">
                <a:solidFill>
                  <a:srgbClr val="232262"/>
                </a:solidFill>
                <a:latin typeface="Calibri"/>
              </a:rPr>
              <a:t>Sensitivity Analysis: Pearson </a:t>
            </a:r>
            <a:r>
              <a:rPr lang="en-US" sz="1300" b="1" i="1" u="none" strike="noStrike" dirty="0">
                <a:solidFill>
                  <a:srgbClr val="232262"/>
                </a:solidFill>
                <a:latin typeface="Calibri"/>
              </a:rPr>
              <a:t>r </a:t>
            </a:r>
            <a:r>
              <a:rPr lang="en-US" sz="1300" b="1" i="0" u="none" strike="noStrike" dirty="0">
                <a:solidFill>
                  <a:srgbClr val="232262"/>
                </a:solidFill>
                <a:latin typeface="Calibri"/>
              </a:rPr>
              <a:t>by Performance Measure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Final Score (40%) — primary</c:v>
                </c:pt>
              </c:strCache>
            </c:strRef>
          </c:tx>
          <c:spPr>
            <a:solidFill>
              <a:srgbClr val="232262"/>
            </a:solidFill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Sheet1!$A$2:$A$4</c:f>
              <c:strCache>
                <c:ptCount val="3"/>
                <c:pt idx="0">
                  <c:v>ESL Identity Index</c:v>
                </c:pt>
                <c:pt idx="1">
                  <c:v>Part 3 Global Citizenship</c:v>
                </c:pt>
                <c:pt idx="2">
                  <c:v>Overall Survey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0.156</c:v>
                </c:pt>
                <c:pt idx="1">
                  <c:v>0.13600000000000001</c:v>
                </c:pt>
                <c:pt idx="2">
                  <c:v>0.127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A3-43D3-AB5E-0BEA35E39A9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GPA (Course)</c:v>
                </c:pt>
              </c:strCache>
            </c:strRef>
          </c:tx>
          <c:spPr>
            <a:solidFill>
              <a:srgbClr val="C9A24B"/>
            </a:solidFill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Sheet1!$A$2:$A$4</c:f>
              <c:strCache>
                <c:ptCount val="3"/>
                <c:pt idx="0">
                  <c:v>ESL Identity Index</c:v>
                </c:pt>
                <c:pt idx="1">
                  <c:v>Part 3 Global Citizenship</c:v>
                </c:pt>
                <c:pt idx="2">
                  <c:v>Overall Survey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0.21299999999999999</c:v>
                </c:pt>
                <c:pt idx="1">
                  <c:v>0.20699999999999999</c:v>
                </c:pt>
                <c:pt idx="2">
                  <c:v>0.186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DA3-43D3-AB5E-0BEA35E39A9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Mid-term (30%)</c:v>
                </c:pt>
              </c:strCache>
            </c:strRef>
          </c:tx>
          <c:spPr>
            <a:solidFill>
              <a:srgbClr val="D62127"/>
            </a:solidFill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Sheet1!$A$2:$A$4</c:f>
              <c:strCache>
                <c:ptCount val="3"/>
                <c:pt idx="0">
                  <c:v>ESL Identity Index</c:v>
                </c:pt>
                <c:pt idx="1">
                  <c:v>Part 3 Global Citizenship</c:v>
                </c:pt>
                <c:pt idx="2">
                  <c:v>Overall Survey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0.32900000000000001</c:v>
                </c:pt>
                <c:pt idx="1">
                  <c:v>0.26300000000000001</c:v>
                </c:pt>
                <c:pt idx="2">
                  <c:v>0.30099999999999999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DA3-43D3-AB5E-0BEA35E39A9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232262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0.4"/>
          <c:min val="0"/>
        </c:scaling>
        <c:delete val="0"/>
        <c:axPos val="l"/>
        <c:majorGridlines>
          <c:spPr>
            <a:ln w="9525" cap="flat">
              <a:solidFill>
                <a:srgbClr val="E4E7F0"/>
              </a:solidFill>
              <a:prstDash val="solid"/>
              <a:round/>
            </a:ln>
          </c:spPr>
        </c:majorGridlines>
        <c:title>
          <c:tx>
            <c:rich>
              <a:bodyPr/>
              <a:lstStyle/>
              <a:p>
                <a:pPr>
                  <a:defRPr sz="1000" b="0" i="0" u="none" strike="noStrike">
                    <a:solidFill>
                      <a:srgbClr val="5B6270"/>
                    </a:solidFill>
                    <a:latin typeface="Arial"/>
                  </a:defRPr>
                </a:pPr>
                <a:r>
                  <a:rPr lang="en-US" sz="1000" b="0" i="0" u="none" strike="noStrike">
                    <a:solidFill>
                      <a:srgbClr val="5B6270"/>
                    </a:solidFill>
                    <a:latin typeface="Arial"/>
                  </a:rPr>
                  <a:t>Pearson r</a:t>
                </a:r>
              </a:p>
            </c:rich>
          </c:tx>
          <c:overlay val="0"/>
        </c:title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5B6270"/>
                </a:solidFill>
                <a:latin typeface="Calibri"/>
              </a:defRPr>
            </a:pPr>
            <a:endParaRPr lang="en-US"/>
          </a:p>
        </c:txPr>
        <c:crossAx val="2094734554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000">
              <a:solidFill>
                <a:srgbClr val="232262"/>
              </a:solidFill>
              <a:latin typeface="Calibri"/>
              <a:cs typeface="Calibri"/>
            </a:defRPr>
          </a:pPr>
          <a:endParaRPr lang="en-US"/>
        </a:p>
      </c:txPr>
    </c:legend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300" b="1" i="0" u="none" strike="noStrike">
                <a:solidFill>
                  <a:srgbClr val="232262"/>
                </a:solidFill>
                <a:latin typeface="Calibri"/>
              </a:defRPr>
            </a:pPr>
            <a:r>
              <a:rPr lang="en-US" sz="1300" b="1" i="0" u="none" strike="noStrike">
                <a:solidFill>
                  <a:srgbClr val="232262"/>
                </a:solidFill>
                <a:latin typeface="Calibri"/>
              </a:rPr>
              <a:t>Subscale Means by Performance Group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Part 1 — ESL Identity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Sheet1!$A$2:$A$4</c:f>
              <c:strCache>
                <c:ptCount val="3"/>
                <c:pt idx="0">
                  <c:v>High (n=34)</c:v>
                </c:pt>
                <c:pt idx="1">
                  <c:v>Mid (n=13)</c:v>
                </c:pt>
                <c:pt idx="2">
                  <c:v>Low (n=15)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4.18</c:v>
                </c:pt>
                <c:pt idx="1">
                  <c:v>3.91</c:v>
                </c:pt>
                <c:pt idx="2">
                  <c:v>3.95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5DE-4742-9E94-463C3006AB1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Part 2 — Cultural Impact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Sheet1!$A$2:$A$4</c:f>
              <c:strCache>
                <c:ptCount val="3"/>
                <c:pt idx="0">
                  <c:v>High (n=34)</c:v>
                </c:pt>
                <c:pt idx="1">
                  <c:v>Mid (n=13)</c:v>
                </c:pt>
                <c:pt idx="2">
                  <c:v>Low (n=15)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4.1500000000000004</c:v>
                </c:pt>
                <c:pt idx="1">
                  <c:v>4.3499999999999996</c:v>
                </c:pt>
                <c:pt idx="2">
                  <c:v>3.99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5DE-4742-9E94-463C3006AB1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Part 3 — Global Citizenship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Sheet1!$A$2:$A$4</c:f>
              <c:strCache>
                <c:ptCount val="3"/>
                <c:pt idx="0">
                  <c:v>High (n=34)</c:v>
                </c:pt>
                <c:pt idx="1">
                  <c:v>Mid (n=13)</c:v>
                </c:pt>
                <c:pt idx="2">
                  <c:v>Low (n=15)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4.16</c:v>
                </c:pt>
                <c:pt idx="1">
                  <c:v>4.28</c:v>
                </c:pt>
                <c:pt idx="2">
                  <c:v>3.81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5DE-4742-9E94-463C3006AB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5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232262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4.5"/>
          <c:min val="3.5"/>
        </c:scaling>
        <c:delete val="0"/>
        <c:axPos val="l"/>
        <c:majorGridlines>
          <c:spPr>
            <a:ln w="9525" cap="flat">
              <a:solidFill>
                <a:srgbClr val="E4E7F0"/>
              </a:solidFill>
              <a:prstDash val="solid"/>
              <a:round/>
            </a:ln>
          </c:spPr>
        </c:majorGridlines>
        <c:title>
          <c:tx>
            <c:rich>
              <a:bodyPr/>
              <a:lstStyle/>
              <a:p>
                <a:pPr>
                  <a:defRPr sz="1000" b="0" i="0" u="none" strike="noStrike">
                    <a:solidFill>
                      <a:srgbClr val="5B6270"/>
                    </a:solidFill>
                    <a:latin typeface="Arial"/>
                  </a:defRPr>
                </a:pPr>
                <a:r>
                  <a:rPr lang="en-US" sz="1000" b="0" i="0" u="none" strike="noStrike">
                    <a:solidFill>
                      <a:srgbClr val="5B6270"/>
                    </a:solidFill>
                    <a:latin typeface="Arial"/>
                  </a:rPr>
                  <a:t>Subscale Mean (1–5)</a:t>
                </a:r>
              </a:p>
            </c:rich>
          </c:tx>
          <c:overlay val="0"/>
        </c:title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5B6270"/>
                </a:solidFill>
                <a:latin typeface="Calibri"/>
              </a:defRPr>
            </a:pPr>
            <a:endParaRPr lang="en-US"/>
          </a:p>
        </c:txPr>
        <c:crossAx val="2094734554"/>
        <c:crosses val="autoZero"/>
        <c:crossBetween val="between"/>
        <c:majorUnit val="0.25"/>
      </c:val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000">
              <a:solidFill>
                <a:srgbClr val="232262"/>
              </a:solidFill>
              <a:latin typeface="Calibri"/>
              <a:cs typeface="Calibri"/>
            </a:defRPr>
          </a:pPr>
          <a:endParaRPr lang="en-US"/>
        </a:p>
      </c:txPr>
    </c:legend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300" b="1" i="0" u="none" strike="noStrike">
                <a:solidFill>
                  <a:srgbClr val="232262"/>
                </a:solidFill>
                <a:latin typeface="Calibri"/>
              </a:defRPr>
            </a:pPr>
            <a:r>
              <a:rPr lang="en-US" sz="1300" b="1" i="0" u="none" strike="noStrike">
                <a:solidFill>
                  <a:srgbClr val="232262"/>
                </a:solidFill>
                <a:latin typeface="Calibri"/>
              </a:rPr>
              <a:t>Interview Participant Profiles: Academic Scores and ESL Identity Index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Mid-term</c:v>
                </c:pt>
              </c:strCache>
            </c:strRef>
          </c:tx>
          <c:spPr>
            <a:solidFill>
              <a:srgbClr val="C00000"/>
            </a:solidFill>
            <a:effectLst/>
          </c:spPr>
          <c:invertIfNegative val="0"/>
          <c:cat>
            <c:strRef>
              <c:f>Sheet1!$A$2:$A$8</c:f>
              <c:strCache>
                <c:ptCount val="7"/>
                <c:pt idx="0">
                  <c:v>P-A</c:v>
                </c:pt>
                <c:pt idx="1">
                  <c:v>P-B</c:v>
                </c:pt>
                <c:pt idx="2">
                  <c:v>P-C</c:v>
                </c:pt>
                <c:pt idx="3">
                  <c:v>P-E</c:v>
                </c:pt>
                <c:pt idx="4">
                  <c:v>P-D</c:v>
                </c:pt>
                <c:pt idx="5">
                  <c:v>P-G</c:v>
                </c:pt>
                <c:pt idx="6">
                  <c:v>P-F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9.5</c:v>
                </c:pt>
                <c:pt idx="1">
                  <c:v>8.5</c:v>
                </c:pt>
                <c:pt idx="2">
                  <c:v>8</c:v>
                </c:pt>
                <c:pt idx="3">
                  <c:v>9.5</c:v>
                </c:pt>
                <c:pt idx="4">
                  <c:v>8.5</c:v>
                </c:pt>
                <c:pt idx="5">
                  <c:v>9</c:v>
                </c:pt>
                <c:pt idx="6">
                  <c:v>8.5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C4E-446C-A050-D633DBF5515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GPA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  <a:effectLst/>
          </c:spPr>
          <c:invertIfNegative val="0"/>
          <c:cat>
            <c:strRef>
              <c:f>Sheet1!$A$2:$A$8</c:f>
              <c:strCache>
                <c:ptCount val="7"/>
                <c:pt idx="0">
                  <c:v>P-A</c:v>
                </c:pt>
                <c:pt idx="1">
                  <c:v>P-B</c:v>
                </c:pt>
                <c:pt idx="2">
                  <c:v>P-C</c:v>
                </c:pt>
                <c:pt idx="3">
                  <c:v>P-E</c:v>
                </c:pt>
                <c:pt idx="4">
                  <c:v>P-D</c:v>
                </c:pt>
                <c:pt idx="5">
                  <c:v>P-G</c:v>
                </c:pt>
                <c:pt idx="6">
                  <c:v>P-F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5.6</c:v>
                </c:pt>
                <c:pt idx="1">
                  <c:v>9.1</c:v>
                </c:pt>
                <c:pt idx="2">
                  <c:v>8.1</c:v>
                </c:pt>
                <c:pt idx="3">
                  <c:v>9.9</c:v>
                </c:pt>
                <c:pt idx="4">
                  <c:v>8.8000000000000007</c:v>
                </c:pt>
                <c:pt idx="5">
                  <c:v>8.3000000000000007</c:v>
                </c:pt>
                <c:pt idx="6">
                  <c:v>8.4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C4E-446C-A050-D633DBF5515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Final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Sheet1!$A$2:$A$8</c:f>
              <c:strCache>
                <c:ptCount val="7"/>
                <c:pt idx="0">
                  <c:v>P-A</c:v>
                </c:pt>
                <c:pt idx="1">
                  <c:v>P-B</c:v>
                </c:pt>
                <c:pt idx="2">
                  <c:v>P-C</c:v>
                </c:pt>
                <c:pt idx="3">
                  <c:v>P-E</c:v>
                </c:pt>
                <c:pt idx="4">
                  <c:v>P-D</c:v>
                </c:pt>
                <c:pt idx="5">
                  <c:v>P-G</c:v>
                </c:pt>
                <c:pt idx="6">
                  <c:v>P-F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0">
                  <c:v>5</c:v>
                </c:pt>
                <c:pt idx="1">
                  <c:v>9.5</c:v>
                </c:pt>
                <c:pt idx="2">
                  <c:v>7.5</c:v>
                </c:pt>
                <c:pt idx="3">
                  <c:v>10</c:v>
                </c:pt>
                <c:pt idx="4">
                  <c:v>8</c:v>
                </c:pt>
                <c:pt idx="5">
                  <c:v>6.5</c:v>
                </c:pt>
                <c:pt idx="6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C4E-446C-A050-D633DBF551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axId val="2094734554"/>
        <c:axId val="2094734552"/>
      </c:barChart>
      <c:lineChart>
        <c:grouping val="standard"/>
        <c:varyColors val="0"/>
        <c:ser>
          <c:idx val="3"/>
          <c:order val="3"/>
          <c:tx>
            <c:strRef>
              <c:f>Sheet1!$E$1</c:f>
              <c:strCache>
                <c:ptCount val="1"/>
                <c:pt idx="0">
                  <c:v>ESL Identity Index</c:v>
                </c:pt>
              </c:strCache>
            </c:strRef>
          </c:tx>
          <c:spPr>
            <a:ln w="31750" cap="flat">
              <a:solidFill>
                <a:srgbClr val="232262"/>
              </a:solidFill>
              <a:prstDash val="solid"/>
              <a:round/>
            </a:ln>
            <a:effectLst/>
          </c:spPr>
          <c:marker>
            <c:symbol val="circle"/>
            <c:size val="8"/>
            <c:spPr>
              <a:solidFill>
                <a:srgbClr val="232262"/>
              </a:solidFill>
              <a:ln w="9525" cap="flat">
                <a:solidFill>
                  <a:srgbClr val="232262"/>
                </a:solidFill>
                <a:prstDash val="solid"/>
                <a:round/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Sheet1!$A$2:$A$8</c:f>
              <c:strCache>
                <c:ptCount val="7"/>
                <c:pt idx="0">
                  <c:v>P-A</c:v>
                </c:pt>
                <c:pt idx="1">
                  <c:v>P-B</c:v>
                </c:pt>
                <c:pt idx="2">
                  <c:v>P-C</c:v>
                </c:pt>
                <c:pt idx="3">
                  <c:v>P-E</c:v>
                </c:pt>
                <c:pt idx="4">
                  <c:v>P-D</c:v>
                </c:pt>
                <c:pt idx="5">
                  <c:v>P-G</c:v>
                </c:pt>
                <c:pt idx="6">
                  <c:v>P-F</c:v>
                </c:pt>
              </c:strCache>
            </c:strRef>
          </c:cat>
          <c:val>
            <c:numRef>
              <c:f>Sheet1!$E$2:$E$8</c:f>
              <c:numCache>
                <c:formatCode>General</c:formatCode>
                <c:ptCount val="7"/>
                <c:pt idx="0">
                  <c:v>5</c:v>
                </c:pt>
                <c:pt idx="1">
                  <c:v>5</c:v>
                </c:pt>
                <c:pt idx="2">
                  <c:v>5</c:v>
                </c:pt>
                <c:pt idx="3">
                  <c:v>4.5999999999999996</c:v>
                </c:pt>
                <c:pt idx="4">
                  <c:v>4.5</c:v>
                </c:pt>
                <c:pt idx="5">
                  <c:v>3.5</c:v>
                </c:pt>
                <c:pt idx="6">
                  <c:v>3.3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8C4E-446C-A050-D633DBF5515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94734555"/>
        <c:axId val="2094734553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232262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12"/>
          <c:min val="0"/>
        </c:scaling>
        <c:delete val="0"/>
        <c:axPos val="l"/>
        <c:majorGridlines>
          <c:spPr>
            <a:ln w="9525" cap="flat">
              <a:solidFill>
                <a:srgbClr val="E4E7F0"/>
              </a:solidFill>
              <a:prstDash val="solid"/>
              <a:round/>
            </a:ln>
          </c:spPr>
        </c:majorGridlines>
        <c:title>
          <c:tx>
            <c:rich>
              <a:bodyPr/>
              <a:lstStyle/>
              <a:p>
                <a:pPr>
                  <a:defRPr sz="1000" b="0" i="0" u="none" strike="noStrike">
                    <a:solidFill>
                      <a:srgbClr val="5B6270"/>
                    </a:solidFill>
                    <a:latin typeface="Arial"/>
                  </a:defRPr>
                </a:pPr>
                <a:r>
                  <a:rPr lang="en-US" sz="1000" b="0" i="0" u="none" strike="noStrike">
                    <a:solidFill>
                      <a:srgbClr val="5B6270"/>
                    </a:solidFill>
                    <a:latin typeface="Arial"/>
                  </a:rPr>
                  <a:t>Academic Score (0–10)</a:t>
                </a:r>
              </a:p>
            </c:rich>
          </c:tx>
          <c:overlay val="0"/>
        </c:title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5B6270"/>
                </a:solidFill>
                <a:latin typeface="Calibri"/>
              </a:defRPr>
            </a:pPr>
            <a:endParaRPr lang="en-US"/>
          </a:p>
        </c:txPr>
        <c:crossAx val="2094734554"/>
        <c:crosses val="autoZero"/>
        <c:crossBetween val="between"/>
      </c:valAx>
      <c:valAx>
        <c:axId val="2094734553"/>
        <c:scaling>
          <c:orientation val="minMax"/>
          <c:max val="6"/>
          <c:min val="0"/>
        </c:scaling>
        <c:delete val="0"/>
        <c:axPos val="r"/>
        <c:title>
          <c:tx>
            <c:rich>
              <a:bodyPr/>
              <a:lstStyle/>
              <a:p>
                <a:pPr>
                  <a:defRPr sz="1000" b="0" i="0" u="none" strike="noStrike">
                    <a:solidFill>
                      <a:srgbClr val="232262"/>
                    </a:solidFill>
                    <a:latin typeface="Arial"/>
                  </a:defRPr>
                </a:pPr>
                <a:r>
                  <a:rPr lang="en-US" sz="1000" b="0" i="0" u="none" strike="noStrike">
                    <a:solidFill>
                      <a:srgbClr val="232262"/>
                    </a:solidFill>
                    <a:latin typeface="Arial"/>
                  </a:rPr>
                  <a:t>ESL Identity Index (1–5)</a:t>
                </a:r>
              </a:p>
            </c:rich>
          </c:tx>
          <c:overlay val="0"/>
        </c:title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232262"/>
                </a:solidFill>
                <a:latin typeface="Calibri"/>
              </a:defRPr>
            </a:pPr>
            <a:endParaRPr lang="en-US"/>
          </a:p>
        </c:txPr>
        <c:crossAx val="2094734555"/>
        <c:crosses val="max"/>
        <c:crossBetween val="between"/>
      </c:valAx>
      <c:catAx>
        <c:axId val="2094734555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low"/>
        <c:crossAx val="2094734553"/>
        <c:crosses val="autoZero"/>
        <c:auto val="1"/>
        <c:lblAlgn val="ctr"/>
        <c:lblOffset val="100"/>
        <c:noMultiLvlLbl val="1"/>
      </c:catAx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000">
              <a:solidFill>
                <a:srgbClr val="232262"/>
              </a:solidFill>
              <a:latin typeface="Calibri"/>
              <a:cs typeface="Calibri"/>
            </a:defRPr>
          </a:pPr>
          <a:endParaRPr lang="en-US"/>
        </a:p>
      </c:txPr>
    </c:legend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204DA4C-2DDE-44FC-AC9A-836D552478D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84A5A04-4E17-4E2F-95E8-F42AEA80B50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E7FF6C-2ED7-422B-82BF-A56B964E84FC}" type="datetimeFigureOut">
              <a:rPr lang="vi-VN" smtClean="0"/>
              <a:t>26/08/2026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FE252B-7E07-48E0-85BD-EDA168E7CAE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E1545B-4077-4FB3-B035-B2EF9E6516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A552DD-5C7E-46EC-A854-D977DBFFA6C6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511407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F5474E-4AEA-4312-9EFD-B0CF95A4EF9C}" type="datetimeFigureOut">
              <a:rPr lang="vi-VN" smtClean="0"/>
              <a:t>26/08/2026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C2959F-E4F1-4AA0-BFF0-8E1F7AD9265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674646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3ADE5A6-3F5A-45B8-97EF-D579F1586A1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8206CC5-87D1-4CCD-A112-BBC459AEE4A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619" y="3612208"/>
            <a:ext cx="12192000" cy="3352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DD1E70C-D5D6-469B-BCE9-2C25C4895FF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1053" y="4129839"/>
            <a:ext cx="3606650" cy="29043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4A04BE7-BBC8-4543-B489-92D4DF992A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5" t="3148" r="6152" b="67435"/>
          <a:stretch/>
        </p:blipFill>
        <p:spPr>
          <a:xfrm>
            <a:off x="2553920" y="1645768"/>
            <a:ext cx="7084159" cy="68637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D9760F9-FB53-4EEB-AEE6-7F8D57F6702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1915" y="171045"/>
            <a:ext cx="2461449" cy="131428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A5C4E8C-A173-4500-B0E5-67E65CA2230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986" y="171044"/>
            <a:ext cx="3000872" cy="138619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29A94DB-A5C1-4F8F-90E0-852518F9BD8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4188" y="88531"/>
            <a:ext cx="2824229" cy="1386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620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68795F-2E9F-4B4A-9412-63E99D83F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541D61-56A8-454E-AE8E-001BA29424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6476EA-27D6-4BB6-8FFF-F9BF46EEE6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3E6E166-54ED-4676-9EF4-83C8BAF5FA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7CB12-469E-4238-BFD0-91FDC57358D9}" type="datetimeFigureOut">
              <a:rPr lang="vi-VN" smtClean="0"/>
              <a:t>26/08/2026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2341F5-7960-4E66-9E6B-23346FB19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D464B6-24C8-49F5-B842-117A6FE8C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D4F19-8C8B-4E91-B1F2-265406E5981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45581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CE7475-4DBA-4A48-9838-B4DE0A30D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518F38-9FC4-455D-96CF-C44C8FA7D5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7FFCF75-480B-467A-9675-90404E17D5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B27D20-225A-4FB8-AB8E-0231BBD0DC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7D53B65-433D-4996-A34F-F4C9CA4F8A2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2C2057F-E1DF-4DC0-9157-0A20632A6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7CB12-469E-4238-BFD0-91FDC57358D9}" type="datetimeFigureOut">
              <a:rPr lang="vi-VN" smtClean="0"/>
              <a:t>26/08/2026</a:t>
            </a:fld>
            <a:endParaRPr lang="vi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FB692F5-7236-4181-8C17-510FFB565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6B7C9F8-44B3-4A25-9CE0-6D57DA69E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D4F19-8C8B-4E91-B1F2-265406E5981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81167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181CE-1402-4A4C-8E32-2480A2D97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3BB387-9C39-400D-82B1-26F72C8234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7CB12-469E-4238-BFD0-91FDC57358D9}" type="datetimeFigureOut">
              <a:rPr lang="vi-VN" smtClean="0"/>
              <a:t>26/08/2026</a:t>
            </a:fld>
            <a:endParaRPr lang="vi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F9295D-129F-462F-90C0-102A469F8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E26FCA-AB57-4FC1-81CC-747EE814A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D4F19-8C8B-4E91-B1F2-265406E5981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499397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01F80E0-B573-404F-B9FA-B7B7703A49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7CB12-469E-4238-BFD0-91FDC57358D9}" type="datetimeFigureOut">
              <a:rPr lang="vi-VN" smtClean="0"/>
              <a:t>26/08/2026</a:t>
            </a:fld>
            <a:endParaRPr lang="vi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8C0559-B0B4-4C13-8E27-95A2149EEE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102794-D01F-4280-9468-4A3E9D80A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D4F19-8C8B-4E91-B1F2-265406E5981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834124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173F4-77AC-4C05-892C-BDBAB70F4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ECF04-6865-45FA-BA1C-75C06E235B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E1316D-3976-4DFD-9F41-5834CDD506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EB943E-90DA-4530-A7BD-B3B8FA212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7CB12-469E-4238-BFD0-91FDC57358D9}" type="datetimeFigureOut">
              <a:rPr lang="vi-VN" smtClean="0"/>
              <a:t>26/08/2026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479601-5367-4CB6-885C-A743DA657E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F088D7-7EB7-4E69-8221-EB3561E40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D4F19-8C8B-4E91-B1F2-265406E5981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634862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AEEFE3-DA48-45C3-A4B4-8B48548BE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037F8F6-FBF5-441B-BEB6-59DC1A19C5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260F24-96C9-4EB5-97AA-14A0FB9B3B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5851EE-C369-4C5C-9103-684CAA6162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7CB12-469E-4238-BFD0-91FDC57358D9}" type="datetimeFigureOut">
              <a:rPr lang="vi-VN" smtClean="0"/>
              <a:t>26/08/2026</a:t>
            </a:fld>
            <a:endParaRPr lang="vi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5C14AB-F68A-4BD5-9C62-10AA19E88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D9F8E4-139C-430C-9101-4EBC6E4F6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D4F19-8C8B-4E91-B1F2-265406E5981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9185099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1A9BB4-2115-4A19-9777-EEFA14A53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867C59-78E4-4935-933E-D6B8221050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F45B91-2B97-4556-AFE6-8B6C75BD53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7CB12-469E-4238-BFD0-91FDC57358D9}" type="datetimeFigureOut">
              <a:rPr lang="vi-VN" smtClean="0"/>
              <a:t>26/08/2026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4F2063-BB16-4B98-B1EA-0F7973946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5EC366-07F3-4C1B-98F0-8B8BA06E35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D4F19-8C8B-4E91-B1F2-265406E5981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178033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817108E-BA00-44E9-8C3D-1FDD43FDF2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B55AB0-27B3-4618-A77E-F8E8156D29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95AB41-EC12-4FD2-AFEF-6FEC3EA5E1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7CB12-469E-4238-BFD0-91FDC57358D9}" type="datetimeFigureOut">
              <a:rPr lang="vi-VN" smtClean="0"/>
              <a:t>26/08/2026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4F9F4E-1504-4EB8-BE66-F8FA2EC80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BA8796-7812-436F-92E7-55AA2689D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D4F19-8C8B-4E91-B1F2-265406E5981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8359832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D6930-7809-8417-4F75-B05AAA40F0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31180B-51C1-054C-DA02-65D40D27EF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9690CC-111A-9FB9-96F3-C3B5817B28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F558-372D-3840-BD05-5D15AD7E3CB7}" type="datetimeFigureOut">
              <a:rPr lang="en-VN" smtClean="0"/>
              <a:t>08/26/2026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DB9CFD-7807-3E09-B9FA-6D57E72D92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0B85F9-5013-4C9F-D9DA-433EBD8B4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1752-175C-6347-9221-06362F652918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5833506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B154FD-6B69-425C-89B6-75108D279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042D70-0D39-A8F8-9263-E7740C4D7F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04A795-DAAC-D70B-DFF8-7B4764888C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F558-372D-3840-BD05-5D15AD7E3CB7}" type="datetimeFigureOut">
              <a:rPr lang="en-VN" smtClean="0"/>
              <a:t>08/26/2026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6958C4-2BA0-D9D0-293E-DF212F471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45151C-4033-9791-A2C9-EA5B2A260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1752-175C-6347-9221-06362F652918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0698701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79285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90D55-B4A8-92E3-5FE0-8BC40398B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E9C9CA-8542-1C33-BF8E-2F7BEF7CF2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2017BB-9F5D-876C-042D-57E8694DB2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F558-372D-3840-BD05-5D15AD7E3CB7}" type="datetimeFigureOut">
              <a:rPr lang="en-VN" smtClean="0"/>
              <a:t>08/26/2026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F3188D-8118-E716-6748-B4F7BFD18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989252-C2D8-E3B9-E203-386BA6C92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1752-175C-6347-9221-06362F652918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288314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C12397-DFB3-4ECD-0DD8-F32F7D48CA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837A78-69C1-C2DD-80CF-9E0A799300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F4A0E9-2FF4-72CA-1073-5C28D9026A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80BEA5-B1B7-2A1F-5371-02A1CD91BB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F558-372D-3840-BD05-5D15AD7E3CB7}" type="datetimeFigureOut">
              <a:rPr lang="en-VN" smtClean="0"/>
              <a:t>08/26/2026</a:t>
            </a:fld>
            <a:endParaRPr lang="en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A9F542-2112-E8ED-B2FD-3EFECE0B2F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31CE0E-1D6D-1142-1FCB-67453D9F4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1752-175C-6347-9221-06362F652918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3349887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1752FE-433E-4F82-30CF-9ED0D82C7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A98787-9C71-4D89-9D2A-134FA8AA5D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EE227E-7200-0BA9-272F-96D448CA58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45A8668-ADC1-9D7A-E090-5E9B5FA562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C50426-5F79-5C39-B3F6-433AFC5FCD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3915FED-6C4E-0E9F-4B64-164306C95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F558-372D-3840-BD05-5D15AD7E3CB7}" type="datetimeFigureOut">
              <a:rPr lang="en-VN" smtClean="0"/>
              <a:t>08/26/2026</a:t>
            </a:fld>
            <a:endParaRPr lang="en-V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1E5852F-7774-6BB1-F405-316F34A96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DF1C932-A95F-5AC4-6945-581BFEAF87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1752-175C-6347-9221-06362F652918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7021351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83BD47-8660-DC32-F054-CEEACF3B5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3D29B0-77E9-273E-51BE-C47EDEAE7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F558-372D-3840-BD05-5D15AD7E3CB7}" type="datetimeFigureOut">
              <a:rPr lang="en-VN" smtClean="0"/>
              <a:t>08/26/2026</a:t>
            </a:fld>
            <a:endParaRPr lang="en-V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34D0191-D069-9EEA-0538-865DB010E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A2D24D-0449-7B8B-B7BE-A50A7D5B3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1752-175C-6347-9221-06362F652918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5077673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E64934-AB52-9C30-5E7C-DE7D6DE92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F558-372D-3840-BD05-5D15AD7E3CB7}" type="datetimeFigureOut">
              <a:rPr lang="en-VN" smtClean="0"/>
              <a:t>08/26/2026</a:t>
            </a:fld>
            <a:endParaRPr lang="en-V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3C78B98-1989-E91E-DDCF-8D19EF8349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666709-2D79-5923-28B5-F978BFAF6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1752-175C-6347-9221-06362F652918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241722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C17FA9-0A7C-05E7-79D9-049879D8A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05DEF3-7FEE-ABB7-C19C-0A971E37FC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FA0AA9-91F4-E248-3905-99DF6F5747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126D21-CD80-0F29-BA33-D9550386E0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F558-372D-3840-BD05-5D15AD7E3CB7}" type="datetimeFigureOut">
              <a:rPr lang="en-VN" smtClean="0"/>
              <a:t>08/26/2026</a:t>
            </a:fld>
            <a:endParaRPr lang="en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FF09328-8349-0BC2-BD6B-F2B685ABF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FE5BF6-2A21-17CB-C40F-EA1FE3FB8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1752-175C-6347-9221-06362F652918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0281483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4ED7F4-188D-FDE7-C3D8-91B93B867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43659A-6A66-7CCB-2244-0C323CF700A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V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DA510DF-24DD-DE31-7CC7-13E5D27230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463363-EA8A-002A-BEA5-2DF55F133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F558-372D-3840-BD05-5D15AD7E3CB7}" type="datetimeFigureOut">
              <a:rPr lang="en-VN" smtClean="0"/>
              <a:t>08/26/2026</a:t>
            </a:fld>
            <a:endParaRPr lang="en-V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9F1E0C-22A3-10DB-C0D0-647F27F13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C604EB-4E94-40D0-A7DF-B49B6F07B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1752-175C-6347-9221-06362F652918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217967175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DD3AFF-44B9-A7A8-4ACB-C6294726AE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3C57B2-D2F3-0942-DF6A-42F6303F1D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5D80C1-7C55-F939-BF81-620B78837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F558-372D-3840-BD05-5D15AD7E3CB7}" type="datetimeFigureOut">
              <a:rPr lang="en-VN" smtClean="0"/>
              <a:t>08/26/2026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CA5E6B-968E-AC08-82AC-15146B0F4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97F26F-7F0E-404B-D925-0147F865D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1752-175C-6347-9221-06362F652918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1292037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6C801C9-D500-DA9A-94BF-27B9762BF1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86691B-8D46-B83A-747E-3D4149E491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004885-7B1B-7101-A384-644279A503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DF558-372D-3840-BD05-5D15AD7E3CB7}" type="datetimeFigureOut">
              <a:rPr lang="en-VN" smtClean="0"/>
              <a:t>08/26/2026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D9C7E7-9558-2E63-6BBA-4A880D98BF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B30D0D-1C55-4EE1-F3C2-343B1908F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7D1752-175C-6347-9221-06362F652918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4112165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1184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0923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5274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95527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7325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9B7AE3-C4F5-4BD7-A7CC-0A7AA2672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4F9B02-02C6-4064-AA2A-998AF0378A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FE75FC-64E6-423D-A57B-81F67A7C0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7CB12-469E-4238-BFD0-91FDC57358D9}" type="datetimeFigureOut">
              <a:rPr lang="vi-VN" smtClean="0"/>
              <a:t>26/08/2026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158DA1-AD3C-40CD-8446-3C70FAFC7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E33D6A-0C73-4CA8-87CE-BEA1C8FC2C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D4F19-8C8B-4E91-B1F2-265406E5981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366006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911775-E532-4726-ACBA-788BBA08E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AA845B-26C2-4699-AE1B-098F72482D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5415E6-EBFA-4ACC-8451-A449E66214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67CB12-469E-4238-BFD0-91FDC57358D9}" type="datetimeFigureOut">
              <a:rPr lang="vi-VN" smtClean="0"/>
              <a:t>26/08/2026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74B71A-AE75-481F-B6B7-46A9F5949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2AAFFE-EFF2-487C-9091-046A76B67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6D4F19-8C8B-4E91-B1F2-265406E5981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158501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297FE6A-08C9-4D25-B607-A48DF5C5D8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A5C297-23F0-4779-8981-1E704C84D9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vi-V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428781-FAAC-4489-842D-9C753E6B80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67CB12-469E-4238-BFD0-91FDC57358D9}" type="datetimeFigureOut">
              <a:rPr lang="vi-VN" smtClean="0"/>
              <a:t>26/08/2026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FF8050-C03C-427A-9CAA-A6EB7B3492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8183F6-DA1E-48C5-93B3-D204281CCB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6D4F19-8C8B-4E91-B1F2-265406E5981C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35803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3" r:id="rId3"/>
    <p:sldLayoutId id="2147483662" r:id="rId4"/>
    <p:sldLayoutId id="2147483661" r:id="rId5"/>
    <p:sldLayoutId id="2147483664" r:id="rId6"/>
    <p:sldLayoutId id="2147483665" r:id="rId7"/>
    <p:sldLayoutId id="2147483650" r:id="rId8"/>
    <p:sldLayoutId id="2147483651" r:id="rId9"/>
    <p:sldLayoutId id="2147483652" r:id="rId10"/>
    <p:sldLayoutId id="2147483653" r:id="rId11"/>
    <p:sldLayoutId id="2147483654" r:id="rId12"/>
    <p:sldLayoutId id="2147483655" r:id="rId13"/>
    <p:sldLayoutId id="2147483656" r:id="rId14"/>
    <p:sldLayoutId id="2147483657" r:id="rId15"/>
    <p:sldLayoutId id="2147483658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463D6BF-B1B4-8908-D54C-537264843A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V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01B9F1-AF2F-5089-6F1C-345B887C1D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F189DF-603F-EEDA-0B7C-A38CFC210A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40DF558-372D-3840-BD05-5D15AD7E3CB7}" type="datetimeFigureOut">
              <a:rPr lang="en-VN" smtClean="0"/>
              <a:t>08/26/2026</a:t>
            </a:fld>
            <a:endParaRPr lang="en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D6D41B-6EB3-808B-5781-B7B77B201D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041469-9783-EF34-0017-6D514190D8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37D1752-175C-6347-9221-06362F652918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616232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../Figure7_Joint_Display.html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18" Type="http://schemas.openxmlformats.org/officeDocument/2006/relationships/image" Target="../media/image3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17" Type="http://schemas.openxmlformats.org/officeDocument/2006/relationships/image" Target="../media/image31.png"/><Relationship Id="rId2" Type="http://schemas.openxmlformats.org/officeDocument/2006/relationships/image" Target="../media/image16.png"/><Relationship Id="rId16" Type="http://schemas.openxmlformats.org/officeDocument/2006/relationships/image" Target="../media/image3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5" Type="http://schemas.openxmlformats.org/officeDocument/2006/relationships/image" Target="../media/image29.png"/><Relationship Id="rId10" Type="http://schemas.openxmlformats.org/officeDocument/2006/relationships/image" Target="../media/image24.png"/><Relationship Id="rId19" Type="http://schemas.openxmlformats.org/officeDocument/2006/relationships/image" Target="../media/image33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18" Type="http://schemas.openxmlformats.org/officeDocument/2006/relationships/image" Target="../media/image41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36.png"/><Relationship Id="rId17" Type="http://schemas.openxmlformats.org/officeDocument/2006/relationships/image" Target="../media/image40.png"/><Relationship Id="rId2" Type="http://schemas.openxmlformats.org/officeDocument/2006/relationships/image" Target="../media/image16.png"/><Relationship Id="rId16" Type="http://schemas.openxmlformats.org/officeDocument/2006/relationships/image" Target="../media/image3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png"/><Relationship Id="rId11" Type="http://schemas.openxmlformats.org/officeDocument/2006/relationships/image" Target="../media/image35.png"/><Relationship Id="rId5" Type="http://schemas.openxmlformats.org/officeDocument/2006/relationships/image" Target="../media/image19.png"/><Relationship Id="rId15" Type="http://schemas.openxmlformats.org/officeDocument/2006/relationships/image" Target="../media/image38.png"/><Relationship Id="rId10" Type="http://schemas.openxmlformats.org/officeDocument/2006/relationships/image" Target="../media/image34.png"/><Relationship Id="rId19" Type="http://schemas.openxmlformats.org/officeDocument/2006/relationships/image" Target="../media/image42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3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18" Type="http://schemas.openxmlformats.org/officeDocument/2006/relationships/image" Target="../media/image46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17" Type="http://schemas.openxmlformats.org/officeDocument/2006/relationships/image" Target="../media/image45.png"/><Relationship Id="rId2" Type="http://schemas.openxmlformats.org/officeDocument/2006/relationships/image" Target="../media/image16.png"/><Relationship Id="rId16" Type="http://schemas.openxmlformats.org/officeDocument/2006/relationships/image" Target="../media/image4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5" Type="http://schemas.openxmlformats.org/officeDocument/2006/relationships/image" Target="../media/image43.png"/><Relationship Id="rId10" Type="http://schemas.openxmlformats.org/officeDocument/2006/relationships/image" Target="../media/image24.png"/><Relationship Id="rId19" Type="http://schemas.openxmlformats.org/officeDocument/2006/relationships/image" Target="../media/image47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3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6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903D656-97DC-F1A7-18DA-C95957931E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9965" y="312275"/>
            <a:ext cx="977764" cy="9786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ACE3264-8C1C-E5C5-7B2B-09F21C20A4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9279" y="312275"/>
            <a:ext cx="958652" cy="9786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B030108-139E-3580-1F43-92859479EC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9860" y="312275"/>
            <a:ext cx="962738" cy="97864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C0D2479-BAC5-F352-4CEE-B8048567A78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5" t="3148" r="6152" b="67435"/>
          <a:stretch/>
        </p:blipFill>
        <p:spPr>
          <a:xfrm>
            <a:off x="3370219" y="1467706"/>
            <a:ext cx="5451562" cy="528192"/>
          </a:xfrm>
          <a:prstGeom prst="rect">
            <a:avLst/>
          </a:prstGeom>
        </p:spPr>
      </p:pic>
      <p:sp>
        <p:nvSpPr>
          <p:cNvPr id="8" name="Title 7">
            <a:extLst>
              <a:ext uri="{FF2B5EF4-FFF2-40B4-BE49-F238E27FC236}">
                <a16:creationId xmlns:a16="http://schemas.microsoft.com/office/drawing/2014/main" id="{A1E633C9-2B65-CA27-9AF1-A4A714F11B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1623281"/>
            <a:ext cx="10515600" cy="2184401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23226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Integrating Global Citizenship Education into Culture Courses</a:t>
            </a:r>
            <a:endParaRPr lang="en-VN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9B64CD83-AFE9-688B-0DA6-02C2ACC93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68680" y="3681411"/>
            <a:ext cx="10515600" cy="1500187"/>
          </a:xfrm>
        </p:spPr>
        <p:txBody>
          <a:bodyPr>
            <a:normAutofit/>
          </a:bodyPr>
          <a:lstStyle/>
          <a:p>
            <a:r>
              <a:rPr lang="en-US" sz="2800" i="1" dirty="0">
                <a:solidFill>
                  <a:srgbClr val="5B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Preparing Students for an English-as-a-Second-Language Environment</a:t>
            </a:r>
            <a:endParaRPr lang="en-US" sz="2800" dirty="0"/>
          </a:p>
          <a:p>
            <a:endParaRPr lang="en-VN" sz="2800" dirty="0"/>
          </a:p>
        </p:txBody>
      </p:sp>
      <p:sp>
        <p:nvSpPr>
          <p:cNvPr id="3" name="Shape 3">
            <a:extLst>
              <a:ext uri="{FF2B5EF4-FFF2-40B4-BE49-F238E27FC236}">
                <a16:creationId xmlns:a16="http://schemas.microsoft.com/office/drawing/2014/main" id="{EDAE2E85-4594-9B8C-61FA-F775C20A61C7}"/>
              </a:ext>
            </a:extLst>
          </p:cNvPr>
          <p:cNvSpPr/>
          <p:nvPr/>
        </p:nvSpPr>
        <p:spPr>
          <a:xfrm>
            <a:off x="4746624" y="4322283"/>
            <a:ext cx="2377440" cy="0"/>
          </a:xfrm>
          <a:prstGeom prst="line">
            <a:avLst/>
          </a:prstGeom>
          <a:noFill/>
          <a:ln w="31750">
            <a:solidFill>
              <a:srgbClr val="D62127"/>
            </a:solidFill>
            <a:prstDash val="solid"/>
          </a:ln>
        </p:spPr>
        <p:txBody>
          <a:bodyPr/>
          <a:lstStyle/>
          <a:p>
            <a:pPr algn="ctr"/>
            <a:endParaRPr lang="en-US" dirty="0"/>
          </a:p>
        </p:txBody>
      </p:sp>
      <p:sp>
        <p:nvSpPr>
          <p:cNvPr id="11" name="Text 4">
            <a:extLst>
              <a:ext uri="{FF2B5EF4-FFF2-40B4-BE49-F238E27FC236}">
                <a16:creationId xmlns:a16="http://schemas.microsoft.com/office/drawing/2014/main" id="{59B68A57-5A41-B012-480B-FE737B83351A}"/>
              </a:ext>
            </a:extLst>
          </p:cNvPr>
          <p:cNvSpPr/>
          <p:nvPr/>
        </p:nvSpPr>
        <p:spPr>
          <a:xfrm>
            <a:off x="2310238" y="4450078"/>
            <a:ext cx="7315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 Ho Anh Phong</a:t>
            </a:r>
            <a:endParaRPr lang="en-US" sz="2400" dirty="0"/>
          </a:p>
        </p:txBody>
      </p:sp>
      <p:sp>
        <p:nvSpPr>
          <p:cNvPr id="13" name="Text 5">
            <a:extLst>
              <a:ext uri="{FF2B5EF4-FFF2-40B4-BE49-F238E27FC236}">
                <a16:creationId xmlns:a16="http://schemas.microsoft.com/office/drawing/2014/main" id="{388B3A65-4427-8EB8-630E-AF89CE8A0537}"/>
              </a:ext>
            </a:extLst>
          </p:cNvPr>
          <p:cNvSpPr/>
          <p:nvPr/>
        </p:nvSpPr>
        <p:spPr>
          <a:xfrm>
            <a:off x="2310238" y="4861558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dirty="0">
                <a:solidFill>
                  <a:srgbClr val="5B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Faculty of English Language, Lac Hong University</a:t>
            </a:r>
            <a:endParaRPr lang="en-US" dirty="0"/>
          </a:p>
          <a:p>
            <a:pPr marL="0" indent="0" algn="ctr">
              <a:lnSpc>
                <a:spcPct val="120000"/>
              </a:lnSpc>
              <a:buNone/>
            </a:pPr>
            <a:r>
              <a:rPr lang="en-US" dirty="0">
                <a:solidFill>
                  <a:srgbClr val="5B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Dong Nai, Vietnam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00113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28000" r="-29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818EF06-7356-19C0-9129-B572FAAE1D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2E594EDE-A524-18B5-5D0D-7BC46E7288FF}"/>
              </a:ext>
            </a:extLst>
          </p:cNvPr>
          <p:cNvSpPr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kern="0" spc="200" dirty="0">
                <a:solidFill>
                  <a:srgbClr val="D621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RESULTS · RQ2</a:t>
            </a:r>
            <a:endParaRPr lang="en-US" sz="1600" dirty="0"/>
          </a:p>
        </p:txBody>
      </p:sp>
      <p:sp>
        <p:nvSpPr>
          <p:cNvPr id="6" name="Text 1">
            <a:extLst>
              <a:ext uri="{FF2B5EF4-FFF2-40B4-BE49-F238E27FC236}">
                <a16:creationId xmlns:a16="http://schemas.microsoft.com/office/drawing/2014/main" id="{30615BA8-0BEC-E5B2-AEA7-4E381AA03EC6}"/>
              </a:ext>
            </a:extLst>
          </p:cNvPr>
          <p:cNvSpPr/>
          <p:nvPr/>
        </p:nvSpPr>
        <p:spPr>
          <a:xfrm>
            <a:off x="548640" y="658368"/>
            <a:ext cx="106070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23226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Medium Effect — Steepest in Global Citizenship</a:t>
            </a:r>
            <a:endParaRPr lang="en-US" sz="3600" dirty="0"/>
          </a:p>
        </p:txBody>
      </p:sp>
      <p:graphicFrame>
        <p:nvGraphicFramePr>
          <p:cNvPr id="10" name="Chart 0">
            <a:extLst>
              <a:ext uri="{FF2B5EF4-FFF2-40B4-BE49-F238E27FC236}">
                <a16:creationId xmlns:a16="http://schemas.microsoft.com/office/drawing/2014/main" id="{322ABE55-5E6F-3520-FD88-99968531B27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88590522"/>
              </p:ext>
            </p:extLst>
          </p:nvPr>
        </p:nvGraphicFramePr>
        <p:xfrm>
          <a:off x="457200" y="1600200"/>
          <a:ext cx="7132320" cy="416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 2">
            <a:extLst>
              <a:ext uri="{FF2B5EF4-FFF2-40B4-BE49-F238E27FC236}">
                <a16:creationId xmlns:a16="http://schemas.microsoft.com/office/drawing/2014/main" id="{AE04FC78-AF96-8D46-081D-A7305D454572}"/>
              </a:ext>
            </a:extLst>
          </p:cNvPr>
          <p:cNvSpPr/>
          <p:nvPr/>
        </p:nvSpPr>
        <p:spPr>
          <a:xfrm>
            <a:off x="457200" y="5806440"/>
            <a:ext cx="7132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5B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3 (orange) shows the steepest High–Low drop. Individual-participant boxplot available in the full paper's Figure 5.</a:t>
            </a:r>
            <a:endParaRPr lang="en-US" sz="1100" dirty="0"/>
          </a:p>
        </p:txBody>
      </p:sp>
      <p:sp>
        <p:nvSpPr>
          <p:cNvPr id="18" name="Shape 3">
            <a:extLst>
              <a:ext uri="{FF2B5EF4-FFF2-40B4-BE49-F238E27FC236}">
                <a16:creationId xmlns:a16="http://schemas.microsoft.com/office/drawing/2014/main" id="{9323656C-685D-824D-5223-D955481CF9AF}"/>
              </a:ext>
            </a:extLst>
          </p:cNvPr>
          <p:cNvSpPr/>
          <p:nvPr/>
        </p:nvSpPr>
        <p:spPr>
          <a:xfrm>
            <a:off x="7680960" y="1509306"/>
            <a:ext cx="3840480" cy="4480560"/>
          </a:xfrm>
          <a:prstGeom prst="roundRect">
            <a:avLst>
              <a:gd name="adj" fmla="val 1905"/>
            </a:avLst>
          </a:prstGeom>
          <a:solidFill>
            <a:srgbClr val="232262"/>
          </a:solidFill>
          <a:ln/>
        </p:spPr>
        <p:txBody>
          <a:bodyPr/>
          <a:lstStyle/>
          <a:p>
            <a:endParaRPr lang="en-US" sz="2400"/>
          </a:p>
        </p:txBody>
      </p:sp>
      <p:sp>
        <p:nvSpPr>
          <p:cNvPr id="22" name="Text 4">
            <a:extLst>
              <a:ext uri="{FF2B5EF4-FFF2-40B4-BE49-F238E27FC236}">
                <a16:creationId xmlns:a16="http://schemas.microsoft.com/office/drawing/2014/main" id="{843EBF12-9305-876D-49E8-F9EA76C4047F}"/>
              </a:ext>
            </a:extLst>
          </p:cNvPr>
          <p:cNvSpPr/>
          <p:nvPr/>
        </p:nvSpPr>
        <p:spPr>
          <a:xfrm>
            <a:off x="8046720" y="2322503"/>
            <a:ext cx="329184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</a:t>
            </a: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 = 0.581</a:t>
            </a:r>
            <a:endParaRPr lang="en-US" sz="4000" dirty="0"/>
          </a:p>
        </p:txBody>
      </p:sp>
      <p:sp>
        <p:nvSpPr>
          <p:cNvPr id="26" name="Text 5">
            <a:extLst>
              <a:ext uri="{FF2B5EF4-FFF2-40B4-BE49-F238E27FC236}">
                <a16:creationId xmlns:a16="http://schemas.microsoft.com/office/drawing/2014/main" id="{B5289936-8DF5-AFA3-E3D0-76207511CAAA}"/>
              </a:ext>
            </a:extLst>
          </p:cNvPr>
          <p:cNvSpPr/>
          <p:nvPr/>
        </p:nvSpPr>
        <p:spPr>
          <a:xfrm>
            <a:off x="8046720" y="2962583"/>
            <a:ext cx="32918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Cohen's </a:t>
            </a:r>
            <a:r>
              <a:rPr lang="en-US" sz="16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</a:t>
            </a:r>
            <a:r>
              <a:rPr lang="en-US" sz="1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High vs. Low performers (medium effect)</a:t>
            </a:r>
            <a:endParaRPr lang="en-US" sz="1600" dirty="0"/>
          </a:p>
        </p:txBody>
      </p:sp>
      <p:sp>
        <p:nvSpPr>
          <p:cNvPr id="30" name="Shape 6">
            <a:extLst>
              <a:ext uri="{FF2B5EF4-FFF2-40B4-BE49-F238E27FC236}">
                <a16:creationId xmlns:a16="http://schemas.microsoft.com/office/drawing/2014/main" id="{61559E23-A2A8-C743-C631-382329E94EC7}"/>
              </a:ext>
            </a:extLst>
          </p:cNvPr>
          <p:cNvSpPr/>
          <p:nvPr/>
        </p:nvSpPr>
        <p:spPr>
          <a:xfrm>
            <a:off x="8046720" y="2287673"/>
            <a:ext cx="3108960" cy="0"/>
          </a:xfrm>
          <a:prstGeom prst="line">
            <a:avLst/>
          </a:prstGeom>
          <a:noFill/>
          <a:ln w="12700">
            <a:solidFill>
              <a:srgbClr val="44508A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34" name="Text 7">
            <a:extLst>
              <a:ext uri="{FF2B5EF4-FFF2-40B4-BE49-F238E27FC236}">
                <a16:creationId xmlns:a16="http://schemas.microsoft.com/office/drawing/2014/main" id="{E0B279AD-17E0-7647-A306-AA9265BBE10B}"/>
              </a:ext>
            </a:extLst>
          </p:cNvPr>
          <p:cNvSpPr/>
          <p:nvPr/>
        </p:nvSpPr>
        <p:spPr>
          <a:xfrm>
            <a:off x="8046720" y="1631556"/>
            <a:ext cx="32918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ANOVA: F(2, 59) = 1.345,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i="1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</a:t>
            </a:r>
            <a:r>
              <a:rPr lang="en-US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= .268, η² = .044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8" name="Text 8">
            <a:extLst>
              <a:ext uri="{FF2B5EF4-FFF2-40B4-BE49-F238E27FC236}">
                <a16:creationId xmlns:a16="http://schemas.microsoft.com/office/drawing/2014/main" id="{A5B0126C-7211-31B2-56ED-24055F9D3158}"/>
              </a:ext>
            </a:extLst>
          </p:cNvPr>
          <p:cNvSpPr/>
          <p:nvPr/>
        </p:nvSpPr>
        <p:spPr>
          <a:xfrm>
            <a:off x="8046720" y="3752891"/>
            <a:ext cx="32918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9E79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Δ = 0.35</a:t>
            </a:r>
            <a:endParaRPr lang="en-US" sz="3200" dirty="0"/>
          </a:p>
        </p:txBody>
      </p:sp>
      <p:sp>
        <p:nvSpPr>
          <p:cNvPr id="42" name="Text 9">
            <a:extLst>
              <a:ext uri="{FF2B5EF4-FFF2-40B4-BE49-F238E27FC236}">
                <a16:creationId xmlns:a16="http://schemas.microsoft.com/office/drawing/2014/main" id="{0C9741E5-8F04-8896-23F9-81AEABB132F4}"/>
              </a:ext>
            </a:extLst>
          </p:cNvPr>
          <p:cNvSpPr/>
          <p:nvPr/>
        </p:nvSpPr>
        <p:spPr>
          <a:xfrm>
            <a:off x="8046720" y="4347251"/>
            <a:ext cx="329184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3 (Global Citizenship) shows the </a:t>
            </a:r>
            <a:r>
              <a:rPr lang="en-US" sz="1600" b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steepest</a:t>
            </a:r>
            <a:r>
              <a:rPr lang="en-US" sz="1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High–Low gradient — behavioral readiness (GC) is more sensitive to performance than attitudinal identity (ESL identity).</a:t>
            </a:r>
            <a:endParaRPr lang="en-US" sz="1600" dirty="0"/>
          </a:p>
        </p:txBody>
      </p:sp>
      <p:sp>
        <p:nvSpPr>
          <p:cNvPr id="46" name="Text 10">
            <a:extLst>
              <a:ext uri="{FF2B5EF4-FFF2-40B4-BE49-F238E27FC236}">
                <a16:creationId xmlns:a16="http://schemas.microsoft.com/office/drawing/2014/main" id="{D9B3D179-6A9E-0467-3BBF-4962BE6B68C7}"/>
              </a:ext>
            </a:extLst>
          </p:cNvPr>
          <p:cNvSpPr/>
          <p:nvPr/>
        </p:nvSpPr>
        <p:spPr>
          <a:xfrm>
            <a:off x="11551615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100" dirty="0"/>
          </a:p>
        </p:txBody>
      </p:sp>
      <p:sp>
        <p:nvSpPr>
          <p:cNvPr id="4" name="Shape 6">
            <a:extLst>
              <a:ext uri="{FF2B5EF4-FFF2-40B4-BE49-F238E27FC236}">
                <a16:creationId xmlns:a16="http://schemas.microsoft.com/office/drawing/2014/main" id="{2C2D8246-F5D4-8076-FB35-CF46512326CC}"/>
              </a:ext>
            </a:extLst>
          </p:cNvPr>
          <p:cNvSpPr/>
          <p:nvPr/>
        </p:nvSpPr>
        <p:spPr>
          <a:xfrm>
            <a:off x="8046720" y="3689250"/>
            <a:ext cx="3108960" cy="0"/>
          </a:xfrm>
          <a:prstGeom prst="line">
            <a:avLst/>
          </a:prstGeom>
          <a:noFill/>
          <a:ln w="12700">
            <a:solidFill>
              <a:srgbClr val="44508A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5051701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28000" r="-29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56EFC94-3652-976E-A079-BEC2BBA5E8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>
            <a:extLst>
              <a:ext uri="{FF2B5EF4-FFF2-40B4-BE49-F238E27FC236}">
                <a16:creationId xmlns:a16="http://schemas.microsoft.com/office/drawing/2014/main" id="{502FA33C-9DFA-FC98-0C57-4B14EAB2B4E9}"/>
              </a:ext>
            </a:extLst>
          </p:cNvPr>
          <p:cNvSpPr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kern="0" spc="200" dirty="0">
                <a:solidFill>
                  <a:srgbClr val="D621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RESULTS · RQ3</a:t>
            </a:r>
            <a:endParaRPr lang="en-US" dirty="0"/>
          </a:p>
        </p:txBody>
      </p:sp>
      <p:sp>
        <p:nvSpPr>
          <p:cNvPr id="7" name="Text 1">
            <a:extLst>
              <a:ext uri="{FF2B5EF4-FFF2-40B4-BE49-F238E27FC236}">
                <a16:creationId xmlns:a16="http://schemas.microsoft.com/office/drawing/2014/main" id="{9A84607B-F1B5-D07A-0D18-AAFA60AC9358}"/>
              </a:ext>
            </a:extLst>
          </p:cNvPr>
          <p:cNvSpPr/>
          <p:nvPr/>
        </p:nvSpPr>
        <p:spPr>
          <a:xfrm>
            <a:off x="548640" y="658368"/>
            <a:ext cx="106070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23226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Five Themes from Seven Voices</a:t>
            </a:r>
            <a:endParaRPr lang="en-US" sz="4000" dirty="0"/>
          </a:p>
        </p:txBody>
      </p:sp>
      <p:sp>
        <p:nvSpPr>
          <p:cNvPr id="9" name="Shape 2">
            <a:extLst>
              <a:ext uri="{FF2B5EF4-FFF2-40B4-BE49-F238E27FC236}">
                <a16:creationId xmlns:a16="http://schemas.microsoft.com/office/drawing/2014/main" id="{CF8870E2-4409-00C9-FEF0-C9D1FC2F1A72}"/>
              </a:ext>
            </a:extLst>
          </p:cNvPr>
          <p:cNvSpPr/>
          <p:nvPr/>
        </p:nvSpPr>
        <p:spPr>
          <a:xfrm>
            <a:off x="548640" y="1783080"/>
            <a:ext cx="11064240" cy="713232"/>
          </a:xfrm>
          <a:prstGeom prst="roundRect">
            <a:avLst>
              <a:gd name="adj" fmla="val 7692"/>
            </a:avLst>
          </a:prstGeom>
          <a:solidFill>
            <a:srgbClr val="EDF0F8"/>
          </a:solidFill>
          <a:ln/>
        </p:spPr>
        <p:txBody>
          <a:bodyPr/>
          <a:lstStyle/>
          <a:p>
            <a:endParaRPr lang="en-US" sz="2800"/>
          </a:p>
        </p:txBody>
      </p:sp>
      <p:sp>
        <p:nvSpPr>
          <p:cNvPr id="12" name="Shape 3">
            <a:extLst>
              <a:ext uri="{FF2B5EF4-FFF2-40B4-BE49-F238E27FC236}">
                <a16:creationId xmlns:a16="http://schemas.microsoft.com/office/drawing/2014/main" id="{85A30D20-0073-F73A-7A20-425CDA680DF3}"/>
              </a:ext>
            </a:extLst>
          </p:cNvPr>
          <p:cNvSpPr/>
          <p:nvPr/>
        </p:nvSpPr>
        <p:spPr>
          <a:xfrm>
            <a:off x="731520" y="1911096"/>
            <a:ext cx="457200" cy="457200"/>
          </a:xfrm>
          <a:prstGeom prst="ellipse">
            <a:avLst/>
          </a:prstGeom>
          <a:solidFill>
            <a:srgbClr val="232262"/>
          </a:solidFill>
          <a:ln/>
        </p:spPr>
        <p:txBody>
          <a:bodyPr/>
          <a:lstStyle/>
          <a:p>
            <a:endParaRPr lang="en-US" sz="2800"/>
          </a:p>
        </p:txBody>
      </p:sp>
      <p:sp>
        <p:nvSpPr>
          <p:cNvPr id="15" name="Text 4">
            <a:extLst>
              <a:ext uri="{FF2B5EF4-FFF2-40B4-BE49-F238E27FC236}">
                <a16:creationId xmlns:a16="http://schemas.microsoft.com/office/drawing/2014/main" id="{E5C604C9-386D-4B90-DC39-EBDCE3739D5D}"/>
              </a:ext>
            </a:extLst>
          </p:cNvPr>
          <p:cNvSpPr/>
          <p:nvPr/>
        </p:nvSpPr>
        <p:spPr>
          <a:xfrm>
            <a:off x="731520" y="1911096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400" dirty="0"/>
          </a:p>
        </p:txBody>
      </p:sp>
      <p:sp>
        <p:nvSpPr>
          <p:cNvPr id="17" name="Text 5">
            <a:extLst>
              <a:ext uri="{FF2B5EF4-FFF2-40B4-BE49-F238E27FC236}">
                <a16:creationId xmlns:a16="http://schemas.microsoft.com/office/drawing/2014/main" id="{7090F9DD-F964-7843-1F0A-5830BC4DAFBA}"/>
              </a:ext>
            </a:extLst>
          </p:cNvPr>
          <p:cNvSpPr/>
          <p:nvPr/>
        </p:nvSpPr>
        <p:spPr>
          <a:xfrm>
            <a:off x="1463040" y="1783080"/>
            <a:ext cx="310896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Identity Shift</a:t>
            </a:r>
            <a:endParaRPr lang="en-US" sz="2000" dirty="0"/>
          </a:p>
        </p:txBody>
      </p:sp>
      <p:sp>
        <p:nvSpPr>
          <p:cNvPr id="20" name="Text 6">
            <a:extLst>
              <a:ext uri="{FF2B5EF4-FFF2-40B4-BE49-F238E27FC236}">
                <a16:creationId xmlns:a16="http://schemas.microsoft.com/office/drawing/2014/main" id="{48E961E2-226E-CC01-B94E-8A685B99E171}"/>
              </a:ext>
            </a:extLst>
          </p:cNvPr>
          <p:cNvSpPr/>
          <p:nvPr/>
        </p:nvSpPr>
        <p:spPr>
          <a:xfrm>
            <a:off x="4663440" y="1783080"/>
            <a:ext cx="676656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EFL → ESL reorientation, varying in depth and trigger across participants</a:t>
            </a:r>
            <a:endParaRPr lang="en-US" dirty="0"/>
          </a:p>
        </p:txBody>
      </p:sp>
      <p:sp>
        <p:nvSpPr>
          <p:cNvPr id="23" name="Shape 7">
            <a:extLst>
              <a:ext uri="{FF2B5EF4-FFF2-40B4-BE49-F238E27FC236}">
                <a16:creationId xmlns:a16="http://schemas.microsoft.com/office/drawing/2014/main" id="{E14E89AE-3710-D342-B5AC-62A4FF23F6A0}"/>
              </a:ext>
            </a:extLst>
          </p:cNvPr>
          <p:cNvSpPr/>
          <p:nvPr/>
        </p:nvSpPr>
        <p:spPr>
          <a:xfrm>
            <a:off x="548640" y="2624328"/>
            <a:ext cx="11064240" cy="713232"/>
          </a:xfrm>
          <a:prstGeom prst="roundRect">
            <a:avLst>
              <a:gd name="adj" fmla="val 7692"/>
            </a:avLst>
          </a:prstGeom>
          <a:solidFill>
            <a:srgbClr val="EDF0F8"/>
          </a:solidFill>
          <a:ln/>
        </p:spPr>
        <p:txBody>
          <a:bodyPr/>
          <a:lstStyle/>
          <a:p>
            <a:endParaRPr lang="en-US" sz="2800"/>
          </a:p>
        </p:txBody>
      </p:sp>
      <p:sp>
        <p:nvSpPr>
          <p:cNvPr id="25" name="Shape 8">
            <a:extLst>
              <a:ext uri="{FF2B5EF4-FFF2-40B4-BE49-F238E27FC236}">
                <a16:creationId xmlns:a16="http://schemas.microsoft.com/office/drawing/2014/main" id="{21FA375F-1B66-803D-68C6-CF496F3085BC}"/>
              </a:ext>
            </a:extLst>
          </p:cNvPr>
          <p:cNvSpPr/>
          <p:nvPr/>
        </p:nvSpPr>
        <p:spPr>
          <a:xfrm>
            <a:off x="731520" y="2752344"/>
            <a:ext cx="457200" cy="457200"/>
          </a:xfrm>
          <a:prstGeom prst="ellipse">
            <a:avLst/>
          </a:prstGeom>
          <a:solidFill>
            <a:srgbClr val="232262"/>
          </a:solidFill>
          <a:ln/>
        </p:spPr>
        <p:txBody>
          <a:bodyPr/>
          <a:lstStyle/>
          <a:p>
            <a:endParaRPr lang="en-US" sz="2800"/>
          </a:p>
        </p:txBody>
      </p:sp>
      <p:sp>
        <p:nvSpPr>
          <p:cNvPr id="28" name="Text 9">
            <a:extLst>
              <a:ext uri="{FF2B5EF4-FFF2-40B4-BE49-F238E27FC236}">
                <a16:creationId xmlns:a16="http://schemas.microsoft.com/office/drawing/2014/main" id="{0EC0BF5A-A609-CAD0-36D1-091316D88589}"/>
              </a:ext>
            </a:extLst>
          </p:cNvPr>
          <p:cNvSpPr/>
          <p:nvPr/>
        </p:nvSpPr>
        <p:spPr>
          <a:xfrm>
            <a:off x="731520" y="2752344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400" dirty="0"/>
          </a:p>
        </p:txBody>
      </p:sp>
      <p:sp>
        <p:nvSpPr>
          <p:cNvPr id="31" name="Text 10">
            <a:extLst>
              <a:ext uri="{FF2B5EF4-FFF2-40B4-BE49-F238E27FC236}">
                <a16:creationId xmlns:a16="http://schemas.microsoft.com/office/drawing/2014/main" id="{2D8E2660-76A4-7106-BE45-0F2DDC437071}"/>
              </a:ext>
            </a:extLst>
          </p:cNvPr>
          <p:cNvSpPr/>
          <p:nvPr/>
        </p:nvSpPr>
        <p:spPr>
          <a:xfrm>
            <a:off x="1463040" y="2624328"/>
            <a:ext cx="310896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Intercultural Competence</a:t>
            </a:r>
            <a:endParaRPr lang="en-US" sz="2000" dirty="0"/>
          </a:p>
        </p:txBody>
      </p:sp>
      <p:sp>
        <p:nvSpPr>
          <p:cNvPr id="33" name="Text 11">
            <a:extLst>
              <a:ext uri="{FF2B5EF4-FFF2-40B4-BE49-F238E27FC236}">
                <a16:creationId xmlns:a16="http://schemas.microsoft.com/office/drawing/2014/main" id="{67641880-920A-C614-EB59-25F7D865DBFD}"/>
              </a:ext>
            </a:extLst>
          </p:cNvPr>
          <p:cNvSpPr/>
          <p:nvPr/>
        </p:nvSpPr>
        <p:spPr>
          <a:xfrm>
            <a:off x="4663440" y="2624328"/>
            <a:ext cx="676656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Strongest growth in </a:t>
            </a:r>
            <a:r>
              <a:rPr lang="en-US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savoir </a:t>
            </a:r>
            <a:r>
              <a:rPr lang="en-US" i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être</a:t>
            </a:r>
            <a:r>
              <a:rPr lang="en-US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(attitudes of openness and curiosity); limited critical reflexivity</a:t>
            </a:r>
            <a:endParaRPr lang="en-US" dirty="0"/>
          </a:p>
        </p:txBody>
      </p:sp>
      <p:sp>
        <p:nvSpPr>
          <p:cNvPr id="36" name="Shape 12">
            <a:extLst>
              <a:ext uri="{FF2B5EF4-FFF2-40B4-BE49-F238E27FC236}">
                <a16:creationId xmlns:a16="http://schemas.microsoft.com/office/drawing/2014/main" id="{1530358D-E8F9-1418-7892-7EE7F0296BC2}"/>
              </a:ext>
            </a:extLst>
          </p:cNvPr>
          <p:cNvSpPr/>
          <p:nvPr/>
        </p:nvSpPr>
        <p:spPr>
          <a:xfrm>
            <a:off x="548640" y="3465576"/>
            <a:ext cx="11064240" cy="713232"/>
          </a:xfrm>
          <a:prstGeom prst="roundRect">
            <a:avLst>
              <a:gd name="adj" fmla="val 7692"/>
            </a:avLst>
          </a:prstGeom>
          <a:solidFill>
            <a:srgbClr val="EDF0F8"/>
          </a:solidFill>
          <a:ln/>
        </p:spPr>
        <p:txBody>
          <a:bodyPr/>
          <a:lstStyle/>
          <a:p>
            <a:endParaRPr lang="en-US" sz="2800"/>
          </a:p>
        </p:txBody>
      </p:sp>
      <p:sp>
        <p:nvSpPr>
          <p:cNvPr id="39" name="Shape 13">
            <a:extLst>
              <a:ext uri="{FF2B5EF4-FFF2-40B4-BE49-F238E27FC236}">
                <a16:creationId xmlns:a16="http://schemas.microsoft.com/office/drawing/2014/main" id="{321E56A0-6D2D-B546-DCDA-42B9CF971EC4}"/>
              </a:ext>
            </a:extLst>
          </p:cNvPr>
          <p:cNvSpPr/>
          <p:nvPr/>
        </p:nvSpPr>
        <p:spPr>
          <a:xfrm>
            <a:off x="731520" y="3593592"/>
            <a:ext cx="457200" cy="457200"/>
          </a:xfrm>
          <a:prstGeom prst="ellipse">
            <a:avLst/>
          </a:prstGeom>
          <a:solidFill>
            <a:srgbClr val="232262"/>
          </a:solidFill>
          <a:ln/>
        </p:spPr>
        <p:txBody>
          <a:bodyPr/>
          <a:lstStyle/>
          <a:p>
            <a:endParaRPr lang="en-US" sz="2800"/>
          </a:p>
        </p:txBody>
      </p:sp>
      <p:sp>
        <p:nvSpPr>
          <p:cNvPr id="41" name="Text 14">
            <a:extLst>
              <a:ext uri="{FF2B5EF4-FFF2-40B4-BE49-F238E27FC236}">
                <a16:creationId xmlns:a16="http://schemas.microsoft.com/office/drawing/2014/main" id="{D7A0704C-19D3-AB84-64C6-660C3B622A45}"/>
              </a:ext>
            </a:extLst>
          </p:cNvPr>
          <p:cNvSpPr/>
          <p:nvPr/>
        </p:nvSpPr>
        <p:spPr>
          <a:xfrm>
            <a:off x="731520" y="3593592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400" dirty="0"/>
          </a:p>
        </p:txBody>
      </p:sp>
      <p:sp>
        <p:nvSpPr>
          <p:cNvPr id="44" name="Text 15">
            <a:extLst>
              <a:ext uri="{FF2B5EF4-FFF2-40B4-BE49-F238E27FC236}">
                <a16:creationId xmlns:a16="http://schemas.microsoft.com/office/drawing/2014/main" id="{7185427B-2217-71AC-9E5B-67793925F7F2}"/>
              </a:ext>
            </a:extLst>
          </p:cNvPr>
          <p:cNvSpPr/>
          <p:nvPr/>
        </p:nvSpPr>
        <p:spPr>
          <a:xfrm>
            <a:off x="1463040" y="3465576"/>
            <a:ext cx="310896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 Readiness</a:t>
            </a:r>
            <a:endParaRPr lang="en-US" sz="2000" dirty="0"/>
          </a:p>
        </p:txBody>
      </p:sp>
      <p:sp>
        <p:nvSpPr>
          <p:cNvPr id="47" name="Text 16">
            <a:extLst>
              <a:ext uri="{FF2B5EF4-FFF2-40B4-BE49-F238E27FC236}">
                <a16:creationId xmlns:a16="http://schemas.microsoft.com/office/drawing/2014/main" id="{D2001D04-A147-B7BF-4EFE-EED5E7258C2F}"/>
              </a:ext>
            </a:extLst>
          </p:cNvPr>
          <p:cNvSpPr/>
          <p:nvPr/>
        </p:nvSpPr>
        <p:spPr>
          <a:xfrm>
            <a:off x="4663440" y="3465576"/>
            <a:ext cx="676656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Using English as a practical tool for global engagement; realistic personal and contextual barriers</a:t>
            </a:r>
            <a:endParaRPr lang="en-US" dirty="0"/>
          </a:p>
        </p:txBody>
      </p:sp>
      <p:sp>
        <p:nvSpPr>
          <p:cNvPr id="49" name="Shape 17">
            <a:extLst>
              <a:ext uri="{FF2B5EF4-FFF2-40B4-BE49-F238E27FC236}">
                <a16:creationId xmlns:a16="http://schemas.microsoft.com/office/drawing/2014/main" id="{70F92A8E-92F7-3A3B-4D5D-CF75009152D0}"/>
              </a:ext>
            </a:extLst>
          </p:cNvPr>
          <p:cNvSpPr/>
          <p:nvPr/>
        </p:nvSpPr>
        <p:spPr>
          <a:xfrm>
            <a:off x="548640" y="4306824"/>
            <a:ext cx="11064240" cy="713232"/>
          </a:xfrm>
          <a:prstGeom prst="roundRect">
            <a:avLst>
              <a:gd name="adj" fmla="val 7692"/>
            </a:avLst>
          </a:prstGeom>
          <a:solidFill>
            <a:srgbClr val="EDF0F8"/>
          </a:solidFill>
          <a:ln/>
        </p:spPr>
        <p:txBody>
          <a:bodyPr/>
          <a:lstStyle/>
          <a:p>
            <a:endParaRPr lang="en-US" sz="2800"/>
          </a:p>
        </p:txBody>
      </p:sp>
      <p:sp>
        <p:nvSpPr>
          <p:cNvPr id="51" name="Shape 18">
            <a:extLst>
              <a:ext uri="{FF2B5EF4-FFF2-40B4-BE49-F238E27FC236}">
                <a16:creationId xmlns:a16="http://schemas.microsoft.com/office/drawing/2014/main" id="{9EB0EBA2-2F16-4272-690A-10AA1A9F6242}"/>
              </a:ext>
            </a:extLst>
          </p:cNvPr>
          <p:cNvSpPr/>
          <p:nvPr/>
        </p:nvSpPr>
        <p:spPr>
          <a:xfrm>
            <a:off x="731520" y="4434840"/>
            <a:ext cx="457200" cy="457200"/>
          </a:xfrm>
          <a:prstGeom prst="ellipse">
            <a:avLst/>
          </a:prstGeom>
          <a:solidFill>
            <a:srgbClr val="D62127"/>
          </a:solidFill>
          <a:ln/>
        </p:spPr>
        <p:txBody>
          <a:bodyPr/>
          <a:lstStyle/>
          <a:p>
            <a:endParaRPr lang="en-US" sz="2800"/>
          </a:p>
        </p:txBody>
      </p:sp>
      <p:sp>
        <p:nvSpPr>
          <p:cNvPr id="53" name="Text 19">
            <a:extLst>
              <a:ext uri="{FF2B5EF4-FFF2-40B4-BE49-F238E27FC236}">
                <a16:creationId xmlns:a16="http://schemas.microsoft.com/office/drawing/2014/main" id="{5D96B1C9-51B6-F910-9D4F-B6FE7EEEFF45}"/>
              </a:ext>
            </a:extLst>
          </p:cNvPr>
          <p:cNvSpPr/>
          <p:nvPr/>
        </p:nvSpPr>
        <p:spPr>
          <a:xfrm>
            <a:off x="731520" y="443484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400" dirty="0"/>
          </a:p>
        </p:txBody>
      </p:sp>
      <p:sp>
        <p:nvSpPr>
          <p:cNvPr id="55" name="Text 20">
            <a:extLst>
              <a:ext uri="{FF2B5EF4-FFF2-40B4-BE49-F238E27FC236}">
                <a16:creationId xmlns:a16="http://schemas.microsoft.com/office/drawing/2014/main" id="{B2FC107D-39D9-C86A-2991-056CC36325AF}"/>
              </a:ext>
            </a:extLst>
          </p:cNvPr>
          <p:cNvSpPr/>
          <p:nvPr/>
        </p:nvSpPr>
        <p:spPr>
          <a:xfrm>
            <a:off x="1463040" y="4306824"/>
            <a:ext cx="310896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Format as Barrier</a:t>
            </a:r>
            <a:endParaRPr lang="en-US" sz="2000" dirty="0"/>
          </a:p>
        </p:txBody>
      </p:sp>
      <p:sp>
        <p:nvSpPr>
          <p:cNvPr id="57" name="Text 21">
            <a:extLst>
              <a:ext uri="{FF2B5EF4-FFF2-40B4-BE49-F238E27FC236}">
                <a16:creationId xmlns:a16="http://schemas.microsoft.com/office/drawing/2014/main" id="{BA13890E-0C0D-C26A-DA21-4BE22E8A217D}"/>
              </a:ext>
            </a:extLst>
          </p:cNvPr>
          <p:cNvSpPr/>
          <p:nvPr/>
        </p:nvSpPr>
        <p:spPr>
          <a:xfrm>
            <a:off x="4663440" y="4306824"/>
            <a:ext cx="676656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dirty="0">
                <a:solidFill>
                  <a:srgbClr val="5B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</a:t>
            </a:r>
            <a:r>
              <a:rPr lang="en-US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inductive</a:t>
            </a:r>
            <a:r>
              <a:rPr lang="en-US" dirty="0">
                <a:solidFill>
                  <a:srgbClr val="5B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 </a:t>
            </a:r>
            <a:r>
              <a:rPr lang="en-US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Group presentations = structural barrier to full content exposure</a:t>
            </a:r>
            <a:endParaRPr lang="en-US" dirty="0"/>
          </a:p>
        </p:txBody>
      </p:sp>
      <p:sp>
        <p:nvSpPr>
          <p:cNvPr id="59" name="Shape 22">
            <a:extLst>
              <a:ext uri="{FF2B5EF4-FFF2-40B4-BE49-F238E27FC236}">
                <a16:creationId xmlns:a16="http://schemas.microsoft.com/office/drawing/2014/main" id="{6C56DFA0-E215-4198-F90B-F8FCBE99CF9B}"/>
              </a:ext>
            </a:extLst>
          </p:cNvPr>
          <p:cNvSpPr/>
          <p:nvPr/>
        </p:nvSpPr>
        <p:spPr>
          <a:xfrm>
            <a:off x="548640" y="5148072"/>
            <a:ext cx="11064240" cy="713232"/>
          </a:xfrm>
          <a:prstGeom prst="roundRect">
            <a:avLst>
              <a:gd name="adj" fmla="val 7692"/>
            </a:avLst>
          </a:prstGeom>
          <a:solidFill>
            <a:srgbClr val="EDF0F8"/>
          </a:solidFill>
          <a:ln/>
        </p:spPr>
        <p:txBody>
          <a:bodyPr/>
          <a:lstStyle/>
          <a:p>
            <a:endParaRPr lang="en-US" sz="2800" dirty="0"/>
          </a:p>
        </p:txBody>
      </p:sp>
      <p:sp>
        <p:nvSpPr>
          <p:cNvPr id="61" name="Shape 23">
            <a:extLst>
              <a:ext uri="{FF2B5EF4-FFF2-40B4-BE49-F238E27FC236}">
                <a16:creationId xmlns:a16="http://schemas.microsoft.com/office/drawing/2014/main" id="{4F1D8246-3DE1-A5CD-D443-8E41ADB02658}"/>
              </a:ext>
            </a:extLst>
          </p:cNvPr>
          <p:cNvSpPr/>
          <p:nvPr/>
        </p:nvSpPr>
        <p:spPr>
          <a:xfrm>
            <a:off x="731520" y="5276088"/>
            <a:ext cx="457200" cy="457200"/>
          </a:xfrm>
          <a:prstGeom prst="ellipse">
            <a:avLst/>
          </a:prstGeom>
          <a:solidFill>
            <a:srgbClr val="D62127"/>
          </a:solidFill>
          <a:ln/>
        </p:spPr>
        <p:txBody>
          <a:bodyPr/>
          <a:lstStyle/>
          <a:p>
            <a:endParaRPr lang="en-US" sz="2800"/>
          </a:p>
        </p:txBody>
      </p:sp>
      <p:sp>
        <p:nvSpPr>
          <p:cNvPr id="63" name="Text 24">
            <a:extLst>
              <a:ext uri="{FF2B5EF4-FFF2-40B4-BE49-F238E27FC236}">
                <a16:creationId xmlns:a16="http://schemas.microsoft.com/office/drawing/2014/main" id="{94BA1B26-D3AB-E610-69A4-10307428EF39}"/>
              </a:ext>
            </a:extLst>
          </p:cNvPr>
          <p:cNvSpPr/>
          <p:nvPr/>
        </p:nvSpPr>
        <p:spPr>
          <a:xfrm>
            <a:off x="731520" y="5276088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</a:t>
            </a:r>
            <a:endParaRPr lang="en-US" sz="2400" dirty="0"/>
          </a:p>
        </p:txBody>
      </p:sp>
      <p:sp>
        <p:nvSpPr>
          <p:cNvPr id="65" name="Text 25">
            <a:extLst>
              <a:ext uri="{FF2B5EF4-FFF2-40B4-BE49-F238E27FC236}">
                <a16:creationId xmlns:a16="http://schemas.microsoft.com/office/drawing/2014/main" id="{D78A9A7B-4060-F727-9861-B793ED26F1D8}"/>
              </a:ext>
            </a:extLst>
          </p:cNvPr>
          <p:cNvSpPr/>
          <p:nvPr/>
        </p:nvSpPr>
        <p:spPr>
          <a:xfrm>
            <a:off x="1463040" y="5148072"/>
            <a:ext cx="310896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sz="2000" b="1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Triggered vs. Pre-existing </a:t>
            </a:r>
            <a:endParaRPr lang="en-US" sz="2000" dirty="0"/>
          </a:p>
        </p:txBody>
      </p:sp>
      <p:sp>
        <p:nvSpPr>
          <p:cNvPr id="67" name="Text 26">
            <a:extLst>
              <a:ext uri="{FF2B5EF4-FFF2-40B4-BE49-F238E27FC236}">
                <a16:creationId xmlns:a16="http://schemas.microsoft.com/office/drawing/2014/main" id="{ED26EC02-A94B-C3FE-D63B-129EB2CE2119}"/>
              </a:ext>
            </a:extLst>
          </p:cNvPr>
          <p:cNvSpPr/>
          <p:nvPr/>
        </p:nvSpPr>
        <p:spPr>
          <a:xfrm>
            <a:off x="4663440" y="5148072"/>
            <a:ext cx="676656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dirty="0">
                <a:solidFill>
                  <a:srgbClr val="5B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</a:t>
            </a:r>
            <a:r>
              <a:rPr lang="en-US" dirty="0">
                <a:solidFill>
                  <a:srgbClr val="FF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inductive</a:t>
            </a:r>
            <a:r>
              <a:rPr lang="en-US" dirty="0">
                <a:solidFill>
                  <a:srgbClr val="5B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 </a:t>
            </a:r>
            <a:r>
              <a:rPr lang="en-US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Course as catalyst for identity growth in some, mere reinforcer for pre-existing identities in others</a:t>
            </a:r>
            <a:endParaRPr lang="en-US" dirty="0"/>
          </a:p>
        </p:txBody>
      </p:sp>
      <p:sp>
        <p:nvSpPr>
          <p:cNvPr id="69" name="Text 27">
            <a:extLst>
              <a:ext uri="{FF2B5EF4-FFF2-40B4-BE49-F238E27FC236}">
                <a16:creationId xmlns:a16="http://schemas.microsoft.com/office/drawing/2014/main" id="{A5574D54-2049-AC0F-B961-C64D0809509A}"/>
              </a:ext>
            </a:extLst>
          </p:cNvPr>
          <p:cNvSpPr/>
          <p:nvPr/>
        </p:nvSpPr>
        <p:spPr>
          <a:xfrm>
            <a:off x="11551615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5891678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28000" r="-29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0FD2AE-E439-38F4-43E1-B63B07B5C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FDA90B61-C8E9-77C6-CD42-D340003A04E5}"/>
              </a:ext>
            </a:extLst>
          </p:cNvPr>
          <p:cNvSpPr/>
          <p:nvPr/>
        </p:nvSpPr>
        <p:spPr>
          <a:xfrm>
            <a:off x="457200" y="25175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kern="0" spc="200" dirty="0">
                <a:solidFill>
                  <a:srgbClr val="D621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RESULTS · RQ3</a:t>
            </a:r>
            <a:endParaRPr lang="en-US" dirty="0"/>
          </a:p>
        </p:txBody>
      </p:sp>
      <p:sp>
        <p:nvSpPr>
          <p:cNvPr id="6" name="Text 1">
            <a:extLst>
              <a:ext uri="{FF2B5EF4-FFF2-40B4-BE49-F238E27FC236}">
                <a16:creationId xmlns:a16="http://schemas.microsoft.com/office/drawing/2014/main" id="{56C938F9-2E64-3985-DC37-C7F513D9BE13}"/>
              </a:ext>
            </a:extLst>
          </p:cNvPr>
          <p:cNvSpPr/>
          <p:nvPr/>
        </p:nvSpPr>
        <p:spPr>
          <a:xfrm>
            <a:off x="457200" y="502920"/>
            <a:ext cx="106070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23226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Seven Voices, Two Outliers</a:t>
            </a:r>
            <a:endParaRPr lang="en-US" sz="4000" dirty="0"/>
          </a:p>
        </p:txBody>
      </p:sp>
      <p:graphicFrame>
        <p:nvGraphicFramePr>
          <p:cNvPr id="10" name="Chart 0">
            <a:extLst>
              <a:ext uri="{FF2B5EF4-FFF2-40B4-BE49-F238E27FC236}">
                <a16:creationId xmlns:a16="http://schemas.microsoft.com/office/drawing/2014/main" id="{BB649195-8F7A-8DDF-7490-C3AD8E951D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86155884"/>
              </p:ext>
            </p:extLst>
          </p:nvPr>
        </p:nvGraphicFramePr>
        <p:xfrm>
          <a:off x="457200" y="1600200"/>
          <a:ext cx="11247120" cy="4206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Text 2">
            <a:extLst>
              <a:ext uri="{FF2B5EF4-FFF2-40B4-BE49-F238E27FC236}">
                <a16:creationId xmlns:a16="http://schemas.microsoft.com/office/drawing/2014/main" id="{626214A8-A429-98AE-C152-2E4536DD717E}"/>
              </a:ext>
            </a:extLst>
          </p:cNvPr>
          <p:cNvSpPr/>
          <p:nvPr/>
        </p:nvSpPr>
        <p:spPr>
          <a:xfrm>
            <a:off x="457200" y="5897880"/>
            <a:ext cx="11247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50" i="1" dirty="0">
                <a:solidFill>
                  <a:srgbClr val="5B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Sorted by ESL Identity Index (descending). P-A: lowest score, perfect index. P-F: high score, lowest index </a:t>
            </a:r>
            <a:r>
              <a:rPr lang="en-US" sz="1250" b="1" i="1" dirty="0">
                <a:solidFill>
                  <a:srgbClr val="5B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TWO ENDS OF A REAL, SYSTEMATIC PATTERN</a:t>
            </a:r>
            <a:r>
              <a:rPr lang="en-US" sz="1250" i="1" dirty="0">
                <a:solidFill>
                  <a:srgbClr val="5B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  <a:endParaRPr lang="en-US" sz="1250" dirty="0"/>
          </a:p>
        </p:txBody>
      </p:sp>
      <p:sp>
        <p:nvSpPr>
          <p:cNvPr id="16" name="Text 3">
            <a:extLst>
              <a:ext uri="{FF2B5EF4-FFF2-40B4-BE49-F238E27FC236}">
                <a16:creationId xmlns:a16="http://schemas.microsoft.com/office/drawing/2014/main" id="{41FCBD03-AEB6-7825-FC34-AE13348BDEBE}"/>
              </a:ext>
            </a:extLst>
          </p:cNvPr>
          <p:cNvSpPr/>
          <p:nvPr/>
        </p:nvSpPr>
        <p:spPr>
          <a:xfrm>
            <a:off x="11551615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2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AD001E3-145F-4FA2-E8A2-6A303F3CBD80}"/>
              </a:ext>
            </a:extLst>
          </p:cNvPr>
          <p:cNvSpPr txBox="1"/>
          <p:nvPr/>
        </p:nvSpPr>
        <p:spPr>
          <a:xfrm>
            <a:off x="457200" y="1075420"/>
            <a:ext cx="77290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Academic achievement does not automatically translate into language identity</a:t>
            </a:r>
          </a:p>
        </p:txBody>
      </p:sp>
    </p:spTree>
    <p:extLst>
      <p:ext uri="{BB962C8B-B14F-4D97-AF65-F5344CB8AC3E}">
        <p14:creationId xmlns:p14="http://schemas.microsoft.com/office/powerpoint/2010/main" val="38913712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0">
            <a:extLst>
              <a:ext uri="{FF2B5EF4-FFF2-40B4-BE49-F238E27FC236}">
                <a16:creationId xmlns:a16="http://schemas.microsoft.com/office/drawing/2014/main" id="{C27C22A2-FE97-8136-4DBE-06DAFD761C73}"/>
              </a:ext>
            </a:extLst>
          </p:cNvPr>
          <p:cNvSpPr/>
          <p:nvPr/>
        </p:nvSpPr>
        <p:spPr>
          <a:xfrm>
            <a:off x="300205" y="685800"/>
            <a:ext cx="3931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kern="0" spc="200" dirty="0">
                <a:solidFill>
                  <a:srgbClr val="F08A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CRITICAL CASE</a:t>
            </a:r>
            <a:endParaRPr lang="en-US" dirty="0"/>
          </a:p>
        </p:txBody>
      </p:sp>
      <p:sp>
        <p:nvSpPr>
          <p:cNvPr id="7" name="Text 1">
            <a:extLst>
              <a:ext uri="{FF2B5EF4-FFF2-40B4-BE49-F238E27FC236}">
                <a16:creationId xmlns:a16="http://schemas.microsoft.com/office/drawing/2014/main" id="{9D3344CE-26D6-F125-DF40-6C436A617E5A}"/>
              </a:ext>
            </a:extLst>
          </p:cNvPr>
          <p:cNvSpPr/>
          <p:nvPr/>
        </p:nvSpPr>
        <p:spPr>
          <a:xfrm>
            <a:off x="300205" y="1051560"/>
            <a:ext cx="39319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Participant A</a:t>
            </a:r>
            <a:endParaRPr lang="en-US" sz="3600" dirty="0"/>
          </a:p>
        </p:txBody>
      </p:sp>
      <p:sp>
        <p:nvSpPr>
          <p:cNvPr id="9" name="Text 2">
            <a:extLst>
              <a:ext uri="{FF2B5EF4-FFF2-40B4-BE49-F238E27FC236}">
                <a16:creationId xmlns:a16="http://schemas.microsoft.com/office/drawing/2014/main" id="{E9A09E76-DB59-4FC8-894B-3A49DB63F26B}"/>
              </a:ext>
            </a:extLst>
          </p:cNvPr>
          <p:cNvSpPr/>
          <p:nvPr/>
        </p:nvSpPr>
        <p:spPr>
          <a:xfrm>
            <a:off x="300205" y="1600200"/>
            <a:ext cx="39319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 performance group · Female</a:t>
            </a:r>
            <a:endParaRPr lang="en-US" dirty="0"/>
          </a:p>
        </p:txBody>
      </p:sp>
      <p:sp>
        <p:nvSpPr>
          <p:cNvPr id="11" name="Text 3">
            <a:extLst>
              <a:ext uri="{FF2B5EF4-FFF2-40B4-BE49-F238E27FC236}">
                <a16:creationId xmlns:a16="http://schemas.microsoft.com/office/drawing/2014/main" id="{2FDC8027-BB63-EC90-F51A-042CC51AC010}"/>
              </a:ext>
            </a:extLst>
          </p:cNvPr>
          <p:cNvSpPr/>
          <p:nvPr/>
        </p:nvSpPr>
        <p:spPr>
          <a:xfrm>
            <a:off x="223086" y="2194560"/>
            <a:ext cx="1737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5.0</a:t>
            </a:r>
            <a:endParaRPr lang="en-US" sz="5400" dirty="0"/>
          </a:p>
        </p:txBody>
      </p:sp>
      <p:sp>
        <p:nvSpPr>
          <p:cNvPr id="13" name="Text 4">
            <a:extLst>
              <a:ext uri="{FF2B5EF4-FFF2-40B4-BE49-F238E27FC236}">
                <a16:creationId xmlns:a16="http://schemas.microsoft.com/office/drawing/2014/main" id="{C5FCD5C3-A2A8-D778-A366-578DADAD9EEB}"/>
              </a:ext>
            </a:extLst>
          </p:cNvPr>
          <p:cNvSpPr/>
          <p:nvPr/>
        </p:nvSpPr>
        <p:spPr>
          <a:xfrm>
            <a:off x="223086" y="2971800"/>
            <a:ext cx="1737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Final Score</a:t>
            </a:r>
            <a:endParaRPr lang="en-US" sz="1600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1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(lowest in sample)</a:t>
            </a:r>
            <a:endParaRPr lang="en-US" sz="1600" dirty="0"/>
          </a:p>
        </p:txBody>
      </p:sp>
      <p:sp>
        <p:nvSpPr>
          <p:cNvPr id="15" name="Text 5">
            <a:extLst>
              <a:ext uri="{FF2B5EF4-FFF2-40B4-BE49-F238E27FC236}">
                <a16:creationId xmlns:a16="http://schemas.microsoft.com/office/drawing/2014/main" id="{CD7ACDC8-1595-4652-121B-A9804F9097E3}"/>
              </a:ext>
            </a:extLst>
          </p:cNvPr>
          <p:cNvSpPr/>
          <p:nvPr/>
        </p:nvSpPr>
        <p:spPr>
          <a:xfrm>
            <a:off x="2006166" y="2194560"/>
            <a:ext cx="17373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F9E79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5.00</a:t>
            </a:r>
            <a:endParaRPr lang="en-US" sz="5400" dirty="0"/>
          </a:p>
        </p:txBody>
      </p:sp>
      <p:sp>
        <p:nvSpPr>
          <p:cNvPr id="17" name="Text 6">
            <a:extLst>
              <a:ext uri="{FF2B5EF4-FFF2-40B4-BE49-F238E27FC236}">
                <a16:creationId xmlns:a16="http://schemas.microsoft.com/office/drawing/2014/main" id="{FCAEA835-F618-1F26-7CE7-3D1562B97060}"/>
              </a:ext>
            </a:extLst>
          </p:cNvPr>
          <p:cNvSpPr/>
          <p:nvPr/>
        </p:nvSpPr>
        <p:spPr>
          <a:xfrm>
            <a:off x="2006166" y="2971800"/>
            <a:ext cx="1737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ESL Identity Index</a:t>
            </a:r>
            <a:endParaRPr lang="en-US" sz="1600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1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(perfect score)</a:t>
            </a:r>
            <a:endParaRPr lang="en-US" sz="1600" dirty="0"/>
          </a:p>
        </p:txBody>
      </p:sp>
      <p:sp>
        <p:nvSpPr>
          <p:cNvPr id="19" name="Shape 7">
            <a:extLst>
              <a:ext uri="{FF2B5EF4-FFF2-40B4-BE49-F238E27FC236}">
                <a16:creationId xmlns:a16="http://schemas.microsoft.com/office/drawing/2014/main" id="{66F56361-D5EF-007A-5179-74E8ADBD13BB}"/>
              </a:ext>
            </a:extLst>
          </p:cNvPr>
          <p:cNvSpPr/>
          <p:nvPr/>
        </p:nvSpPr>
        <p:spPr>
          <a:xfrm>
            <a:off x="223086" y="3794760"/>
            <a:ext cx="3520440" cy="0"/>
          </a:xfrm>
          <a:prstGeom prst="line">
            <a:avLst/>
          </a:prstGeom>
          <a:noFill/>
          <a:ln w="12700">
            <a:solidFill>
              <a:srgbClr val="44508A"/>
            </a:solidFill>
            <a:prstDash val="solid"/>
          </a:ln>
        </p:spPr>
        <p:txBody>
          <a:bodyPr/>
          <a:lstStyle/>
          <a:p>
            <a:endParaRPr lang="en-US" sz="2800"/>
          </a:p>
        </p:txBody>
      </p:sp>
      <p:sp>
        <p:nvSpPr>
          <p:cNvPr id="21" name="Text 8">
            <a:extLst>
              <a:ext uri="{FF2B5EF4-FFF2-40B4-BE49-F238E27FC236}">
                <a16:creationId xmlns:a16="http://schemas.microsoft.com/office/drawing/2014/main" id="{12C3D7A8-96CD-97E3-BEFC-45C03DF63D07}"/>
              </a:ext>
            </a:extLst>
          </p:cNvPr>
          <p:cNvSpPr/>
          <p:nvPr/>
        </p:nvSpPr>
        <p:spPr>
          <a:xfrm>
            <a:off x="223086" y="3977640"/>
            <a:ext cx="35204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Aspirational, not enacted, investment</a:t>
            </a:r>
            <a:endParaRPr lang="en-US" sz="2000" dirty="0"/>
          </a:p>
        </p:txBody>
      </p:sp>
      <p:sp>
        <p:nvSpPr>
          <p:cNvPr id="23" name="Text 9">
            <a:extLst>
              <a:ext uri="{FF2B5EF4-FFF2-40B4-BE49-F238E27FC236}">
                <a16:creationId xmlns:a16="http://schemas.microsoft.com/office/drawing/2014/main" id="{91471233-DE49-9E7F-C5BA-8EE3ED753A19}"/>
              </a:ext>
            </a:extLst>
          </p:cNvPr>
          <p:cNvSpPr/>
          <p:nvPr/>
        </p:nvSpPr>
        <p:spPr>
          <a:xfrm>
            <a:off x="4403988" y="640080"/>
            <a:ext cx="7461178" cy="15773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i="1" dirty="0">
                <a:solidFill>
                  <a:srgbClr val="23226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“People around me don’t speak English well enough so we can’t really speak it.”</a:t>
            </a:r>
            <a:endParaRPr lang="en-US" sz="3600" dirty="0"/>
          </a:p>
        </p:txBody>
      </p:sp>
      <p:sp>
        <p:nvSpPr>
          <p:cNvPr id="25" name="Text 10">
            <a:extLst>
              <a:ext uri="{FF2B5EF4-FFF2-40B4-BE49-F238E27FC236}">
                <a16:creationId xmlns:a16="http://schemas.microsoft.com/office/drawing/2014/main" id="{0A68A6A8-4073-2FBF-E29D-EF3323C91E36}"/>
              </a:ext>
            </a:extLst>
          </p:cNvPr>
          <p:cNvSpPr/>
          <p:nvPr/>
        </p:nvSpPr>
        <p:spPr>
          <a:xfrm>
            <a:off x="4395728" y="2491740"/>
            <a:ext cx="7040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5B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Participant A, interview transcript</a:t>
            </a:r>
            <a:endParaRPr lang="en-US" sz="2000" dirty="0"/>
          </a:p>
        </p:txBody>
      </p:sp>
      <p:sp>
        <p:nvSpPr>
          <p:cNvPr id="27" name="Text 11">
            <a:extLst>
              <a:ext uri="{FF2B5EF4-FFF2-40B4-BE49-F238E27FC236}">
                <a16:creationId xmlns:a16="http://schemas.microsoft.com/office/drawing/2014/main" id="{3C12C54C-D356-9F2B-FE8A-F9729FD8E485}"/>
              </a:ext>
            </a:extLst>
          </p:cNvPr>
          <p:cNvSpPr/>
          <p:nvPr/>
        </p:nvSpPr>
        <p:spPr>
          <a:xfrm>
            <a:off x="4373694" y="3072829"/>
            <a:ext cx="7579608" cy="18516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just">
              <a:buNone/>
            </a:pPr>
            <a:r>
              <a:rPr lang="en-US" sz="24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 survey responses captured what she wished to be (ideal self) — not what she currently does. The barrier was </a:t>
            </a:r>
            <a:r>
              <a:rPr lang="en-US" sz="2400" b="1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structural and environmental</a:t>
            </a:r>
            <a:r>
              <a:rPr lang="en-US" sz="24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</a:t>
            </a:r>
            <a:r>
              <a:rPr lang="en-US" sz="2400" b="1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motivational</a:t>
            </a:r>
            <a:r>
              <a:rPr lang="en-US" sz="24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no supportive community of practice existed outside class (Lave &amp; Wenger, 1991).</a:t>
            </a:r>
            <a:endParaRPr lang="en-US" sz="2400" dirty="0"/>
          </a:p>
        </p:txBody>
      </p:sp>
      <p:sp>
        <p:nvSpPr>
          <p:cNvPr id="29" name="Shape 12">
            <a:extLst>
              <a:ext uri="{FF2B5EF4-FFF2-40B4-BE49-F238E27FC236}">
                <a16:creationId xmlns:a16="http://schemas.microsoft.com/office/drawing/2014/main" id="{2121BA89-010B-FB63-AB73-03A89131A70B}"/>
              </a:ext>
            </a:extLst>
          </p:cNvPr>
          <p:cNvSpPr/>
          <p:nvPr/>
        </p:nvSpPr>
        <p:spPr>
          <a:xfrm>
            <a:off x="4285558" y="5296912"/>
            <a:ext cx="7579608" cy="1149608"/>
          </a:xfrm>
          <a:prstGeom prst="roundRect">
            <a:avLst>
              <a:gd name="adj" fmla="val 8421"/>
            </a:avLst>
          </a:prstGeom>
          <a:solidFill>
            <a:srgbClr val="FBEAEA"/>
          </a:solidFill>
          <a:ln/>
        </p:spPr>
        <p:txBody>
          <a:bodyPr/>
          <a:lstStyle/>
          <a:p>
            <a:endParaRPr lang="en-US" sz="2800"/>
          </a:p>
        </p:txBody>
      </p:sp>
      <p:sp>
        <p:nvSpPr>
          <p:cNvPr id="31" name="Text 13">
            <a:extLst>
              <a:ext uri="{FF2B5EF4-FFF2-40B4-BE49-F238E27FC236}">
                <a16:creationId xmlns:a16="http://schemas.microsoft.com/office/drawing/2014/main" id="{7F7BD0CA-BE1D-0AA7-0B62-246DE2961F16}"/>
              </a:ext>
            </a:extLst>
          </p:cNvPr>
          <p:cNvSpPr/>
          <p:nvPr/>
        </p:nvSpPr>
        <p:spPr>
          <a:xfrm>
            <a:off x="4403988" y="5296911"/>
            <a:ext cx="7351008" cy="114960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just">
              <a:buNone/>
            </a:pPr>
            <a:r>
              <a:rPr lang="en-US" sz="2400" dirty="0">
                <a:solidFill>
                  <a:srgbClr val="D621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</a:t>
            </a:r>
            <a:r>
              <a:rPr lang="en-US" sz="2400" b="1" dirty="0">
                <a:solidFill>
                  <a:srgbClr val="D621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aspirational–enacted distinction </a:t>
            </a:r>
            <a:r>
              <a:rPr lang="en-US" sz="2400" dirty="0">
                <a:solidFill>
                  <a:srgbClr val="D621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 the study's key </a:t>
            </a:r>
            <a:r>
              <a:rPr lang="en-US" sz="2400" b="1" dirty="0">
                <a:solidFill>
                  <a:srgbClr val="D621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theoretical refinement </a:t>
            </a:r>
            <a:r>
              <a:rPr lang="en-US" sz="2400" dirty="0">
                <a:solidFill>
                  <a:srgbClr val="D621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 Darvin &amp; Norton's (2023) investment model.</a:t>
            </a:r>
            <a:endParaRPr lang="en-US" sz="2400" dirty="0"/>
          </a:p>
        </p:txBody>
      </p:sp>
      <p:sp>
        <p:nvSpPr>
          <p:cNvPr id="33" name="Text 14">
            <a:extLst>
              <a:ext uri="{FF2B5EF4-FFF2-40B4-BE49-F238E27FC236}">
                <a16:creationId xmlns:a16="http://schemas.microsoft.com/office/drawing/2014/main" id="{423D7D7A-3C6D-5668-7DDC-6EFA07A8C192}"/>
              </a:ext>
            </a:extLst>
          </p:cNvPr>
          <p:cNvSpPr/>
          <p:nvPr/>
        </p:nvSpPr>
        <p:spPr>
          <a:xfrm>
            <a:off x="11408394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0956518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BD62217-6C9B-5FF3-2517-4802555618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813D88D2-75E0-ED0E-7FCD-C07FD034D1EE}"/>
              </a:ext>
            </a:extLst>
          </p:cNvPr>
          <p:cNvSpPr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kern="0" spc="200" dirty="0">
                <a:solidFill>
                  <a:srgbClr val="D621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DISCUSSION</a:t>
            </a:r>
            <a:endParaRPr lang="en-US" dirty="0"/>
          </a:p>
        </p:txBody>
      </p:sp>
      <p:sp>
        <p:nvSpPr>
          <p:cNvPr id="6" name="Text 1">
            <a:extLst>
              <a:ext uri="{FF2B5EF4-FFF2-40B4-BE49-F238E27FC236}">
                <a16:creationId xmlns:a16="http://schemas.microsoft.com/office/drawing/2014/main" id="{27798AB3-F659-CB65-E552-79E9A42E2191}"/>
              </a:ext>
            </a:extLst>
          </p:cNvPr>
          <p:cNvSpPr/>
          <p:nvPr/>
        </p:nvSpPr>
        <p:spPr>
          <a:xfrm>
            <a:off x="548640" y="658368"/>
            <a:ext cx="106070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23226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Extending the Investment Model</a:t>
            </a:r>
            <a:endParaRPr lang="en-US" sz="4000" dirty="0"/>
          </a:p>
        </p:txBody>
      </p:sp>
      <p:sp>
        <p:nvSpPr>
          <p:cNvPr id="9" name="Shape 2">
            <a:extLst>
              <a:ext uri="{FF2B5EF4-FFF2-40B4-BE49-F238E27FC236}">
                <a16:creationId xmlns:a16="http://schemas.microsoft.com/office/drawing/2014/main" id="{8DF0900C-3C20-6930-FE6C-9817133CCE94}"/>
              </a:ext>
            </a:extLst>
          </p:cNvPr>
          <p:cNvSpPr/>
          <p:nvPr/>
        </p:nvSpPr>
        <p:spPr>
          <a:xfrm>
            <a:off x="548640" y="1828800"/>
            <a:ext cx="5303520" cy="3566160"/>
          </a:xfrm>
          <a:prstGeom prst="roundRect">
            <a:avLst>
              <a:gd name="adj" fmla="val 2051"/>
            </a:avLst>
          </a:prstGeom>
          <a:solidFill>
            <a:schemeClr val="accent1">
              <a:lumMod val="75000"/>
            </a:schemeClr>
          </a:solidFill>
          <a:ln/>
        </p:spPr>
        <p:txBody>
          <a:bodyPr/>
          <a:lstStyle/>
          <a:p>
            <a:endParaRPr lang="en-US" sz="2800"/>
          </a:p>
        </p:txBody>
      </p:sp>
      <p:sp>
        <p:nvSpPr>
          <p:cNvPr id="12" name="Text 3">
            <a:extLst>
              <a:ext uri="{FF2B5EF4-FFF2-40B4-BE49-F238E27FC236}">
                <a16:creationId xmlns:a16="http://schemas.microsoft.com/office/drawing/2014/main" id="{10ADDF6C-CDBC-5582-F4A3-AAC898C2D2BA}"/>
              </a:ext>
            </a:extLst>
          </p:cNvPr>
          <p:cNvSpPr/>
          <p:nvPr/>
        </p:nvSpPr>
        <p:spPr>
          <a:xfrm>
            <a:off x="822960" y="2103120"/>
            <a:ext cx="4754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kern="0" spc="1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ASPIRATIONAL</a:t>
            </a:r>
            <a:r>
              <a:rPr lang="en-US" b="1" kern="0" spc="100" dirty="0">
                <a:solidFill>
                  <a:srgbClr val="5B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b="1" kern="0" spc="1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INVESTMENT</a:t>
            </a:r>
          </a:p>
        </p:txBody>
      </p:sp>
      <p:sp>
        <p:nvSpPr>
          <p:cNvPr id="15" name="Text 4">
            <a:extLst>
              <a:ext uri="{FF2B5EF4-FFF2-40B4-BE49-F238E27FC236}">
                <a16:creationId xmlns:a16="http://schemas.microsoft.com/office/drawing/2014/main" id="{46F40D84-0738-BA93-80C7-7679EAF8CD4B}"/>
              </a:ext>
            </a:extLst>
          </p:cNvPr>
          <p:cNvSpPr/>
          <p:nvPr/>
        </p:nvSpPr>
        <p:spPr>
          <a:xfrm>
            <a:off x="822960" y="2514600"/>
            <a:ext cx="47548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25000"/>
              </a:lnSpc>
            </a:pPr>
            <a:r>
              <a:rPr lang="en-US" sz="2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desire to be an English user — easily captured by single-point survey instruments.</a:t>
            </a:r>
          </a:p>
        </p:txBody>
      </p:sp>
      <p:sp>
        <p:nvSpPr>
          <p:cNvPr id="18" name="Text 5">
            <a:extLst>
              <a:ext uri="{FF2B5EF4-FFF2-40B4-BE49-F238E27FC236}">
                <a16:creationId xmlns:a16="http://schemas.microsoft.com/office/drawing/2014/main" id="{045DEAD8-AA27-CF85-3C7D-BCE1B8CC1EF4}"/>
              </a:ext>
            </a:extLst>
          </p:cNvPr>
          <p:cNvSpPr/>
          <p:nvPr/>
        </p:nvSpPr>
        <p:spPr>
          <a:xfrm>
            <a:off x="822960" y="3566160"/>
            <a:ext cx="47548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20000"/>
              </a:lnSpc>
            </a:pPr>
            <a:r>
              <a:rPr lang="en-US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Example: P-A's perfect ESL Index despite minimal outside-class use.</a:t>
            </a:r>
          </a:p>
        </p:txBody>
      </p:sp>
      <p:sp>
        <p:nvSpPr>
          <p:cNvPr id="21" name="Shape 6">
            <a:extLst>
              <a:ext uri="{FF2B5EF4-FFF2-40B4-BE49-F238E27FC236}">
                <a16:creationId xmlns:a16="http://schemas.microsoft.com/office/drawing/2014/main" id="{236D7BEC-FD13-B5E7-1227-09CD98764582}"/>
              </a:ext>
            </a:extLst>
          </p:cNvPr>
          <p:cNvSpPr/>
          <p:nvPr/>
        </p:nvSpPr>
        <p:spPr>
          <a:xfrm>
            <a:off x="6126480" y="1828800"/>
            <a:ext cx="5486400" cy="3566160"/>
          </a:xfrm>
          <a:prstGeom prst="roundRect">
            <a:avLst>
              <a:gd name="adj" fmla="val 2051"/>
            </a:avLst>
          </a:prstGeom>
          <a:solidFill>
            <a:srgbClr val="232262"/>
          </a:solidFill>
          <a:ln/>
        </p:spPr>
        <p:txBody>
          <a:bodyPr/>
          <a:lstStyle/>
          <a:p>
            <a:endParaRPr lang="en-US" sz="2800"/>
          </a:p>
        </p:txBody>
      </p:sp>
      <p:sp>
        <p:nvSpPr>
          <p:cNvPr id="24" name="Text 7">
            <a:extLst>
              <a:ext uri="{FF2B5EF4-FFF2-40B4-BE49-F238E27FC236}">
                <a16:creationId xmlns:a16="http://schemas.microsoft.com/office/drawing/2014/main" id="{11DF84FD-72B5-0470-BF5B-F91CFA8CB2D2}"/>
              </a:ext>
            </a:extLst>
          </p:cNvPr>
          <p:cNvSpPr/>
          <p:nvPr/>
        </p:nvSpPr>
        <p:spPr>
          <a:xfrm>
            <a:off x="6400800" y="2103120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kern="0" spc="1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ENACTED INVESTMENT</a:t>
            </a:r>
            <a:endParaRPr lang="en-US" dirty="0"/>
          </a:p>
        </p:txBody>
      </p:sp>
      <p:sp>
        <p:nvSpPr>
          <p:cNvPr id="27" name="Text 8">
            <a:extLst>
              <a:ext uri="{FF2B5EF4-FFF2-40B4-BE49-F238E27FC236}">
                <a16:creationId xmlns:a16="http://schemas.microsoft.com/office/drawing/2014/main" id="{7D4BB288-4645-F683-B370-43D2EF244AF3}"/>
              </a:ext>
            </a:extLst>
          </p:cNvPr>
          <p:cNvSpPr/>
          <p:nvPr/>
        </p:nvSpPr>
        <p:spPr>
          <a:xfrm>
            <a:off x="6400800" y="2514600"/>
            <a:ext cx="49377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20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learners actually do — revealed through interview and behavioral evidence over time.</a:t>
            </a:r>
            <a:endParaRPr lang="en-US" sz="2000" dirty="0"/>
          </a:p>
        </p:txBody>
      </p:sp>
      <p:sp>
        <p:nvSpPr>
          <p:cNvPr id="30" name="Text 9">
            <a:extLst>
              <a:ext uri="{FF2B5EF4-FFF2-40B4-BE49-F238E27FC236}">
                <a16:creationId xmlns:a16="http://schemas.microsoft.com/office/drawing/2014/main" id="{8A4B8C9F-CC6D-88FB-23C4-6E55F23A42FB}"/>
              </a:ext>
            </a:extLst>
          </p:cNvPr>
          <p:cNvSpPr/>
          <p:nvPr/>
        </p:nvSpPr>
        <p:spPr>
          <a:xfrm>
            <a:off x="6400800" y="3566160"/>
            <a:ext cx="49377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Example: P-F's low survey index despite a documented behavioral shift toward English use with friends.</a:t>
            </a:r>
            <a:endParaRPr lang="en-US" dirty="0"/>
          </a:p>
        </p:txBody>
      </p:sp>
      <p:sp>
        <p:nvSpPr>
          <p:cNvPr id="34" name="Text 10">
            <a:extLst>
              <a:ext uri="{FF2B5EF4-FFF2-40B4-BE49-F238E27FC236}">
                <a16:creationId xmlns:a16="http://schemas.microsoft.com/office/drawing/2014/main" id="{66421FCB-D319-102D-A8F7-32B3641F36AB}"/>
              </a:ext>
            </a:extLst>
          </p:cNvPr>
          <p:cNvSpPr/>
          <p:nvPr/>
        </p:nvSpPr>
        <p:spPr>
          <a:xfrm>
            <a:off x="548640" y="5623560"/>
            <a:ext cx="110642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b="1" dirty="0">
                <a:solidFill>
                  <a:srgbClr val="D621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Implication: single-point survey instruments capture aspiration but not enactment — longitudinal, mixed designs are needed to see both.</a:t>
            </a:r>
            <a:endParaRPr lang="en-US" dirty="0"/>
          </a:p>
        </p:txBody>
      </p:sp>
      <p:sp>
        <p:nvSpPr>
          <p:cNvPr id="37" name="Text 11">
            <a:extLst>
              <a:ext uri="{FF2B5EF4-FFF2-40B4-BE49-F238E27FC236}">
                <a16:creationId xmlns:a16="http://schemas.microsoft.com/office/drawing/2014/main" id="{607EA0CB-7C01-FE64-6456-D0B137763587}"/>
              </a:ext>
            </a:extLst>
          </p:cNvPr>
          <p:cNvSpPr/>
          <p:nvPr/>
        </p:nvSpPr>
        <p:spPr>
          <a:xfrm>
            <a:off x="11551615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1539300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860AD54-F8CC-3959-C1A0-3236A814A9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>
            <a:extLst>
              <a:ext uri="{FF2B5EF4-FFF2-40B4-BE49-F238E27FC236}">
                <a16:creationId xmlns:a16="http://schemas.microsoft.com/office/drawing/2014/main" id="{B337423D-E342-4DD5-57FE-8EE89C8D0C08}"/>
              </a:ext>
            </a:extLst>
          </p:cNvPr>
          <p:cNvSpPr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kern="0" spc="200" dirty="0">
                <a:solidFill>
                  <a:srgbClr val="D621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DISCUSSION</a:t>
            </a:r>
            <a:endParaRPr lang="en-US" sz="2000" dirty="0"/>
          </a:p>
        </p:txBody>
      </p:sp>
      <p:sp>
        <p:nvSpPr>
          <p:cNvPr id="7" name="Text 1">
            <a:extLst>
              <a:ext uri="{FF2B5EF4-FFF2-40B4-BE49-F238E27FC236}">
                <a16:creationId xmlns:a16="http://schemas.microsoft.com/office/drawing/2014/main" id="{8A6EA3AC-3D3E-5BB6-A42F-D380A92A59D7}"/>
              </a:ext>
            </a:extLst>
          </p:cNvPr>
          <p:cNvSpPr/>
          <p:nvPr/>
        </p:nvSpPr>
        <p:spPr>
          <a:xfrm>
            <a:off x="548640" y="658368"/>
            <a:ext cx="106070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b="1" dirty="0">
                <a:solidFill>
                  <a:srgbClr val="23226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Limitations</a:t>
            </a:r>
            <a:endParaRPr lang="en-US" sz="4400" dirty="0"/>
          </a:p>
        </p:txBody>
      </p:sp>
      <p:sp>
        <p:nvSpPr>
          <p:cNvPr id="10" name="Shape 2">
            <a:extLst>
              <a:ext uri="{FF2B5EF4-FFF2-40B4-BE49-F238E27FC236}">
                <a16:creationId xmlns:a16="http://schemas.microsoft.com/office/drawing/2014/main" id="{A67DB019-983E-4CAF-C1B3-DF4C7866CBDD}"/>
              </a:ext>
            </a:extLst>
          </p:cNvPr>
          <p:cNvSpPr/>
          <p:nvPr/>
        </p:nvSpPr>
        <p:spPr>
          <a:xfrm>
            <a:off x="339317" y="1691640"/>
            <a:ext cx="5349240" cy="896112"/>
          </a:xfrm>
          <a:prstGeom prst="roundRect">
            <a:avLst>
              <a:gd name="adj" fmla="val 8163"/>
            </a:avLst>
          </a:prstGeom>
          <a:solidFill>
            <a:srgbClr val="EDF0F8"/>
          </a:solidFill>
          <a:ln/>
        </p:spPr>
        <p:txBody>
          <a:bodyPr/>
          <a:lstStyle/>
          <a:p>
            <a:endParaRPr lang="en-US" sz="3200"/>
          </a:p>
        </p:txBody>
      </p:sp>
      <p:sp>
        <p:nvSpPr>
          <p:cNvPr id="13" name="Shape 3">
            <a:extLst>
              <a:ext uri="{FF2B5EF4-FFF2-40B4-BE49-F238E27FC236}">
                <a16:creationId xmlns:a16="http://schemas.microsoft.com/office/drawing/2014/main" id="{321CC00A-174F-B25A-F018-562B6DB932EE}"/>
              </a:ext>
            </a:extLst>
          </p:cNvPr>
          <p:cNvSpPr/>
          <p:nvPr/>
        </p:nvSpPr>
        <p:spPr>
          <a:xfrm>
            <a:off x="567917" y="1984248"/>
            <a:ext cx="310896" cy="310896"/>
          </a:xfrm>
          <a:prstGeom prst="ellipse">
            <a:avLst/>
          </a:prstGeom>
          <a:solidFill>
            <a:srgbClr val="D62127"/>
          </a:solidFill>
          <a:ln/>
        </p:spPr>
        <p:txBody>
          <a:bodyPr/>
          <a:lstStyle/>
          <a:p>
            <a:endParaRPr lang="en-US" sz="3200"/>
          </a:p>
        </p:txBody>
      </p:sp>
      <p:sp>
        <p:nvSpPr>
          <p:cNvPr id="16" name="Text 4">
            <a:extLst>
              <a:ext uri="{FF2B5EF4-FFF2-40B4-BE49-F238E27FC236}">
                <a16:creationId xmlns:a16="http://schemas.microsoft.com/office/drawing/2014/main" id="{4ED5C7F6-7389-5AF9-EF35-02D8223F57F5}"/>
              </a:ext>
            </a:extLst>
          </p:cNvPr>
          <p:cNvSpPr/>
          <p:nvPr/>
        </p:nvSpPr>
        <p:spPr>
          <a:xfrm>
            <a:off x="567917" y="1984248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dirty="0"/>
          </a:p>
        </p:txBody>
      </p:sp>
      <p:sp>
        <p:nvSpPr>
          <p:cNvPr id="19" name="Text 5">
            <a:extLst>
              <a:ext uri="{FF2B5EF4-FFF2-40B4-BE49-F238E27FC236}">
                <a16:creationId xmlns:a16="http://schemas.microsoft.com/office/drawing/2014/main" id="{128B09B3-C450-B52D-B6AA-D9F8E669AD5A}"/>
              </a:ext>
            </a:extLst>
          </p:cNvPr>
          <p:cNvSpPr/>
          <p:nvPr/>
        </p:nvSpPr>
        <p:spPr>
          <a:xfrm>
            <a:off x="1070837" y="1691640"/>
            <a:ext cx="4389120" cy="8961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20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Cross-sectional design — captures identity at a single point in time</a:t>
            </a:r>
            <a:endParaRPr lang="en-US" sz="2000" dirty="0"/>
          </a:p>
        </p:txBody>
      </p:sp>
      <p:sp>
        <p:nvSpPr>
          <p:cNvPr id="22" name="Shape 6">
            <a:extLst>
              <a:ext uri="{FF2B5EF4-FFF2-40B4-BE49-F238E27FC236}">
                <a16:creationId xmlns:a16="http://schemas.microsoft.com/office/drawing/2014/main" id="{2F326EE7-07B4-A975-1948-E82F51F61C13}"/>
              </a:ext>
            </a:extLst>
          </p:cNvPr>
          <p:cNvSpPr/>
          <p:nvPr/>
        </p:nvSpPr>
        <p:spPr>
          <a:xfrm>
            <a:off x="5811942" y="1691640"/>
            <a:ext cx="6196872" cy="896112"/>
          </a:xfrm>
          <a:prstGeom prst="roundRect">
            <a:avLst>
              <a:gd name="adj" fmla="val 8163"/>
            </a:avLst>
          </a:prstGeom>
          <a:solidFill>
            <a:srgbClr val="EDF0F8"/>
          </a:solidFill>
          <a:ln/>
        </p:spPr>
        <p:txBody>
          <a:bodyPr/>
          <a:lstStyle/>
          <a:p>
            <a:endParaRPr lang="en-US" sz="3200"/>
          </a:p>
        </p:txBody>
      </p:sp>
      <p:sp>
        <p:nvSpPr>
          <p:cNvPr id="25" name="Shape 7">
            <a:extLst>
              <a:ext uri="{FF2B5EF4-FFF2-40B4-BE49-F238E27FC236}">
                <a16:creationId xmlns:a16="http://schemas.microsoft.com/office/drawing/2014/main" id="{5E905C28-E27A-79C0-903A-76690CA3D653}"/>
              </a:ext>
            </a:extLst>
          </p:cNvPr>
          <p:cNvSpPr/>
          <p:nvPr/>
        </p:nvSpPr>
        <p:spPr>
          <a:xfrm>
            <a:off x="6040543" y="1984248"/>
            <a:ext cx="360160" cy="310896"/>
          </a:xfrm>
          <a:prstGeom prst="ellipse">
            <a:avLst/>
          </a:prstGeom>
          <a:solidFill>
            <a:srgbClr val="D62127"/>
          </a:solidFill>
          <a:ln/>
        </p:spPr>
        <p:txBody>
          <a:bodyPr/>
          <a:lstStyle/>
          <a:p>
            <a:endParaRPr lang="en-US" sz="3200"/>
          </a:p>
        </p:txBody>
      </p:sp>
      <p:sp>
        <p:nvSpPr>
          <p:cNvPr id="28" name="Text 8">
            <a:extLst>
              <a:ext uri="{FF2B5EF4-FFF2-40B4-BE49-F238E27FC236}">
                <a16:creationId xmlns:a16="http://schemas.microsoft.com/office/drawing/2014/main" id="{CB510DC1-08B5-B576-4B37-C717E7B20D2F}"/>
              </a:ext>
            </a:extLst>
          </p:cNvPr>
          <p:cNvSpPr/>
          <p:nvPr/>
        </p:nvSpPr>
        <p:spPr>
          <a:xfrm>
            <a:off x="6040543" y="1984248"/>
            <a:ext cx="3601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dirty="0"/>
          </a:p>
        </p:txBody>
      </p:sp>
      <p:sp>
        <p:nvSpPr>
          <p:cNvPr id="31" name="Text 9">
            <a:extLst>
              <a:ext uri="{FF2B5EF4-FFF2-40B4-BE49-F238E27FC236}">
                <a16:creationId xmlns:a16="http://schemas.microsoft.com/office/drawing/2014/main" id="{DDA2121D-95D7-CA75-F8FF-C6321E13F972}"/>
              </a:ext>
            </a:extLst>
          </p:cNvPr>
          <p:cNvSpPr/>
          <p:nvPr/>
        </p:nvSpPr>
        <p:spPr>
          <a:xfrm>
            <a:off x="6543462" y="1691640"/>
            <a:ext cx="5084613" cy="8961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15000"/>
              </a:lnSpc>
            </a:pPr>
            <a:r>
              <a:rPr lang="en-US" sz="20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Single cohort, single institution — limited generalizability</a:t>
            </a:r>
            <a:endParaRPr lang="en-US" sz="2000" dirty="0"/>
          </a:p>
        </p:txBody>
      </p:sp>
      <p:sp>
        <p:nvSpPr>
          <p:cNvPr id="33" name="Shape 10">
            <a:extLst>
              <a:ext uri="{FF2B5EF4-FFF2-40B4-BE49-F238E27FC236}">
                <a16:creationId xmlns:a16="http://schemas.microsoft.com/office/drawing/2014/main" id="{445E0FED-CD7A-4CB0-C8EF-DDB947CCD855}"/>
              </a:ext>
            </a:extLst>
          </p:cNvPr>
          <p:cNvSpPr/>
          <p:nvPr/>
        </p:nvSpPr>
        <p:spPr>
          <a:xfrm>
            <a:off x="339317" y="2743200"/>
            <a:ext cx="5349240" cy="896112"/>
          </a:xfrm>
          <a:prstGeom prst="roundRect">
            <a:avLst>
              <a:gd name="adj" fmla="val 8163"/>
            </a:avLst>
          </a:prstGeom>
          <a:solidFill>
            <a:srgbClr val="EDF0F8"/>
          </a:solidFill>
          <a:ln/>
        </p:spPr>
        <p:txBody>
          <a:bodyPr/>
          <a:lstStyle/>
          <a:p>
            <a:endParaRPr lang="en-US" sz="3200"/>
          </a:p>
        </p:txBody>
      </p:sp>
      <p:sp>
        <p:nvSpPr>
          <p:cNvPr id="36" name="Shape 11">
            <a:extLst>
              <a:ext uri="{FF2B5EF4-FFF2-40B4-BE49-F238E27FC236}">
                <a16:creationId xmlns:a16="http://schemas.microsoft.com/office/drawing/2014/main" id="{B61A33DB-600B-E518-B1B3-3F35771829D6}"/>
              </a:ext>
            </a:extLst>
          </p:cNvPr>
          <p:cNvSpPr/>
          <p:nvPr/>
        </p:nvSpPr>
        <p:spPr>
          <a:xfrm>
            <a:off x="567917" y="3035808"/>
            <a:ext cx="310896" cy="310896"/>
          </a:xfrm>
          <a:prstGeom prst="ellipse">
            <a:avLst/>
          </a:prstGeom>
          <a:solidFill>
            <a:srgbClr val="D62127"/>
          </a:solidFill>
          <a:ln/>
        </p:spPr>
        <p:txBody>
          <a:bodyPr/>
          <a:lstStyle/>
          <a:p>
            <a:endParaRPr lang="en-US" sz="3200"/>
          </a:p>
        </p:txBody>
      </p:sp>
      <p:sp>
        <p:nvSpPr>
          <p:cNvPr id="39" name="Text 12">
            <a:extLst>
              <a:ext uri="{FF2B5EF4-FFF2-40B4-BE49-F238E27FC236}">
                <a16:creationId xmlns:a16="http://schemas.microsoft.com/office/drawing/2014/main" id="{6FC36A4E-1192-2A80-4573-4BD88B1070A1}"/>
              </a:ext>
            </a:extLst>
          </p:cNvPr>
          <p:cNvSpPr/>
          <p:nvPr/>
        </p:nvSpPr>
        <p:spPr>
          <a:xfrm>
            <a:off x="567917" y="3035808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dirty="0"/>
          </a:p>
        </p:txBody>
      </p:sp>
      <p:sp>
        <p:nvSpPr>
          <p:cNvPr id="41" name="Text 13">
            <a:extLst>
              <a:ext uri="{FF2B5EF4-FFF2-40B4-BE49-F238E27FC236}">
                <a16:creationId xmlns:a16="http://schemas.microsoft.com/office/drawing/2014/main" id="{1E712C83-1DEA-9010-B74D-8BD6846EC9E1}"/>
              </a:ext>
            </a:extLst>
          </p:cNvPr>
          <p:cNvSpPr/>
          <p:nvPr/>
        </p:nvSpPr>
        <p:spPr>
          <a:xfrm>
            <a:off x="1070837" y="2743200"/>
            <a:ext cx="4389120" cy="8961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20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Final score explains only a partial dimension of engagement</a:t>
            </a:r>
            <a:endParaRPr lang="en-US" sz="2000" dirty="0"/>
          </a:p>
        </p:txBody>
      </p:sp>
      <p:sp>
        <p:nvSpPr>
          <p:cNvPr id="43" name="Shape 14">
            <a:extLst>
              <a:ext uri="{FF2B5EF4-FFF2-40B4-BE49-F238E27FC236}">
                <a16:creationId xmlns:a16="http://schemas.microsoft.com/office/drawing/2014/main" id="{A677E88A-4499-CE4D-77B6-79CBA17AAC7A}"/>
              </a:ext>
            </a:extLst>
          </p:cNvPr>
          <p:cNvSpPr/>
          <p:nvPr/>
        </p:nvSpPr>
        <p:spPr>
          <a:xfrm>
            <a:off x="5811942" y="2743200"/>
            <a:ext cx="6196872" cy="896112"/>
          </a:xfrm>
          <a:prstGeom prst="roundRect">
            <a:avLst>
              <a:gd name="adj" fmla="val 8163"/>
            </a:avLst>
          </a:prstGeom>
          <a:solidFill>
            <a:srgbClr val="EDF0F8"/>
          </a:solidFill>
          <a:ln/>
        </p:spPr>
        <p:txBody>
          <a:bodyPr/>
          <a:lstStyle/>
          <a:p>
            <a:endParaRPr lang="en-US" sz="3200"/>
          </a:p>
        </p:txBody>
      </p:sp>
      <p:sp>
        <p:nvSpPr>
          <p:cNvPr id="45" name="Shape 15">
            <a:extLst>
              <a:ext uri="{FF2B5EF4-FFF2-40B4-BE49-F238E27FC236}">
                <a16:creationId xmlns:a16="http://schemas.microsoft.com/office/drawing/2014/main" id="{7198D54D-D48E-5C83-9359-A87744FA8257}"/>
              </a:ext>
            </a:extLst>
          </p:cNvPr>
          <p:cNvSpPr/>
          <p:nvPr/>
        </p:nvSpPr>
        <p:spPr>
          <a:xfrm>
            <a:off x="6040543" y="3035808"/>
            <a:ext cx="360160" cy="310896"/>
          </a:xfrm>
          <a:prstGeom prst="ellipse">
            <a:avLst/>
          </a:prstGeom>
          <a:solidFill>
            <a:srgbClr val="D62127"/>
          </a:solidFill>
          <a:ln/>
        </p:spPr>
        <p:txBody>
          <a:bodyPr/>
          <a:lstStyle/>
          <a:p>
            <a:endParaRPr lang="en-US" sz="3200"/>
          </a:p>
        </p:txBody>
      </p:sp>
      <p:sp>
        <p:nvSpPr>
          <p:cNvPr id="47" name="Text 16">
            <a:extLst>
              <a:ext uri="{FF2B5EF4-FFF2-40B4-BE49-F238E27FC236}">
                <a16:creationId xmlns:a16="http://schemas.microsoft.com/office/drawing/2014/main" id="{E601A65C-AA10-B4A9-9322-6062752161E5}"/>
              </a:ext>
            </a:extLst>
          </p:cNvPr>
          <p:cNvSpPr/>
          <p:nvPr/>
        </p:nvSpPr>
        <p:spPr>
          <a:xfrm>
            <a:off x="6040543" y="3035808"/>
            <a:ext cx="3601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dirty="0"/>
          </a:p>
        </p:txBody>
      </p:sp>
      <p:sp>
        <p:nvSpPr>
          <p:cNvPr id="49" name="Text 17">
            <a:extLst>
              <a:ext uri="{FF2B5EF4-FFF2-40B4-BE49-F238E27FC236}">
                <a16:creationId xmlns:a16="http://schemas.microsoft.com/office/drawing/2014/main" id="{2DE5E7CA-098D-B96A-502E-DB000B855D6B}"/>
              </a:ext>
            </a:extLst>
          </p:cNvPr>
          <p:cNvSpPr/>
          <p:nvPr/>
        </p:nvSpPr>
        <p:spPr>
          <a:xfrm>
            <a:off x="6543462" y="2743200"/>
            <a:ext cx="5084613" cy="8961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20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 = 62 — underpowered for confirmatory inference; effects are exploratory</a:t>
            </a:r>
            <a:endParaRPr lang="en-US" sz="2000" dirty="0"/>
          </a:p>
        </p:txBody>
      </p:sp>
      <p:sp>
        <p:nvSpPr>
          <p:cNvPr id="51" name="Shape 18">
            <a:extLst>
              <a:ext uri="{FF2B5EF4-FFF2-40B4-BE49-F238E27FC236}">
                <a16:creationId xmlns:a16="http://schemas.microsoft.com/office/drawing/2014/main" id="{2B2D6168-21AF-C33D-D592-0386A987258E}"/>
              </a:ext>
            </a:extLst>
          </p:cNvPr>
          <p:cNvSpPr/>
          <p:nvPr/>
        </p:nvSpPr>
        <p:spPr>
          <a:xfrm>
            <a:off x="339317" y="3794760"/>
            <a:ext cx="5349240" cy="896112"/>
          </a:xfrm>
          <a:prstGeom prst="roundRect">
            <a:avLst>
              <a:gd name="adj" fmla="val 8163"/>
            </a:avLst>
          </a:prstGeom>
          <a:solidFill>
            <a:srgbClr val="EDF0F8"/>
          </a:solidFill>
          <a:ln/>
        </p:spPr>
        <p:txBody>
          <a:bodyPr/>
          <a:lstStyle/>
          <a:p>
            <a:endParaRPr lang="en-US" sz="3200"/>
          </a:p>
        </p:txBody>
      </p:sp>
      <p:sp>
        <p:nvSpPr>
          <p:cNvPr id="53" name="Shape 19">
            <a:extLst>
              <a:ext uri="{FF2B5EF4-FFF2-40B4-BE49-F238E27FC236}">
                <a16:creationId xmlns:a16="http://schemas.microsoft.com/office/drawing/2014/main" id="{51DC261B-40DC-9BDD-3C48-C759E88291D3}"/>
              </a:ext>
            </a:extLst>
          </p:cNvPr>
          <p:cNvSpPr/>
          <p:nvPr/>
        </p:nvSpPr>
        <p:spPr>
          <a:xfrm>
            <a:off x="567917" y="4087368"/>
            <a:ext cx="310896" cy="310896"/>
          </a:xfrm>
          <a:prstGeom prst="ellipse">
            <a:avLst/>
          </a:prstGeom>
          <a:solidFill>
            <a:srgbClr val="D62127"/>
          </a:solidFill>
          <a:ln/>
        </p:spPr>
        <p:txBody>
          <a:bodyPr/>
          <a:lstStyle/>
          <a:p>
            <a:endParaRPr lang="en-US" sz="3200"/>
          </a:p>
        </p:txBody>
      </p:sp>
      <p:sp>
        <p:nvSpPr>
          <p:cNvPr id="55" name="Text 20">
            <a:extLst>
              <a:ext uri="{FF2B5EF4-FFF2-40B4-BE49-F238E27FC236}">
                <a16:creationId xmlns:a16="http://schemas.microsoft.com/office/drawing/2014/main" id="{67C5E61A-4688-FA9C-C997-383C44261B86}"/>
              </a:ext>
            </a:extLst>
          </p:cNvPr>
          <p:cNvSpPr/>
          <p:nvPr/>
        </p:nvSpPr>
        <p:spPr>
          <a:xfrm>
            <a:off x="567917" y="4087368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dirty="0"/>
          </a:p>
        </p:txBody>
      </p:sp>
      <p:sp>
        <p:nvSpPr>
          <p:cNvPr id="57" name="Text 21">
            <a:extLst>
              <a:ext uri="{FF2B5EF4-FFF2-40B4-BE49-F238E27FC236}">
                <a16:creationId xmlns:a16="http://schemas.microsoft.com/office/drawing/2014/main" id="{FF9E35A6-2524-2E6E-0250-DBBEB1C850DB}"/>
              </a:ext>
            </a:extLst>
          </p:cNvPr>
          <p:cNvSpPr/>
          <p:nvPr/>
        </p:nvSpPr>
        <p:spPr>
          <a:xfrm>
            <a:off x="1070837" y="3794760"/>
            <a:ext cx="4389120" cy="8961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20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 = 7 interviews — purposive, not statistically representative</a:t>
            </a:r>
            <a:endParaRPr lang="en-US" sz="2000" dirty="0"/>
          </a:p>
        </p:txBody>
      </p:sp>
      <p:sp>
        <p:nvSpPr>
          <p:cNvPr id="59" name="Shape 22">
            <a:extLst>
              <a:ext uri="{FF2B5EF4-FFF2-40B4-BE49-F238E27FC236}">
                <a16:creationId xmlns:a16="http://schemas.microsoft.com/office/drawing/2014/main" id="{5ABEBD88-04CD-924A-528D-D8EC55398F9B}"/>
              </a:ext>
            </a:extLst>
          </p:cNvPr>
          <p:cNvSpPr/>
          <p:nvPr/>
        </p:nvSpPr>
        <p:spPr>
          <a:xfrm>
            <a:off x="5811942" y="3794760"/>
            <a:ext cx="6196872" cy="896112"/>
          </a:xfrm>
          <a:prstGeom prst="roundRect">
            <a:avLst>
              <a:gd name="adj" fmla="val 8163"/>
            </a:avLst>
          </a:prstGeom>
          <a:solidFill>
            <a:srgbClr val="EDF0F8"/>
          </a:solidFill>
          <a:ln/>
        </p:spPr>
        <p:txBody>
          <a:bodyPr/>
          <a:lstStyle/>
          <a:p>
            <a:endParaRPr lang="en-US" sz="3200"/>
          </a:p>
        </p:txBody>
      </p:sp>
      <p:sp>
        <p:nvSpPr>
          <p:cNvPr id="61" name="Shape 23">
            <a:extLst>
              <a:ext uri="{FF2B5EF4-FFF2-40B4-BE49-F238E27FC236}">
                <a16:creationId xmlns:a16="http://schemas.microsoft.com/office/drawing/2014/main" id="{D45C3F21-B113-FD95-0CD5-1C809B94F143}"/>
              </a:ext>
            </a:extLst>
          </p:cNvPr>
          <p:cNvSpPr/>
          <p:nvPr/>
        </p:nvSpPr>
        <p:spPr>
          <a:xfrm>
            <a:off x="6040543" y="4087368"/>
            <a:ext cx="360160" cy="310896"/>
          </a:xfrm>
          <a:prstGeom prst="ellipse">
            <a:avLst/>
          </a:prstGeom>
          <a:solidFill>
            <a:srgbClr val="D62127"/>
          </a:solidFill>
          <a:ln/>
        </p:spPr>
        <p:txBody>
          <a:bodyPr/>
          <a:lstStyle/>
          <a:p>
            <a:endParaRPr lang="en-US" sz="3200"/>
          </a:p>
        </p:txBody>
      </p:sp>
      <p:sp>
        <p:nvSpPr>
          <p:cNvPr id="63" name="Text 24">
            <a:extLst>
              <a:ext uri="{FF2B5EF4-FFF2-40B4-BE49-F238E27FC236}">
                <a16:creationId xmlns:a16="http://schemas.microsoft.com/office/drawing/2014/main" id="{4714231F-E0D2-3EC6-E7C1-C6F50B347D89}"/>
              </a:ext>
            </a:extLst>
          </p:cNvPr>
          <p:cNvSpPr/>
          <p:nvPr/>
        </p:nvSpPr>
        <p:spPr>
          <a:xfrm>
            <a:off x="6040543" y="4087368"/>
            <a:ext cx="36016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dirty="0"/>
          </a:p>
        </p:txBody>
      </p:sp>
      <p:sp>
        <p:nvSpPr>
          <p:cNvPr id="65" name="Text 25">
            <a:extLst>
              <a:ext uri="{FF2B5EF4-FFF2-40B4-BE49-F238E27FC236}">
                <a16:creationId xmlns:a16="http://schemas.microsoft.com/office/drawing/2014/main" id="{A55944D7-8665-67D5-E59D-A8E08DD64BEA}"/>
              </a:ext>
            </a:extLst>
          </p:cNvPr>
          <p:cNvSpPr/>
          <p:nvPr/>
        </p:nvSpPr>
        <p:spPr>
          <a:xfrm>
            <a:off x="6543462" y="3794760"/>
            <a:ext cx="5084613" cy="8961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20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Course design quality (Figure 1 moderator) — theoretically motivated, not empirically tested</a:t>
            </a:r>
            <a:endParaRPr lang="en-US" sz="2000" dirty="0"/>
          </a:p>
        </p:txBody>
      </p:sp>
      <p:sp>
        <p:nvSpPr>
          <p:cNvPr id="67" name="Shape 26">
            <a:extLst>
              <a:ext uri="{FF2B5EF4-FFF2-40B4-BE49-F238E27FC236}">
                <a16:creationId xmlns:a16="http://schemas.microsoft.com/office/drawing/2014/main" id="{AE1B506A-E2C6-CF67-A907-F86E54B3F315}"/>
              </a:ext>
            </a:extLst>
          </p:cNvPr>
          <p:cNvSpPr/>
          <p:nvPr/>
        </p:nvSpPr>
        <p:spPr>
          <a:xfrm>
            <a:off x="372367" y="4846320"/>
            <a:ext cx="11636447" cy="896112"/>
          </a:xfrm>
          <a:prstGeom prst="roundRect">
            <a:avLst>
              <a:gd name="adj" fmla="val 8163"/>
            </a:avLst>
          </a:prstGeom>
          <a:solidFill>
            <a:srgbClr val="EDF0F8"/>
          </a:solidFill>
          <a:ln/>
        </p:spPr>
        <p:txBody>
          <a:bodyPr/>
          <a:lstStyle/>
          <a:p>
            <a:endParaRPr lang="en-US" sz="3200"/>
          </a:p>
        </p:txBody>
      </p:sp>
      <p:sp>
        <p:nvSpPr>
          <p:cNvPr id="69" name="Shape 27">
            <a:extLst>
              <a:ext uri="{FF2B5EF4-FFF2-40B4-BE49-F238E27FC236}">
                <a16:creationId xmlns:a16="http://schemas.microsoft.com/office/drawing/2014/main" id="{7E455944-0FC5-78D7-B864-00279302F0D0}"/>
              </a:ext>
            </a:extLst>
          </p:cNvPr>
          <p:cNvSpPr/>
          <p:nvPr/>
        </p:nvSpPr>
        <p:spPr>
          <a:xfrm>
            <a:off x="600968" y="5138928"/>
            <a:ext cx="310896" cy="310896"/>
          </a:xfrm>
          <a:prstGeom prst="ellipse">
            <a:avLst/>
          </a:prstGeom>
          <a:solidFill>
            <a:srgbClr val="D62127"/>
          </a:solidFill>
          <a:ln/>
        </p:spPr>
        <p:txBody>
          <a:bodyPr/>
          <a:lstStyle/>
          <a:p>
            <a:endParaRPr lang="en-US" sz="3200"/>
          </a:p>
        </p:txBody>
      </p:sp>
      <p:sp>
        <p:nvSpPr>
          <p:cNvPr id="71" name="Text 28">
            <a:extLst>
              <a:ext uri="{FF2B5EF4-FFF2-40B4-BE49-F238E27FC236}">
                <a16:creationId xmlns:a16="http://schemas.microsoft.com/office/drawing/2014/main" id="{DF1B806E-5B3E-33D0-E5ED-103E8F61D7A8}"/>
              </a:ext>
            </a:extLst>
          </p:cNvPr>
          <p:cNvSpPr/>
          <p:nvPr/>
        </p:nvSpPr>
        <p:spPr>
          <a:xfrm>
            <a:off x="600968" y="5138928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dirty="0"/>
          </a:p>
        </p:txBody>
      </p:sp>
      <p:sp>
        <p:nvSpPr>
          <p:cNvPr id="73" name="Text 29">
            <a:extLst>
              <a:ext uri="{FF2B5EF4-FFF2-40B4-BE49-F238E27FC236}">
                <a16:creationId xmlns:a16="http://schemas.microsoft.com/office/drawing/2014/main" id="{2F26E0A6-617E-976C-CE9E-E72ABAD872EB}"/>
              </a:ext>
            </a:extLst>
          </p:cNvPr>
          <p:cNvSpPr/>
          <p:nvPr/>
        </p:nvSpPr>
        <p:spPr>
          <a:xfrm>
            <a:off x="1103888" y="4846320"/>
            <a:ext cx="10104120" cy="8961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20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Vietnamese–English translation introduces an interpretive layer</a:t>
            </a:r>
            <a:endParaRPr lang="en-US" sz="2000" dirty="0"/>
          </a:p>
        </p:txBody>
      </p:sp>
      <p:sp>
        <p:nvSpPr>
          <p:cNvPr id="75" name="Text 30">
            <a:extLst>
              <a:ext uri="{FF2B5EF4-FFF2-40B4-BE49-F238E27FC236}">
                <a16:creationId xmlns:a16="http://schemas.microsoft.com/office/drawing/2014/main" id="{057D76AE-F752-3F43-E4E4-F7471FCF2CDC}"/>
              </a:ext>
            </a:extLst>
          </p:cNvPr>
          <p:cNvSpPr/>
          <p:nvPr/>
        </p:nvSpPr>
        <p:spPr>
          <a:xfrm>
            <a:off x="11551615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564363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CC3D819-149B-FE1F-F917-4C3128ED22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9BD137EC-39DE-E7CB-8054-E5A6ABC87D46}"/>
              </a:ext>
            </a:extLst>
          </p:cNvPr>
          <p:cNvSpPr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kern="0" spc="200" dirty="0">
                <a:solidFill>
                  <a:srgbClr val="D621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IMPLICATIONS</a:t>
            </a:r>
            <a:endParaRPr lang="en-US" dirty="0"/>
          </a:p>
        </p:txBody>
      </p:sp>
      <p:sp>
        <p:nvSpPr>
          <p:cNvPr id="6" name="Text 1">
            <a:extLst>
              <a:ext uri="{FF2B5EF4-FFF2-40B4-BE49-F238E27FC236}">
                <a16:creationId xmlns:a16="http://schemas.microsoft.com/office/drawing/2014/main" id="{BE6A5AEC-27AA-50BE-7018-10A9FCC88508}"/>
              </a:ext>
            </a:extLst>
          </p:cNvPr>
          <p:cNvSpPr/>
          <p:nvPr/>
        </p:nvSpPr>
        <p:spPr>
          <a:xfrm>
            <a:off x="548640" y="658368"/>
            <a:ext cx="106070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23226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Three Levels of Recommendation</a:t>
            </a:r>
            <a:endParaRPr lang="en-US" sz="4000" dirty="0"/>
          </a:p>
        </p:txBody>
      </p:sp>
      <p:sp>
        <p:nvSpPr>
          <p:cNvPr id="9" name="Shape 2">
            <a:extLst>
              <a:ext uri="{FF2B5EF4-FFF2-40B4-BE49-F238E27FC236}">
                <a16:creationId xmlns:a16="http://schemas.microsoft.com/office/drawing/2014/main" id="{2F835BD9-262A-8B86-AF6C-B0CB8593293D}"/>
              </a:ext>
            </a:extLst>
          </p:cNvPr>
          <p:cNvSpPr/>
          <p:nvPr/>
        </p:nvSpPr>
        <p:spPr>
          <a:xfrm>
            <a:off x="548640" y="1584774"/>
            <a:ext cx="3566160" cy="4434840"/>
          </a:xfrm>
          <a:prstGeom prst="roundRect">
            <a:avLst>
              <a:gd name="adj" fmla="val 2051"/>
            </a:avLst>
          </a:prstGeom>
          <a:solidFill>
            <a:schemeClr val="accent1">
              <a:lumMod val="40000"/>
              <a:lumOff val="60000"/>
            </a:schemeClr>
          </a:solidFill>
          <a:ln/>
        </p:spPr>
        <p:txBody>
          <a:bodyPr/>
          <a:lstStyle/>
          <a:p>
            <a:endParaRPr lang="en-US" sz="2400"/>
          </a:p>
        </p:txBody>
      </p:sp>
      <p:sp>
        <p:nvSpPr>
          <p:cNvPr id="12" name="Text 3">
            <a:extLst>
              <a:ext uri="{FF2B5EF4-FFF2-40B4-BE49-F238E27FC236}">
                <a16:creationId xmlns:a16="http://schemas.microsoft.com/office/drawing/2014/main" id="{6FA721D6-2953-FAE6-C392-F2BEE3C77F67}"/>
              </a:ext>
            </a:extLst>
          </p:cNvPr>
          <p:cNvSpPr/>
          <p:nvPr/>
        </p:nvSpPr>
        <p:spPr>
          <a:xfrm>
            <a:off x="667070" y="1813374"/>
            <a:ext cx="3108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latin typeface="Cambria" pitchFamily="34" charset="0"/>
                <a:ea typeface="Cambria" pitchFamily="34" charset="-122"/>
                <a:cs typeface="Cambria" pitchFamily="34" charset="-120"/>
              </a:rPr>
              <a:t>Course Level</a:t>
            </a:r>
            <a:endParaRPr lang="en-US" sz="2000" dirty="0"/>
          </a:p>
        </p:txBody>
      </p:sp>
      <p:sp>
        <p:nvSpPr>
          <p:cNvPr id="15" name="Shape 4">
            <a:extLst>
              <a:ext uri="{FF2B5EF4-FFF2-40B4-BE49-F238E27FC236}">
                <a16:creationId xmlns:a16="http://schemas.microsoft.com/office/drawing/2014/main" id="{6340BD49-AE30-9D5E-468B-1802F2DEBF83}"/>
              </a:ext>
            </a:extLst>
          </p:cNvPr>
          <p:cNvSpPr/>
          <p:nvPr/>
        </p:nvSpPr>
        <p:spPr>
          <a:xfrm>
            <a:off x="777240" y="2316294"/>
            <a:ext cx="640080" cy="0"/>
          </a:xfrm>
          <a:prstGeom prst="line">
            <a:avLst/>
          </a:prstGeom>
          <a:noFill/>
          <a:ln w="25400">
            <a:solidFill>
              <a:srgbClr val="D62127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18" name="Shape 5">
            <a:extLst>
              <a:ext uri="{FF2B5EF4-FFF2-40B4-BE49-F238E27FC236}">
                <a16:creationId xmlns:a16="http://schemas.microsoft.com/office/drawing/2014/main" id="{EAD90FF8-9065-9BCC-F31F-3B9322108A6B}"/>
              </a:ext>
            </a:extLst>
          </p:cNvPr>
          <p:cNvSpPr/>
          <p:nvPr/>
        </p:nvSpPr>
        <p:spPr>
          <a:xfrm>
            <a:off x="777240" y="2599758"/>
            <a:ext cx="109728" cy="109728"/>
          </a:xfrm>
          <a:prstGeom prst="ellipse">
            <a:avLst/>
          </a:prstGeom>
          <a:solidFill>
            <a:srgbClr val="C00000"/>
          </a:solidFill>
          <a:ln/>
        </p:spPr>
        <p:txBody>
          <a:bodyPr/>
          <a:lstStyle/>
          <a:p>
            <a:endParaRPr lang="en-US" sz="2400" dirty="0">
              <a:highlight>
                <a:srgbClr val="FF0000"/>
              </a:highlight>
            </a:endParaRPr>
          </a:p>
        </p:txBody>
      </p:sp>
      <p:sp>
        <p:nvSpPr>
          <p:cNvPr id="21" name="Text 6">
            <a:extLst>
              <a:ext uri="{FF2B5EF4-FFF2-40B4-BE49-F238E27FC236}">
                <a16:creationId xmlns:a16="http://schemas.microsoft.com/office/drawing/2014/main" id="{54457B87-F1E9-01F7-7469-5CC4BF3E1493}"/>
              </a:ext>
            </a:extLst>
          </p:cNvPr>
          <p:cNvSpPr/>
          <p:nvPr/>
        </p:nvSpPr>
        <p:spPr>
          <a:xfrm>
            <a:off x="1005840" y="2544894"/>
            <a:ext cx="28803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Replace/supplement group presentations with tasks requiring full-content engagement</a:t>
            </a:r>
            <a:endParaRPr lang="en-US" sz="1600" dirty="0"/>
          </a:p>
        </p:txBody>
      </p:sp>
      <p:sp>
        <p:nvSpPr>
          <p:cNvPr id="24" name="Shape 7">
            <a:extLst>
              <a:ext uri="{FF2B5EF4-FFF2-40B4-BE49-F238E27FC236}">
                <a16:creationId xmlns:a16="http://schemas.microsoft.com/office/drawing/2014/main" id="{065D00D8-BAE1-3736-4D15-CB04EB575858}"/>
              </a:ext>
            </a:extLst>
          </p:cNvPr>
          <p:cNvSpPr/>
          <p:nvPr/>
        </p:nvSpPr>
        <p:spPr>
          <a:xfrm>
            <a:off x="804672" y="3802194"/>
            <a:ext cx="109728" cy="109728"/>
          </a:xfrm>
          <a:prstGeom prst="ellipse">
            <a:avLst/>
          </a:prstGeom>
          <a:solidFill>
            <a:srgbClr val="C00000"/>
          </a:solidFill>
          <a:ln/>
        </p:spPr>
        <p:txBody>
          <a:bodyPr/>
          <a:lstStyle/>
          <a:p>
            <a:endParaRPr lang="en-US" sz="2400"/>
          </a:p>
        </p:txBody>
      </p:sp>
      <p:sp>
        <p:nvSpPr>
          <p:cNvPr id="27" name="Text 8">
            <a:extLst>
              <a:ext uri="{FF2B5EF4-FFF2-40B4-BE49-F238E27FC236}">
                <a16:creationId xmlns:a16="http://schemas.microsoft.com/office/drawing/2014/main" id="{60FC4336-3372-FE77-407C-60CA902529B6}"/>
              </a:ext>
            </a:extLst>
          </p:cNvPr>
          <p:cNvSpPr/>
          <p:nvPr/>
        </p:nvSpPr>
        <p:spPr>
          <a:xfrm>
            <a:off x="1005840" y="3642174"/>
            <a:ext cx="28803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Add structured reflection to make identity dimensions explicit</a:t>
            </a:r>
            <a:endParaRPr lang="en-US" sz="1600" dirty="0"/>
          </a:p>
        </p:txBody>
      </p:sp>
      <p:sp>
        <p:nvSpPr>
          <p:cNvPr id="30" name="Shape 9">
            <a:extLst>
              <a:ext uri="{FF2B5EF4-FFF2-40B4-BE49-F238E27FC236}">
                <a16:creationId xmlns:a16="http://schemas.microsoft.com/office/drawing/2014/main" id="{087F5E42-3285-1079-7616-F306CADA775F}"/>
              </a:ext>
            </a:extLst>
          </p:cNvPr>
          <p:cNvSpPr/>
          <p:nvPr/>
        </p:nvSpPr>
        <p:spPr>
          <a:xfrm>
            <a:off x="777240" y="4794318"/>
            <a:ext cx="109728" cy="109728"/>
          </a:xfrm>
          <a:prstGeom prst="ellipse">
            <a:avLst/>
          </a:prstGeom>
          <a:solidFill>
            <a:srgbClr val="C00000"/>
          </a:solidFill>
          <a:ln/>
        </p:spPr>
        <p:txBody>
          <a:bodyPr/>
          <a:lstStyle/>
          <a:p>
            <a:endParaRPr lang="en-US" sz="2400"/>
          </a:p>
        </p:txBody>
      </p:sp>
      <p:sp>
        <p:nvSpPr>
          <p:cNvPr id="34" name="Text 10">
            <a:extLst>
              <a:ext uri="{FF2B5EF4-FFF2-40B4-BE49-F238E27FC236}">
                <a16:creationId xmlns:a16="http://schemas.microsoft.com/office/drawing/2014/main" id="{203ADF8A-BF9B-9857-D04D-30942B551FE4}"/>
              </a:ext>
            </a:extLst>
          </p:cNvPr>
          <p:cNvSpPr/>
          <p:nvPr/>
        </p:nvSpPr>
        <p:spPr>
          <a:xfrm>
            <a:off x="1005840" y="4739454"/>
            <a:ext cx="28803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Broaden beyond British/American content to Asian, African, Latin American frameworks</a:t>
            </a:r>
            <a:endParaRPr lang="en-US" sz="1600" dirty="0"/>
          </a:p>
        </p:txBody>
      </p:sp>
      <p:sp>
        <p:nvSpPr>
          <p:cNvPr id="37" name="Shape 11">
            <a:extLst>
              <a:ext uri="{FF2B5EF4-FFF2-40B4-BE49-F238E27FC236}">
                <a16:creationId xmlns:a16="http://schemas.microsoft.com/office/drawing/2014/main" id="{E49FDDBC-96B8-900B-933A-E8AEC3DEC79A}"/>
              </a:ext>
            </a:extLst>
          </p:cNvPr>
          <p:cNvSpPr/>
          <p:nvPr/>
        </p:nvSpPr>
        <p:spPr>
          <a:xfrm>
            <a:off x="4297680" y="1584774"/>
            <a:ext cx="3566160" cy="4434840"/>
          </a:xfrm>
          <a:prstGeom prst="roundRect">
            <a:avLst>
              <a:gd name="adj" fmla="val 2051"/>
            </a:avLst>
          </a:prstGeom>
          <a:solidFill>
            <a:schemeClr val="accent2">
              <a:lumMod val="20000"/>
              <a:lumOff val="80000"/>
            </a:schemeClr>
          </a:solidFill>
          <a:ln/>
        </p:spPr>
        <p:txBody>
          <a:bodyPr/>
          <a:lstStyle/>
          <a:p>
            <a:endParaRPr lang="en-US" sz="2400"/>
          </a:p>
        </p:txBody>
      </p:sp>
      <p:sp>
        <p:nvSpPr>
          <p:cNvPr id="40" name="Text 12">
            <a:extLst>
              <a:ext uri="{FF2B5EF4-FFF2-40B4-BE49-F238E27FC236}">
                <a16:creationId xmlns:a16="http://schemas.microsoft.com/office/drawing/2014/main" id="{BCA65FF8-4BB5-FA44-57C0-FEE57E580FD3}"/>
              </a:ext>
            </a:extLst>
          </p:cNvPr>
          <p:cNvSpPr/>
          <p:nvPr/>
        </p:nvSpPr>
        <p:spPr>
          <a:xfrm>
            <a:off x="4427127" y="1813374"/>
            <a:ext cx="3108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3226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Institutional Level</a:t>
            </a:r>
            <a:endParaRPr lang="en-US" sz="2000" dirty="0"/>
          </a:p>
        </p:txBody>
      </p:sp>
      <p:sp>
        <p:nvSpPr>
          <p:cNvPr id="44" name="Shape 13">
            <a:extLst>
              <a:ext uri="{FF2B5EF4-FFF2-40B4-BE49-F238E27FC236}">
                <a16:creationId xmlns:a16="http://schemas.microsoft.com/office/drawing/2014/main" id="{457BA226-2D01-CE47-69AD-55E949654C88}"/>
              </a:ext>
            </a:extLst>
          </p:cNvPr>
          <p:cNvSpPr/>
          <p:nvPr/>
        </p:nvSpPr>
        <p:spPr>
          <a:xfrm>
            <a:off x="4526280" y="2316294"/>
            <a:ext cx="640080" cy="0"/>
          </a:xfrm>
          <a:prstGeom prst="line">
            <a:avLst/>
          </a:prstGeom>
          <a:noFill/>
          <a:ln w="25400">
            <a:solidFill>
              <a:srgbClr val="D62127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48" name="Shape 14">
            <a:extLst>
              <a:ext uri="{FF2B5EF4-FFF2-40B4-BE49-F238E27FC236}">
                <a16:creationId xmlns:a16="http://schemas.microsoft.com/office/drawing/2014/main" id="{AE9DEB6E-8428-963E-4853-E36C5993D64A}"/>
              </a:ext>
            </a:extLst>
          </p:cNvPr>
          <p:cNvSpPr/>
          <p:nvPr/>
        </p:nvSpPr>
        <p:spPr>
          <a:xfrm>
            <a:off x="4526280" y="2709486"/>
            <a:ext cx="109728" cy="109728"/>
          </a:xfrm>
          <a:prstGeom prst="ellipse">
            <a:avLst/>
          </a:prstGeom>
          <a:solidFill>
            <a:srgbClr val="D62127"/>
          </a:solidFill>
          <a:ln/>
        </p:spPr>
        <p:txBody>
          <a:bodyPr/>
          <a:lstStyle/>
          <a:p>
            <a:endParaRPr lang="en-US" sz="2400"/>
          </a:p>
        </p:txBody>
      </p:sp>
      <p:sp>
        <p:nvSpPr>
          <p:cNvPr id="52" name="Text 15">
            <a:extLst>
              <a:ext uri="{FF2B5EF4-FFF2-40B4-BE49-F238E27FC236}">
                <a16:creationId xmlns:a16="http://schemas.microsoft.com/office/drawing/2014/main" id="{96673BDD-8BFA-0C1E-0FF0-D30978D5C937}"/>
              </a:ext>
            </a:extLst>
          </p:cNvPr>
          <p:cNvSpPr/>
          <p:nvPr/>
        </p:nvSpPr>
        <p:spPr>
          <a:xfrm>
            <a:off x="4754880" y="2544893"/>
            <a:ext cx="28803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Position Western Culture &amp; Society as a foundational bridge course for EMI</a:t>
            </a:r>
            <a:endParaRPr lang="en-US" sz="1600" dirty="0"/>
          </a:p>
        </p:txBody>
      </p:sp>
      <p:sp>
        <p:nvSpPr>
          <p:cNvPr id="56" name="Shape 16">
            <a:extLst>
              <a:ext uri="{FF2B5EF4-FFF2-40B4-BE49-F238E27FC236}">
                <a16:creationId xmlns:a16="http://schemas.microsoft.com/office/drawing/2014/main" id="{5DE59556-B38B-BD39-4AF4-2089C0447D47}"/>
              </a:ext>
            </a:extLst>
          </p:cNvPr>
          <p:cNvSpPr/>
          <p:nvPr/>
        </p:nvSpPr>
        <p:spPr>
          <a:xfrm>
            <a:off x="4542404" y="3819470"/>
            <a:ext cx="109728" cy="109728"/>
          </a:xfrm>
          <a:prstGeom prst="ellipse">
            <a:avLst/>
          </a:prstGeom>
          <a:solidFill>
            <a:srgbClr val="D62127"/>
          </a:solidFill>
          <a:ln/>
        </p:spPr>
        <p:txBody>
          <a:bodyPr/>
          <a:lstStyle/>
          <a:p>
            <a:endParaRPr lang="en-US" sz="2400"/>
          </a:p>
        </p:txBody>
      </p:sp>
      <p:sp>
        <p:nvSpPr>
          <p:cNvPr id="60" name="Text 17">
            <a:extLst>
              <a:ext uri="{FF2B5EF4-FFF2-40B4-BE49-F238E27FC236}">
                <a16:creationId xmlns:a16="http://schemas.microsoft.com/office/drawing/2014/main" id="{5C8AB849-419A-720D-5785-6AFAB203FE09}"/>
              </a:ext>
            </a:extLst>
          </p:cNvPr>
          <p:cNvSpPr/>
          <p:nvPr/>
        </p:nvSpPr>
        <p:spPr>
          <a:xfrm>
            <a:off x="4754880" y="3642174"/>
            <a:ext cx="28803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Redesign assessment to reward cultural reflection alongside content knowledge</a:t>
            </a:r>
            <a:endParaRPr lang="en-US" sz="1600" dirty="0"/>
          </a:p>
        </p:txBody>
      </p:sp>
      <p:sp>
        <p:nvSpPr>
          <p:cNvPr id="64" name="Shape 18">
            <a:extLst>
              <a:ext uri="{FF2B5EF4-FFF2-40B4-BE49-F238E27FC236}">
                <a16:creationId xmlns:a16="http://schemas.microsoft.com/office/drawing/2014/main" id="{082B3356-395D-8FD8-D87E-E827601C7B90}"/>
              </a:ext>
            </a:extLst>
          </p:cNvPr>
          <p:cNvSpPr/>
          <p:nvPr/>
        </p:nvSpPr>
        <p:spPr>
          <a:xfrm>
            <a:off x="8046720" y="1584774"/>
            <a:ext cx="3566160" cy="4434840"/>
          </a:xfrm>
          <a:prstGeom prst="roundRect">
            <a:avLst>
              <a:gd name="adj" fmla="val 2051"/>
            </a:avLst>
          </a:prstGeom>
          <a:solidFill>
            <a:schemeClr val="accent6">
              <a:lumMod val="20000"/>
              <a:lumOff val="80000"/>
            </a:schemeClr>
          </a:solidFill>
          <a:ln/>
        </p:spPr>
        <p:txBody>
          <a:bodyPr/>
          <a:lstStyle/>
          <a:p>
            <a:endParaRPr lang="en-US" sz="2400"/>
          </a:p>
        </p:txBody>
      </p:sp>
      <p:sp>
        <p:nvSpPr>
          <p:cNvPr id="68" name="Text 19">
            <a:extLst>
              <a:ext uri="{FF2B5EF4-FFF2-40B4-BE49-F238E27FC236}">
                <a16:creationId xmlns:a16="http://schemas.microsoft.com/office/drawing/2014/main" id="{B59D315B-1A43-3145-33FE-6B8A8360EE5D}"/>
              </a:ext>
            </a:extLst>
          </p:cNvPr>
          <p:cNvSpPr/>
          <p:nvPr/>
        </p:nvSpPr>
        <p:spPr>
          <a:xfrm>
            <a:off x="8165150" y="1813374"/>
            <a:ext cx="3108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23226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National Level</a:t>
            </a:r>
            <a:endParaRPr lang="en-US" sz="2000" dirty="0"/>
          </a:p>
        </p:txBody>
      </p:sp>
      <p:sp>
        <p:nvSpPr>
          <p:cNvPr id="72" name="Shape 20">
            <a:extLst>
              <a:ext uri="{FF2B5EF4-FFF2-40B4-BE49-F238E27FC236}">
                <a16:creationId xmlns:a16="http://schemas.microsoft.com/office/drawing/2014/main" id="{4A0B139D-70C1-4986-1A42-913FAEE44400}"/>
              </a:ext>
            </a:extLst>
          </p:cNvPr>
          <p:cNvSpPr/>
          <p:nvPr/>
        </p:nvSpPr>
        <p:spPr>
          <a:xfrm>
            <a:off x="8275320" y="2316294"/>
            <a:ext cx="640080" cy="0"/>
          </a:xfrm>
          <a:prstGeom prst="line">
            <a:avLst/>
          </a:prstGeom>
          <a:noFill/>
          <a:ln w="25400">
            <a:solidFill>
              <a:srgbClr val="D62127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76" name="Shape 21">
            <a:extLst>
              <a:ext uri="{FF2B5EF4-FFF2-40B4-BE49-F238E27FC236}">
                <a16:creationId xmlns:a16="http://schemas.microsoft.com/office/drawing/2014/main" id="{D8DFB5FE-3757-B769-8B0B-297B784FE85A}"/>
              </a:ext>
            </a:extLst>
          </p:cNvPr>
          <p:cNvSpPr/>
          <p:nvPr/>
        </p:nvSpPr>
        <p:spPr>
          <a:xfrm>
            <a:off x="8275320" y="2599758"/>
            <a:ext cx="109728" cy="109728"/>
          </a:xfrm>
          <a:prstGeom prst="ellipse">
            <a:avLst/>
          </a:prstGeom>
          <a:solidFill>
            <a:srgbClr val="D62127"/>
          </a:solidFill>
          <a:ln/>
        </p:spPr>
        <p:txBody>
          <a:bodyPr/>
          <a:lstStyle/>
          <a:p>
            <a:endParaRPr lang="en-US" sz="2400"/>
          </a:p>
        </p:txBody>
      </p:sp>
      <p:sp>
        <p:nvSpPr>
          <p:cNvPr id="78" name="Text 22">
            <a:extLst>
              <a:ext uri="{FF2B5EF4-FFF2-40B4-BE49-F238E27FC236}">
                <a16:creationId xmlns:a16="http://schemas.microsoft.com/office/drawing/2014/main" id="{AB142F5D-05CF-37AB-EEE5-76D5BC4F61D8}"/>
              </a:ext>
            </a:extLst>
          </p:cNvPr>
          <p:cNvSpPr/>
          <p:nvPr/>
        </p:nvSpPr>
        <p:spPr>
          <a:xfrm>
            <a:off x="8503920" y="2544894"/>
            <a:ext cx="28803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 that culturally grounded courses can do identity work that language instruction alone cannot</a:t>
            </a:r>
            <a:endParaRPr lang="en-US" sz="1600" dirty="0"/>
          </a:p>
        </p:txBody>
      </p:sp>
      <p:sp>
        <p:nvSpPr>
          <p:cNvPr id="80" name="Shape 23">
            <a:extLst>
              <a:ext uri="{FF2B5EF4-FFF2-40B4-BE49-F238E27FC236}">
                <a16:creationId xmlns:a16="http://schemas.microsoft.com/office/drawing/2014/main" id="{1033C377-1BA3-1F47-6DF3-FBE1523F019D}"/>
              </a:ext>
            </a:extLst>
          </p:cNvPr>
          <p:cNvSpPr/>
          <p:nvPr/>
        </p:nvSpPr>
        <p:spPr>
          <a:xfrm>
            <a:off x="8302752" y="4004513"/>
            <a:ext cx="109728" cy="109728"/>
          </a:xfrm>
          <a:prstGeom prst="ellipse">
            <a:avLst/>
          </a:prstGeom>
          <a:solidFill>
            <a:srgbClr val="D62127"/>
          </a:solidFill>
          <a:ln/>
        </p:spPr>
        <p:txBody>
          <a:bodyPr/>
          <a:lstStyle/>
          <a:p>
            <a:endParaRPr lang="en-US" sz="2400"/>
          </a:p>
        </p:txBody>
      </p:sp>
      <p:sp>
        <p:nvSpPr>
          <p:cNvPr id="82" name="Text 24">
            <a:extLst>
              <a:ext uri="{FF2B5EF4-FFF2-40B4-BE49-F238E27FC236}">
                <a16:creationId xmlns:a16="http://schemas.microsoft.com/office/drawing/2014/main" id="{666682EE-D0B1-F41D-3EBE-9F63BD89B9A8}"/>
              </a:ext>
            </a:extLst>
          </p:cNvPr>
          <p:cNvSpPr/>
          <p:nvPr/>
        </p:nvSpPr>
        <p:spPr>
          <a:xfrm>
            <a:off x="8503920" y="3642174"/>
            <a:ext cx="288036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Structural barriers (e.g., format) can leave that work incomplete</a:t>
            </a:r>
            <a:endParaRPr lang="en-US" sz="1600" dirty="0"/>
          </a:p>
        </p:txBody>
      </p:sp>
      <p:sp>
        <p:nvSpPr>
          <p:cNvPr id="84" name="Text 25">
            <a:extLst>
              <a:ext uri="{FF2B5EF4-FFF2-40B4-BE49-F238E27FC236}">
                <a16:creationId xmlns:a16="http://schemas.microsoft.com/office/drawing/2014/main" id="{37C792A7-36E8-C4CD-FE8A-57A58CEB7074}"/>
              </a:ext>
            </a:extLst>
          </p:cNvPr>
          <p:cNvSpPr/>
          <p:nvPr/>
        </p:nvSpPr>
        <p:spPr>
          <a:xfrm>
            <a:off x="11551615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17933707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r="-6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0">
            <a:extLst>
              <a:ext uri="{FF2B5EF4-FFF2-40B4-BE49-F238E27FC236}">
                <a16:creationId xmlns:a16="http://schemas.microsoft.com/office/drawing/2014/main" id="{2B85CF85-CA28-D7AC-5F58-EE4CF87FF86C}"/>
              </a:ext>
            </a:extLst>
          </p:cNvPr>
          <p:cNvSpPr/>
          <p:nvPr/>
        </p:nvSpPr>
        <p:spPr>
          <a:xfrm>
            <a:off x="822959" y="2087693"/>
            <a:ext cx="11720099" cy="1647573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8000" b="1" dirty="0">
                <a:solidFill>
                  <a:srgbClr val="23226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Thank You</a:t>
            </a:r>
          </a:p>
          <a:p>
            <a:pPr marL="0" indent="0">
              <a:buNone/>
            </a:pPr>
            <a:endParaRPr lang="en-US" sz="8000" dirty="0"/>
          </a:p>
        </p:txBody>
      </p:sp>
      <p:sp>
        <p:nvSpPr>
          <p:cNvPr id="7" name="Text 1">
            <a:extLst>
              <a:ext uri="{FF2B5EF4-FFF2-40B4-BE49-F238E27FC236}">
                <a16:creationId xmlns:a16="http://schemas.microsoft.com/office/drawing/2014/main" id="{A8988A38-2E95-9A03-2E89-97A9E3ADC60E}"/>
              </a:ext>
            </a:extLst>
          </p:cNvPr>
          <p:cNvSpPr/>
          <p:nvPr/>
        </p:nvSpPr>
        <p:spPr>
          <a:xfrm>
            <a:off x="822959" y="3047814"/>
            <a:ext cx="11720099" cy="9610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400" i="1" dirty="0">
                <a:solidFill>
                  <a:srgbClr val="5B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Questions &amp; Discussion</a:t>
            </a:r>
            <a:endParaRPr lang="en-US" sz="4400" dirty="0"/>
          </a:p>
        </p:txBody>
      </p:sp>
      <p:sp>
        <p:nvSpPr>
          <p:cNvPr id="9" name="Shape 2">
            <a:extLst>
              <a:ext uri="{FF2B5EF4-FFF2-40B4-BE49-F238E27FC236}">
                <a16:creationId xmlns:a16="http://schemas.microsoft.com/office/drawing/2014/main" id="{537F508B-E2B5-7E5F-2D9A-CD180592D8B8}"/>
              </a:ext>
            </a:extLst>
          </p:cNvPr>
          <p:cNvSpPr/>
          <p:nvPr/>
        </p:nvSpPr>
        <p:spPr>
          <a:xfrm flipV="1">
            <a:off x="868680" y="4008898"/>
            <a:ext cx="5227320" cy="58530"/>
          </a:xfrm>
          <a:prstGeom prst="line">
            <a:avLst/>
          </a:prstGeom>
          <a:noFill/>
          <a:ln w="31750">
            <a:solidFill>
              <a:srgbClr val="D62127"/>
            </a:solidFill>
            <a:prstDash val="solid"/>
          </a:ln>
        </p:spPr>
        <p:txBody>
          <a:bodyPr/>
          <a:lstStyle/>
          <a:p>
            <a:endParaRPr lang="en-US" sz="4400"/>
          </a:p>
        </p:txBody>
      </p:sp>
      <p:sp>
        <p:nvSpPr>
          <p:cNvPr id="11" name="Text 3">
            <a:extLst>
              <a:ext uri="{FF2B5EF4-FFF2-40B4-BE49-F238E27FC236}">
                <a16:creationId xmlns:a16="http://schemas.microsoft.com/office/drawing/2014/main" id="{B17B3C20-1368-4D83-4C2B-DFBBC82CABD6}"/>
              </a:ext>
            </a:extLst>
          </p:cNvPr>
          <p:cNvSpPr/>
          <p:nvPr/>
        </p:nvSpPr>
        <p:spPr>
          <a:xfrm>
            <a:off x="822959" y="4206240"/>
            <a:ext cx="8297415" cy="617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 Ho Anh Phong</a:t>
            </a:r>
            <a:endParaRPr lang="en-US" sz="3200" dirty="0"/>
          </a:p>
        </p:txBody>
      </p:sp>
      <p:sp>
        <p:nvSpPr>
          <p:cNvPr id="13" name="Text 4">
            <a:extLst>
              <a:ext uri="{FF2B5EF4-FFF2-40B4-BE49-F238E27FC236}">
                <a16:creationId xmlns:a16="http://schemas.microsoft.com/office/drawing/2014/main" id="{E2EBE9AE-4326-7F08-3849-C64DED10975D}"/>
              </a:ext>
            </a:extLst>
          </p:cNvPr>
          <p:cNvSpPr/>
          <p:nvPr/>
        </p:nvSpPr>
        <p:spPr>
          <a:xfrm>
            <a:off x="822960" y="4705855"/>
            <a:ext cx="9334592" cy="54919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5B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Faculty of English Language, Lac Hong University · Dong Nai, Vietnam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509666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01EC760-46F2-6081-C4E8-F9E8C17481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0" descr="assets/bg_sidebar.png">
            <a:extLst>
              <a:ext uri="{FF2B5EF4-FFF2-40B4-BE49-F238E27FC236}">
                <a16:creationId xmlns:a16="http://schemas.microsoft.com/office/drawing/2014/main" id="{4D312CF6-ABF9-AFDB-2E84-07D4E082298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6" name="Text 0">
            <a:extLst>
              <a:ext uri="{FF2B5EF4-FFF2-40B4-BE49-F238E27FC236}">
                <a16:creationId xmlns:a16="http://schemas.microsoft.com/office/drawing/2014/main" id="{49260D9C-5992-D975-6AF5-B79198DC1ADA}"/>
              </a:ext>
            </a:extLst>
          </p:cNvPr>
          <p:cNvSpPr/>
          <p:nvPr/>
        </p:nvSpPr>
        <p:spPr>
          <a:xfrm>
            <a:off x="132344" y="2651760"/>
            <a:ext cx="3931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kern="0" spc="300" dirty="0">
                <a:solidFill>
                  <a:srgbClr val="F08A8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APPENDIX</a:t>
            </a:r>
            <a:endParaRPr lang="en-US" dirty="0"/>
          </a:p>
        </p:txBody>
      </p:sp>
      <p:sp>
        <p:nvSpPr>
          <p:cNvPr id="10" name="Text 1">
            <a:extLst>
              <a:ext uri="{FF2B5EF4-FFF2-40B4-BE49-F238E27FC236}">
                <a16:creationId xmlns:a16="http://schemas.microsoft.com/office/drawing/2014/main" id="{7774123A-FF61-A62F-B256-4C14CD99D2D1}"/>
              </a:ext>
            </a:extLst>
          </p:cNvPr>
          <p:cNvSpPr/>
          <p:nvPr/>
        </p:nvSpPr>
        <p:spPr>
          <a:xfrm>
            <a:off x="132344" y="3063240"/>
            <a:ext cx="39319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Backup Slides</a:t>
            </a:r>
            <a:endParaRPr lang="en-US" sz="4000" dirty="0"/>
          </a:p>
        </p:txBody>
      </p:sp>
      <p:sp>
        <p:nvSpPr>
          <p:cNvPr id="14" name="Text 2">
            <a:extLst>
              <a:ext uri="{FF2B5EF4-FFF2-40B4-BE49-F238E27FC236}">
                <a16:creationId xmlns:a16="http://schemas.microsoft.com/office/drawing/2014/main" id="{1EDC9F06-B962-247F-9EE3-73334237A186}"/>
              </a:ext>
            </a:extLst>
          </p:cNvPr>
          <p:cNvSpPr/>
          <p:nvPr/>
        </p:nvSpPr>
        <p:spPr>
          <a:xfrm>
            <a:off x="132344" y="3794760"/>
            <a:ext cx="39319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Q&amp;A — not part of the 20-minute talk</a:t>
            </a:r>
            <a:endParaRPr lang="en-US" sz="1600" dirty="0"/>
          </a:p>
        </p:txBody>
      </p:sp>
      <p:sp>
        <p:nvSpPr>
          <p:cNvPr id="18" name="Text 3">
            <a:extLst>
              <a:ext uri="{FF2B5EF4-FFF2-40B4-BE49-F238E27FC236}">
                <a16:creationId xmlns:a16="http://schemas.microsoft.com/office/drawing/2014/main" id="{2AB641EF-2BD9-1E76-F861-D62C6B06AC60}"/>
              </a:ext>
            </a:extLst>
          </p:cNvPr>
          <p:cNvSpPr/>
          <p:nvPr/>
        </p:nvSpPr>
        <p:spPr>
          <a:xfrm>
            <a:off x="4572000" y="2377440"/>
            <a:ext cx="6858000" cy="2560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70000"/>
              </a:lnSpc>
              <a:buNone/>
            </a:pPr>
            <a:r>
              <a:rPr lang="en-US" sz="2800" b="1" dirty="0">
                <a:solidFill>
                  <a:srgbClr val="D621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B1  </a:t>
            </a:r>
            <a:r>
              <a:rPr lang="en-US" sz="28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Joint Display (Figure 7)</a:t>
            </a:r>
            <a:endParaRPr lang="en-US" sz="2800" dirty="0"/>
          </a:p>
          <a:p>
            <a:pPr marL="0" indent="0">
              <a:lnSpc>
                <a:spcPct val="170000"/>
              </a:lnSpc>
              <a:buNone/>
            </a:pPr>
            <a:r>
              <a:rPr lang="en-US" sz="2800" b="1" dirty="0">
                <a:solidFill>
                  <a:srgbClr val="D621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B2  </a:t>
            </a:r>
            <a:r>
              <a:rPr lang="en-US" sz="28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Sensitivity Analysis (Table 3)</a:t>
            </a:r>
            <a:endParaRPr lang="en-US" sz="2800" dirty="0"/>
          </a:p>
          <a:p>
            <a:pPr marL="0" indent="0">
              <a:lnSpc>
                <a:spcPct val="170000"/>
              </a:lnSpc>
              <a:buNone/>
            </a:pPr>
            <a:r>
              <a:rPr lang="en-US" sz="2800" b="1" dirty="0">
                <a:solidFill>
                  <a:srgbClr val="D621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B3  </a:t>
            </a:r>
            <a:r>
              <a:rPr lang="en-US" sz="28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Scatterplot (Figure 4)</a:t>
            </a:r>
            <a:endParaRPr lang="en-US" sz="2800" dirty="0"/>
          </a:p>
          <a:p>
            <a:pPr marL="0" indent="0">
              <a:lnSpc>
                <a:spcPct val="170000"/>
              </a:lnSpc>
              <a:buNone/>
            </a:pPr>
            <a:r>
              <a:rPr lang="en-US" sz="2800" b="1" dirty="0">
                <a:solidFill>
                  <a:srgbClr val="D621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B4  </a:t>
            </a:r>
            <a:r>
              <a:rPr lang="en-US" sz="28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Interview Sampling Rationale (Table 6)</a:t>
            </a:r>
            <a:endParaRPr lang="en-US" sz="2800" dirty="0"/>
          </a:p>
          <a:p>
            <a:pPr marL="0" indent="0">
              <a:lnSpc>
                <a:spcPct val="170000"/>
              </a:lnSpc>
              <a:buNone/>
            </a:pPr>
            <a:r>
              <a:rPr lang="en-US" sz="2800" b="1" dirty="0">
                <a:solidFill>
                  <a:srgbClr val="D621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B5  </a:t>
            </a:r>
            <a:r>
              <a:rPr lang="en-US" sz="28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Priori Power Analysis</a:t>
            </a:r>
            <a:endParaRPr lang="en-US" sz="2800" dirty="0"/>
          </a:p>
          <a:p>
            <a:pPr marL="0" indent="0">
              <a:lnSpc>
                <a:spcPct val="170000"/>
              </a:lnSpc>
              <a:buNone/>
            </a:pPr>
            <a:r>
              <a:rPr lang="en-US" sz="2800" b="1" dirty="0">
                <a:solidFill>
                  <a:srgbClr val="D621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B6  </a:t>
            </a:r>
            <a:r>
              <a:rPr lang="en-US" sz="28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Study in the STEP Research Program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9845773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853584-F717-8748-DFBD-BDF3FC6200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>
            <a:extLst>
              <a:ext uri="{FF2B5EF4-FFF2-40B4-BE49-F238E27FC236}">
                <a16:creationId xmlns:a16="http://schemas.microsoft.com/office/drawing/2014/main" id="{20DC60FE-4629-2B1E-C4D8-E865E7D36519}"/>
              </a:ext>
            </a:extLst>
          </p:cNvPr>
          <p:cNvSpPr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kern="0" spc="200" dirty="0">
                <a:solidFill>
                  <a:srgbClr val="D621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BACKUP · B1</a:t>
            </a:r>
            <a:endParaRPr lang="en-US" sz="1600" dirty="0"/>
          </a:p>
        </p:txBody>
      </p:sp>
      <p:sp>
        <p:nvSpPr>
          <p:cNvPr id="7" name="Text 1">
            <a:extLst>
              <a:ext uri="{FF2B5EF4-FFF2-40B4-BE49-F238E27FC236}">
                <a16:creationId xmlns:a16="http://schemas.microsoft.com/office/drawing/2014/main" id="{7F412FE6-7409-E738-7727-5EA61613483A}"/>
              </a:ext>
            </a:extLst>
          </p:cNvPr>
          <p:cNvSpPr/>
          <p:nvPr/>
        </p:nvSpPr>
        <p:spPr>
          <a:xfrm>
            <a:off x="548640" y="658368"/>
            <a:ext cx="106070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23226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Joint Display: Quantitative × Qualitative Evidence</a:t>
            </a:r>
            <a:endParaRPr lang="en-US" sz="3200" dirty="0"/>
          </a:p>
        </p:txBody>
      </p:sp>
      <p:sp>
        <p:nvSpPr>
          <p:cNvPr id="10" name="Shape 2">
            <a:extLst>
              <a:ext uri="{FF2B5EF4-FFF2-40B4-BE49-F238E27FC236}">
                <a16:creationId xmlns:a16="http://schemas.microsoft.com/office/drawing/2014/main" id="{C0D5388C-DD1C-D876-C44F-B54D68A5E398}"/>
              </a:ext>
            </a:extLst>
          </p:cNvPr>
          <p:cNvSpPr/>
          <p:nvPr/>
        </p:nvSpPr>
        <p:spPr>
          <a:xfrm>
            <a:off x="457200" y="1463040"/>
            <a:ext cx="601450" cy="402159"/>
          </a:xfrm>
          <a:prstGeom prst="rect">
            <a:avLst/>
          </a:prstGeom>
          <a:solidFill>
            <a:srgbClr val="232262"/>
          </a:solidFill>
          <a:ln/>
        </p:spPr>
        <p:txBody>
          <a:bodyPr/>
          <a:lstStyle/>
          <a:p>
            <a:endParaRPr lang="en-US" sz="3600"/>
          </a:p>
        </p:txBody>
      </p:sp>
      <p:sp>
        <p:nvSpPr>
          <p:cNvPr id="13" name="Text 3">
            <a:extLst>
              <a:ext uri="{FF2B5EF4-FFF2-40B4-BE49-F238E27FC236}">
                <a16:creationId xmlns:a16="http://schemas.microsoft.com/office/drawing/2014/main" id="{8A5EDFBB-4EF5-1695-63E1-9626D84BCC35}"/>
              </a:ext>
            </a:extLst>
          </p:cNvPr>
          <p:cNvSpPr/>
          <p:nvPr/>
        </p:nvSpPr>
        <p:spPr>
          <a:xfrm>
            <a:off x="457200" y="1463040"/>
            <a:ext cx="601450" cy="4021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</a:t>
            </a:r>
            <a:endParaRPr lang="en-US" sz="1400" dirty="0"/>
          </a:p>
        </p:txBody>
      </p:sp>
      <p:sp>
        <p:nvSpPr>
          <p:cNvPr id="16" name="Shape 4">
            <a:extLst>
              <a:ext uri="{FF2B5EF4-FFF2-40B4-BE49-F238E27FC236}">
                <a16:creationId xmlns:a16="http://schemas.microsoft.com/office/drawing/2014/main" id="{6C1E3A34-713C-D778-46E7-7E5E5727AEAE}"/>
              </a:ext>
            </a:extLst>
          </p:cNvPr>
          <p:cNvSpPr/>
          <p:nvPr/>
        </p:nvSpPr>
        <p:spPr>
          <a:xfrm>
            <a:off x="1058650" y="1463040"/>
            <a:ext cx="842030" cy="402159"/>
          </a:xfrm>
          <a:prstGeom prst="rect">
            <a:avLst/>
          </a:prstGeom>
          <a:solidFill>
            <a:srgbClr val="232262"/>
          </a:solidFill>
          <a:ln/>
        </p:spPr>
        <p:txBody>
          <a:bodyPr/>
          <a:lstStyle/>
          <a:p>
            <a:endParaRPr lang="en-US" sz="3600"/>
          </a:p>
        </p:txBody>
      </p:sp>
      <p:sp>
        <p:nvSpPr>
          <p:cNvPr id="19" name="Text 5">
            <a:extLst>
              <a:ext uri="{FF2B5EF4-FFF2-40B4-BE49-F238E27FC236}">
                <a16:creationId xmlns:a16="http://schemas.microsoft.com/office/drawing/2014/main" id="{88773D3C-5091-9013-37B3-16CE9C2BF675}"/>
              </a:ext>
            </a:extLst>
          </p:cNvPr>
          <p:cNvSpPr/>
          <p:nvPr/>
        </p:nvSpPr>
        <p:spPr>
          <a:xfrm>
            <a:off x="1058650" y="1463040"/>
            <a:ext cx="842030" cy="4021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Grp</a:t>
            </a:r>
            <a:endParaRPr lang="en-US" sz="1400" dirty="0"/>
          </a:p>
        </p:txBody>
      </p:sp>
      <p:sp>
        <p:nvSpPr>
          <p:cNvPr id="22" name="Shape 6">
            <a:extLst>
              <a:ext uri="{FF2B5EF4-FFF2-40B4-BE49-F238E27FC236}">
                <a16:creationId xmlns:a16="http://schemas.microsoft.com/office/drawing/2014/main" id="{1CB10ACB-7616-A9A9-925A-E40E265B1263}"/>
              </a:ext>
            </a:extLst>
          </p:cNvPr>
          <p:cNvSpPr/>
          <p:nvPr/>
        </p:nvSpPr>
        <p:spPr>
          <a:xfrm>
            <a:off x="1900681" y="1463040"/>
            <a:ext cx="781885" cy="402159"/>
          </a:xfrm>
          <a:prstGeom prst="rect">
            <a:avLst/>
          </a:prstGeom>
          <a:solidFill>
            <a:srgbClr val="232262"/>
          </a:solidFill>
          <a:ln/>
        </p:spPr>
        <p:txBody>
          <a:bodyPr/>
          <a:lstStyle/>
          <a:p>
            <a:endParaRPr lang="en-US" sz="3600"/>
          </a:p>
        </p:txBody>
      </p:sp>
      <p:sp>
        <p:nvSpPr>
          <p:cNvPr id="25" name="Text 7">
            <a:extLst>
              <a:ext uri="{FF2B5EF4-FFF2-40B4-BE49-F238E27FC236}">
                <a16:creationId xmlns:a16="http://schemas.microsoft.com/office/drawing/2014/main" id="{6236241B-7824-F4B4-9C88-C1FD08C0754A}"/>
              </a:ext>
            </a:extLst>
          </p:cNvPr>
          <p:cNvSpPr/>
          <p:nvPr/>
        </p:nvSpPr>
        <p:spPr>
          <a:xfrm>
            <a:off x="1900681" y="1463040"/>
            <a:ext cx="781885" cy="4021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Final</a:t>
            </a:r>
            <a:endParaRPr lang="en-US" sz="1400" dirty="0"/>
          </a:p>
        </p:txBody>
      </p:sp>
      <p:sp>
        <p:nvSpPr>
          <p:cNvPr id="28" name="Shape 8">
            <a:extLst>
              <a:ext uri="{FF2B5EF4-FFF2-40B4-BE49-F238E27FC236}">
                <a16:creationId xmlns:a16="http://schemas.microsoft.com/office/drawing/2014/main" id="{DE8BC9F8-96E2-02B5-3D92-F234DE702F1E}"/>
              </a:ext>
            </a:extLst>
          </p:cNvPr>
          <p:cNvSpPr/>
          <p:nvPr/>
        </p:nvSpPr>
        <p:spPr>
          <a:xfrm>
            <a:off x="2682566" y="1463040"/>
            <a:ext cx="781885" cy="402159"/>
          </a:xfrm>
          <a:prstGeom prst="rect">
            <a:avLst/>
          </a:prstGeom>
          <a:solidFill>
            <a:srgbClr val="232262"/>
          </a:solidFill>
          <a:ln/>
        </p:spPr>
        <p:txBody>
          <a:bodyPr/>
          <a:lstStyle/>
          <a:p>
            <a:endParaRPr lang="en-US" sz="3600"/>
          </a:p>
        </p:txBody>
      </p:sp>
      <p:sp>
        <p:nvSpPr>
          <p:cNvPr id="31" name="Text 9">
            <a:extLst>
              <a:ext uri="{FF2B5EF4-FFF2-40B4-BE49-F238E27FC236}">
                <a16:creationId xmlns:a16="http://schemas.microsoft.com/office/drawing/2014/main" id="{FAB5160A-6762-A8C4-4463-EDD93C2265C3}"/>
              </a:ext>
            </a:extLst>
          </p:cNvPr>
          <p:cNvSpPr/>
          <p:nvPr/>
        </p:nvSpPr>
        <p:spPr>
          <a:xfrm>
            <a:off x="2682566" y="1463040"/>
            <a:ext cx="781885" cy="4021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ESL</a:t>
            </a:r>
            <a:endParaRPr lang="en-US" sz="1400" dirty="0"/>
          </a:p>
        </p:txBody>
      </p:sp>
      <p:sp>
        <p:nvSpPr>
          <p:cNvPr id="33" name="Shape 10">
            <a:extLst>
              <a:ext uri="{FF2B5EF4-FFF2-40B4-BE49-F238E27FC236}">
                <a16:creationId xmlns:a16="http://schemas.microsoft.com/office/drawing/2014/main" id="{84E4EE97-1312-F268-5720-FCE8963F374B}"/>
              </a:ext>
            </a:extLst>
          </p:cNvPr>
          <p:cNvSpPr/>
          <p:nvPr/>
        </p:nvSpPr>
        <p:spPr>
          <a:xfrm>
            <a:off x="3464451" y="1463040"/>
            <a:ext cx="1022465" cy="402159"/>
          </a:xfrm>
          <a:prstGeom prst="rect">
            <a:avLst/>
          </a:prstGeom>
          <a:solidFill>
            <a:srgbClr val="232262"/>
          </a:solidFill>
          <a:ln/>
        </p:spPr>
        <p:txBody>
          <a:bodyPr/>
          <a:lstStyle/>
          <a:p>
            <a:endParaRPr lang="en-US" sz="3600"/>
          </a:p>
        </p:txBody>
      </p:sp>
      <p:sp>
        <p:nvSpPr>
          <p:cNvPr id="36" name="Text 11">
            <a:extLst>
              <a:ext uri="{FF2B5EF4-FFF2-40B4-BE49-F238E27FC236}">
                <a16:creationId xmlns:a16="http://schemas.microsoft.com/office/drawing/2014/main" id="{DC6F1500-A866-CE12-0E17-BCAE55AF2BA8}"/>
              </a:ext>
            </a:extLst>
          </p:cNvPr>
          <p:cNvSpPr/>
          <p:nvPr/>
        </p:nvSpPr>
        <p:spPr>
          <a:xfrm>
            <a:off x="3464451" y="1463040"/>
            <a:ext cx="1022465" cy="4021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T1</a:t>
            </a:r>
            <a:endParaRPr lang="en-US" sz="1400" dirty="0"/>
          </a:p>
        </p:txBody>
      </p:sp>
      <p:sp>
        <p:nvSpPr>
          <p:cNvPr id="39" name="Shape 12">
            <a:extLst>
              <a:ext uri="{FF2B5EF4-FFF2-40B4-BE49-F238E27FC236}">
                <a16:creationId xmlns:a16="http://schemas.microsoft.com/office/drawing/2014/main" id="{8917259A-4045-B90D-0A9E-1A65B0EFFBDD}"/>
              </a:ext>
            </a:extLst>
          </p:cNvPr>
          <p:cNvSpPr/>
          <p:nvPr/>
        </p:nvSpPr>
        <p:spPr>
          <a:xfrm>
            <a:off x="4486917" y="1463040"/>
            <a:ext cx="1022465" cy="402159"/>
          </a:xfrm>
          <a:prstGeom prst="rect">
            <a:avLst/>
          </a:prstGeom>
          <a:solidFill>
            <a:srgbClr val="232262"/>
          </a:solidFill>
          <a:ln/>
        </p:spPr>
        <p:txBody>
          <a:bodyPr/>
          <a:lstStyle/>
          <a:p>
            <a:endParaRPr lang="en-US" sz="3600"/>
          </a:p>
        </p:txBody>
      </p:sp>
      <p:sp>
        <p:nvSpPr>
          <p:cNvPr id="42" name="Text 13">
            <a:extLst>
              <a:ext uri="{FF2B5EF4-FFF2-40B4-BE49-F238E27FC236}">
                <a16:creationId xmlns:a16="http://schemas.microsoft.com/office/drawing/2014/main" id="{3BF684D4-28DB-E965-32F9-801D7C16DA27}"/>
              </a:ext>
            </a:extLst>
          </p:cNvPr>
          <p:cNvSpPr/>
          <p:nvPr/>
        </p:nvSpPr>
        <p:spPr>
          <a:xfrm>
            <a:off x="4486917" y="1463040"/>
            <a:ext cx="1022465" cy="4021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T2</a:t>
            </a:r>
            <a:endParaRPr lang="en-US" sz="1400" dirty="0"/>
          </a:p>
        </p:txBody>
      </p:sp>
      <p:sp>
        <p:nvSpPr>
          <p:cNvPr id="45" name="Shape 14">
            <a:extLst>
              <a:ext uri="{FF2B5EF4-FFF2-40B4-BE49-F238E27FC236}">
                <a16:creationId xmlns:a16="http://schemas.microsoft.com/office/drawing/2014/main" id="{47BEE701-9682-9895-33F7-DFBD44003F18}"/>
              </a:ext>
            </a:extLst>
          </p:cNvPr>
          <p:cNvSpPr/>
          <p:nvPr/>
        </p:nvSpPr>
        <p:spPr>
          <a:xfrm>
            <a:off x="5509382" y="1463040"/>
            <a:ext cx="1022465" cy="402159"/>
          </a:xfrm>
          <a:prstGeom prst="rect">
            <a:avLst/>
          </a:prstGeom>
          <a:solidFill>
            <a:srgbClr val="232262"/>
          </a:solidFill>
          <a:ln/>
        </p:spPr>
        <p:txBody>
          <a:bodyPr/>
          <a:lstStyle/>
          <a:p>
            <a:endParaRPr lang="en-US" sz="3600"/>
          </a:p>
        </p:txBody>
      </p:sp>
      <p:sp>
        <p:nvSpPr>
          <p:cNvPr id="47" name="Text 15">
            <a:extLst>
              <a:ext uri="{FF2B5EF4-FFF2-40B4-BE49-F238E27FC236}">
                <a16:creationId xmlns:a16="http://schemas.microsoft.com/office/drawing/2014/main" id="{55F79393-423D-F2DA-C5DC-38C0FF5A7210}"/>
              </a:ext>
            </a:extLst>
          </p:cNvPr>
          <p:cNvSpPr/>
          <p:nvPr/>
        </p:nvSpPr>
        <p:spPr>
          <a:xfrm>
            <a:off x="5509382" y="1463040"/>
            <a:ext cx="1022465" cy="4021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T3</a:t>
            </a:r>
            <a:endParaRPr lang="en-US" sz="1400" dirty="0"/>
          </a:p>
        </p:txBody>
      </p:sp>
      <p:sp>
        <p:nvSpPr>
          <p:cNvPr id="50" name="Shape 16">
            <a:extLst>
              <a:ext uri="{FF2B5EF4-FFF2-40B4-BE49-F238E27FC236}">
                <a16:creationId xmlns:a16="http://schemas.microsoft.com/office/drawing/2014/main" id="{3AD69DC0-2625-35A5-2EFA-CBDC1F23A6D4}"/>
              </a:ext>
            </a:extLst>
          </p:cNvPr>
          <p:cNvSpPr/>
          <p:nvPr/>
        </p:nvSpPr>
        <p:spPr>
          <a:xfrm>
            <a:off x="6531848" y="1463040"/>
            <a:ext cx="661595" cy="402159"/>
          </a:xfrm>
          <a:prstGeom prst="rect">
            <a:avLst/>
          </a:prstGeom>
          <a:solidFill>
            <a:srgbClr val="232262"/>
          </a:solidFill>
          <a:ln/>
        </p:spPr>
        <p:txBody>
          <a:bodyPr/>
          <a:lstStyle/>
          <a:p>
            <a:endParaRPr lang="en-US" sz="3600"/>
          </a:p>
        </p:txBody>
      </p:sp>
      <p:sp>
        <p:nvSpPr>
          <p:cNvPr id="53" name="Text 17">
            <a:extLst>
              <a:ext uri="{FF2B5EF4-FFF2-40B4-BE49-F238E27FC236}">
                <a16:creationId xmlns:a16="http://schemas.microsoft.com/office/drawing/2014/main" id="{808A7122-1ED5-88BE-01A2-1D77A2D9CAE0}"/>
              </a:ext>
            </a:extLst>
          </p:cNvPr>
          <p:cNvSpPr/>
          <p:nvPr/>
        </p:nvSpPr>
        <p:spPr>
          <a:xfrm>
            <a:off x="6531848" y="1463040"/>
            <a:ext cx="661595" cy="4021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T4</a:t>
            </a:r>
            <a:endParaRPr lang="en-US" sz="1400" dirty="0"/>
          </a:p>
        </p:txBody>
      </p:sp>
      <p:sp>
        <p:nvSpPr>
          <p:cNvPr id="55" name="Shape 18">
            <a:extLst>
              <a:ext uri="{FF2B5EF4-FFF2-40B4-BE49-F238E27FC236}">
                <a16:creationId xmlns:a16="http://schemas.microsoft.com/office/drawing/2014/main" id="{84BE9EBB-C5FF-0C24-9DBC-7351CE3B6744}"/>
              </a:ext>
            </a:extLst>
          </p:cNvPr>
          <p:cNvSpPr/>
          <p:nvPr/>
        </p:nvSpPr>
        <p:spPr>
          <a:xfrm>
            <a:off x="7193443" y="1463040"/>
            <a:ext cx="661595" cy="402159"/>
          </a:xfrm>
          <a:prstGeom prst="rect">
            <a:avLst/>
          </a:prstGeom>
          <a:solidFill>
            <a:srgbClr val="232262"/>
          </a:solidFill>
          <a:ln/>
        </p:spPr>
        <p:txBody>
          <a:bodyPr/>
          <a:lstStyle/>
          <a:p>
            <a:endParaRPr lang="en-US" sz="3600"/>
          </a:p>
        </p:txBody>
      </p:sp>
      <p:sp>
        <p:nvSpPr>
          <p:cNvPr id="58" name="Text 19">
            <a:extLst>
              <a:ext uri="{FF2B5EF4-FFF2-40B4-BE49-F238E27FC236}">
                <a16:creationId xmlns:a16="http://schemas.microsoft.com/office/drawing/2014/main" id="{CA7CC678-C0F2-3E87-4484-9FF6FE014976}"/>
              </a:ext>
            </a:extLst>
          </p:cNvPr>
          <p:cNvSpPr/>
          <p:nvPr/>
        </p:nvSpPr>
        <p:spPr>
          <a:xfrm>
            <a:off x="7193443" y="1463040"/>
            <a:ext cx="661595" cy="4021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T5</a:t>
            </a:r>
            <a:endParaRPr lang="en-US" sz="1400" dirty="0"/>
          </a:p>
        </p:txBody>
      </p:sp>
      <p:sp>
        <p:nvSpPr>
          <p:cNvPr id="61" name="Shape 20">
            <a:extLst>
              <a:ext uri="{FF2B5EF4-FFF2-40B4-BE49-F238E27FC236}">
                <a16:creationId xmlns:a16="http://schemas.microsoft.com/office/drawing/2014/main" id="{11A18874-3A78-7910-ACE8-6F9B98E9347E}"/>
              </a:ext>
            </a:extLst>
          </p:cNvPr>
          <p:cNvSpPr/>
          <p:nvPr/>
        </p:nvSpPr>
        <p:spPr>
          <a:xfrm>
            <a:off x="7855037" y="1463040"/>
            <a:ext cx="2055315" cy="402159"/>
          </a:xfrm>
          <a:prstGeom prst="rect">
            <a:avLst/>
          </a:prstGeom>
          <a:solidFill>
            <a:srgbClr val="232262"/>
          </a:solidFill>
          <a:ln/>
        </p:spPr>
        <p:txBody>
          <a:bodyPr/>
          <a:lstStyle/>
          <a:p>
            <a:endParaRPr lang="en-US" sz="3600"/>
          </a:p>
        </p:txBody>
      </p:sp>
      <p:sp>
        <p:nvSpPr>
          <p:cNvPr id="63" name="Text 21">
            <a:extLst>
              <a:ext uri="{FF2B5EF4-FFF2-40B4-BE49-F238E27FC236}">
                <a16:creationId xmlns:a16="http://schemas.microsoft.com/office/drawing/2014/main" id="{E9BD9FA5-3F8F-D2DC-CDCB-7896A175BBA2}"/>
              </a:ext>
            </a:extLst>
          </p:cNvPr>
          <p:cNvSpPr/>
          <p:nvPr/>
        </p:nvSpPr>
        <p:spPr>
          <a:xfrm>
            <a:off x="7855038" y="1463040"/>
            <a:ext cx="1654396" cy="4021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Insight</a:t>
            </a:r>
            <a:endParaRPr lang="en-US" sz="1400" dirty="0"/>
          </a:p>
        </p:txBody>
      </p:sp>
      <p:sp>
        <p:nvSpPr>
          <p:cNvPr id="66" name="Shape 22">
            <a:extLst>
              <a:ext uri="{FF2B5EF4-FFF2-40B4-BE49-F238E27FC236}">
                <a16:creationId xmlns:a16="http://schemas.microsoft.com/office/drawing/2014/main" id="{08E08A87-3195-E583-3DC4-6CFF849C039A}"/>
              </a:ext>
            </a:extLst>
          </p:cNvPr>
          <p:cNvSpPr/>
          <p:nvPr/>
        </p:nvSpPr>
        <p:spPr>
          <a:xfrm>
            <a:off x="457200" y="1865199"/>
            <a:ext cx="601450" cy="446844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600"/>
          </a:p>
        </p:txBody>
      </p:sp>
      <p:sp>
        <p:nvSpPr>
          <p:cNvPr id="69" name="Text 23">
            <a:extLst>
              <a:ext uri="{FF2B5EF4-FFF2-40B4-BE49-F238E27FC236}">
                <a16:creationId xmlns:a16="http://schemas.microsoft.com/office/drawing/2014/main" id="{F55CD843-5B7C-69E2-3830-6BD4D220CF9D}"/>
              </a:ext>
            </a:extLst>
          </p:cNvPr>
          <p:cNvSpPr/>
          <p:nvPr/>
        </p:nvSpPr>
        <p:spPr>
          <a:xfrm>
            <a:off x="493287" y="1865199"/>
            <a:ext cx="529276" cy="4468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P-A</a:t>
            </a:r>
            <a:endParaRPr lang="en-US" sz="1400" dirty="0"/>
          </a:p>
        </p:txBody>
      </p:sp>
      <p:sp>
        <p:nvSpPr>
          <p:cNvPr id="71" name="Shape 24">
            <a:extLst>
              <a:ext uri="{FF2B5EF4-FFF2-40B4-BE49-F238E27FC236}">
                <a16:creationId xmlns:a16="http://schemas.microsoft.com/office/drawing/2014/main" id="{74645035-B437-873B-42E2-988FDF528F79}"/>
              </a:ext>
            </a:extLst>
          </p:cNvPr>
          <p:cNvSpPr/>
          <p:nvPr/>
        </p:nvSpPr>
        <p:spPr>
          <a:xfrm>
            <a:off x="1058650" y="1865199"/>
            <a:ext cx="842030" cy="446844"/>
          </a:xfrm>
          <a:prstGeom prst="rect">
            <a:avLst/>
          </a:prstGeom>
          <a:solidFill>
            <a:srgbClr val="FBEAEA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600"/>
          </a:p>
        </p:txBody>
      </p:sp>
      <p:sp>
        <p:nvSpPr>
          <p:cNvPr id="74" name="Text 25">
            <a:extLst>
              <a:ext uri="{FF2B5EF4-FFF2-40B4-BE49-F238E27FC236}">
                <a16:creationId xmlns:a16="http://schemas.microsoft.com/office/drawing/2014/main" id="{80BC55DF-679A-8CA8-2BDF-00D3B1BBAED7}"/>
              </a:ext>
            </a:extLst>
          </p:cNvPr>
          <p:cNvSpPr/>
          <p:nvPr/>
        </p:nvSpPr>
        <p:spPr>
          <a:xfrm>
            <a:off x="1094737" y="1865199"/>
            <a:ext cx="769856" cy="4468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</a:t>
            </a:r>
            <a:endParaRPr lang="en-US" sz="1400" dirty="0"/>
          </a:p>
        </p:txBody>
      </p:sp>
      <p:sp>
        <p:nvSpPr>
          <p:cNvPr id="77" name="Shape 26">
            <a:extLst>
              <a:ext uri="{FF2B5EF4-FFF2-40B4-BE49-F238E27FC236}">
                <a16:creationId xmlns:a16="http://schemas.microsoft.com/office/drawing/2014/main" id="{CFDBB825-BA28-AC8D-6890-CD148F508FB7}"/>
              </a:ext>
            </a:extLst>
          </p:cNvPr>
          <p:cNvSpPr/>
          <p:nvPr/>
        </p:nvSpPr>
        <p:spPr>
          <a:xfrm>
            <a:off x="1900681" y="1865199"/>
            <a:ext cx="781885" cy="446844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600"/>
          </a:p>
        </p:txBody>
      </p:sp>
      <p:sp>
        <p:nvSpPr>
          <p:cNvPr id="81" name="Text 27">
            <a:extLst>
              <a:ext uri="{FF2B5EF4-FFF2-40B4-BE49-F238E27FC236}">
                <a16:creationId xmlns:a16="http://schemas.microsoft.com/office/drawing/2014/main" id="{DD330870-D976-0A45-0581-A85F615A1E54}"/>
              </a:ext>
            </a:extLst>
          </p:cNvPr>
          <p:cNvSpPr/>
          <p:nvPr/>
        </p:nvSpPr>
        <p:spPr>
          <a:xfrm>
            <a:off x="1936768" y="1865199"/>
            <a:ext cx="709711" cy="4468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5.0</a:t>
            </a:r>
            <a:endParaRPr lang="en-US" sz="1400" dirty="0"/>
          </a:p>
        </p:txBody>
      </p:sp>
      <p:sp>
        <p:nvSpPr>
          <p:cNvPr id="85" name="Shape 28">
            <a:extLst>
              <a:ext uri="{FF2B5EF4-FFF2-40B4-BE49-F238E27FC236}">
                <a16:creationId xmlns:a16="http://schemas.microsoft.com/office/drawing/2014/main" id="{245724FE-8103-DDA9-C6EF-A215329F1EC5}"/>
              </a:ext>
            </a:extLst>
          </p:cNvPr>
          <p:cNvSpPr/>
          <p:nvPr/>
        </p:nvSpPr>
        <p:spPr>
          <a:xfrm>
            <a:off x="2682566" y="1865199"/>
            <a:ext cx="781885" cy="446844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600"/>
          </a:p>
        </p:txBody>
      </p:sp>
      <p:sp>
        <p:nvSpPr>
          <p:cNvPr id="87" name="Text 29">
            <a:extLst>
              <a:ext uri="{FF2B5EF4-FFF2-40B4-BE49-F238E27FC236}">
                <a16:creationId xmlns:a16="http://schemas.microsoft.com/office/drawing/2014/main" id="{68BAD3CE-33D8-FFE7-7EAE-A7D87A46A5B7}"/>
              </a:ext>
            </a:extLst>
          </p:cNvPr>
          <p:cNvSpPr/>
          <p:nvPr/>
        </p:nvSpPr>
        <p:spPr>
          <a:xfrm>
            <a:off x="2718653" y="1865199"/>
            <a:ext cx="709711" cy="4468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5.00</a:t>
            </a:r>
            <a:endParaRPr lang="en-US" sz="1400" dirty="0"/>
          </a:p>
        </p:txBody>
      </p:sp>
      <p:sp>
        <p:nvSpPr>
          <p:cNvPr id="89" name="Shape 30">
            <a:extLst>
              <a:ext uri="{FF2B5EF4-FFF2-40B4-BE49-F238E27FC236}">
                <a16:creationId xmlns:a16="http://schemas.microsoft.com/office/drawing/2014/main" id="{53E2C07F-5D91-65F7-B999-99DD0E3BC758}"/>
              </a:ext>
            </a:extLst>
          </p:cNvPr>
          <p:cNvSpPr/>
          <p:nvPr/>
        </p:nvSpPr>
        <p:spPr>
          <a:xfrm>
            <a:off x="3464451" y="1865199"/>
            <a:ext cx="1022465" cy="446844"/>
          </a:xfrm>
          <a:prstGeom prst="rect">
            <a:avLst/>
          </a:prstGeom>
          <a:solidFill>
            <a:srgbClr val="C9D6F0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600"/>
          </a:p>
        </p:txBody>
      </p:sp>
      <p:sp>
        <p:nvSpPr>
          <p:cNvPr id="91" name="Text 31">
            <a:extLst>
              <a:ext uri="{FF2B5EF4-FFF2-40B4-BE49-F238E27FC236}">
                <a16:creationId xmlns:a16="http://schemas.microsoft.com/office/drawing/2014/main" id="{390E034A-7695-0409-B8FC-F0BAB2929A4D}"/>
              </a:ext>
            </a:extLst>
          </p:cNvPr>
          <p:cNvSpPr/>
          <p:nvPr/>
        </p:nvSpPr>
        <p:spPr>
          <a:xfrm>
            <a:off x="3500538" y="1865199"/>
            <a:ext cx="950291" cy="4468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Nascent</a:t>
            </a:r>
            <a:endParaRPr lang="en-US" sz="1400" dirty="0"/>
          </a:p>
        </p:txBody>
      </p:sp>
      <p:sp>
        <p:nvSpPr>
          <p:cNvPr id="93" name="Shape 32">
            <a:extLst>
              <a:ext uri="{FF2B5EF4-FFF2-40B4-BE49-F238E27FC236}">
                <a16:creationId xmlns:a16="http://schemas.microsoft.com/office/drawing/2014/main" id="{D48DA298-8BB3-B07C-2EFD-6030B0D4D6D3}"/>
              </a:ext>
            </a:extLst>
          </p:cNvPr>
          <p:cNvSpPr/>
          <p:nvPr/>
        </p:nvSpPr>
        <p:spPr>
          <a:xfrm>
            <a:off x="4486917" y="1865199"/>
            <a:ext cx="1022465" cy="446844"/>
          </a:xfrm>
          <a:prstGeom prst="rect">
            <a:avLst/>
          </a:prstGeom>
          <a:solidFill>
            <a:srgbClr val="C9D6F0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600"/>
          </a:p>
        </p:txBody>
      </p:sp>
      <p:sp>
        <p:nvSpPr>
          <p:cNvPr id="95" name="Text 33">
            <a:extLst>
              <a:ext uri="{FF2B5EF4-FFF2-40B4-BE49-F238E27FC236}">
                <a16:creationId xmlns:a16="http://schemas.microsoft.com/office/drawing/2014/main" id="{49D35F36-AC97-E362-ABCB-173EB61B8004}"/>
              </a:ext>
            </a:extLst>
          </p:cNvPr>
          <p:cNvSpPr/>
          <p:nvPr/>
        </p:nvSpPr>
        <p:spPr>
          <a:xfrm>
            <a:off x="4523004" y="1865199"/>
            <a:ext cx="950291" cy="4468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Nascent</a:t>
            </a:r>
            <a:endParaRPr lang="en-US" sz="1400" dirty="0"/>
          </a:p>
        </p:txBody>
      </p:sp>
      <p:sp>
        <p:nvSpPr>
          <p:cNvPr id="97" name="Shape 34">
            <a:extLst>
              <a:ext uri="{FF2B5EF4-FFF2-40B4-BE49-F238E27FC236}">
                <a16:creationId xmlns:a16="http://schemas.microsoft.com/office/drawing/2014/main" id="{90931D08-3400-2562-C569-D83EFC58E752}"/>
              </a:ext>
            </a:extLst>
          </p:cNvPr>
          <p:cNvSpPr/>
          <p:nvPr/>
        </p:nvSpPr>
        <p:spPr>
          <a:xfrm>
            <a:off x="5509382" y="1865199"/>
            <a:ext cx="1022465" cy="446844"/>
          </a:xfrm>
          <a:prstGeom prst="rect">
            <a:avLst/>
          </a:prstGeom>
          <a:solidFill>
            <a:srgbClr val="C9D6F0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600"/>
          </a:p>
        </p:txBody>
      </p:sp>
      <p:sp>
        <p:nvSpPr>
          <p:cNvPr id="99" name="Text 35">
            <a:extLst>
              <a:ext uri="{FF2B5EF4-FFF2-40B4-BE49-F238E27FC236}">
                <a16:creationId xmlns:a16="http://schemas.microsoft.com/office/drawing/2014/main" id="{21369F21-0359-71E7-EE12-3201B90A7EDD}"/>
              </a:ext>
            </a:extLst>
          </p:cNvPr>
          <p:cNvSpPr/>
          <p:nvPr/>
        </p:nvSpPr>
        <p:spPr>
          <a:xfrm>
            <a:off x="5545469" y="1865199"/>
            <a:ext cx="950291" cy="4468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Nascent</a:t>
            </a:r>
            <a:endParaRPr lang="en-US" sz="1400" dirty="0"/>
          </a:p>
        </p:txBody>
      </p:sp>
      <p:sp>
        <p:nvSpPr>
          <p:cNvPr id="101" name="Shape 36">
            <a:extLst>
              <a:ext uri="{FF2B5EF4-FFF2-40B4-BE49-F238E27FC236}">
                <a16:creationId xmlns:a16="http://schemas.microsoft.com/office/drawing/2014/main" id="{C15EFB90-C3E8-D429-4C3A-F41A2B9F42A5}"/>
              </a:ext>
            </a:extLst>
          </p:cNvPr>
          <p:cNvSpPr/>
          <p:nvPr/>
        </p:nvSpPr>
        <p:spPr>
          <a:xfrm>
            <a:off x="6531848" y="1865199"/>
            <a:ext cx="661595" cy="446844"/>
          </a:xfrm>
          <a:prstGeom prst="rect">
            <a:avLst/>
          </a:prstGeom>
          <a:solidFill>
            <a:srgbClr val="F5B7B1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600"/>
          </a:p>
        </p:txBody>
      </p:sp>
      <p:sp>
        <p:nvSpPr>
          <p:cNvPr id="103" name="Text 37">
            <a:extLst>
              <a:ext uri="{FF2B5EF4-FFF2-40B4-BE49-F238E27FC236}">
                <a16:creationId xmlns:a16="http://schemas.microsoft.com/office/drawing/2014/main" id="{DCAD0F6F-FF22-FB8E-8B09-64CABDABABCA}"/>
              </a:ext>
            </a:extLst>
          </p:cNvPr>
          <p:cNvSpPr/>
          <p:nvPr/>
        </p:nvSpPr>
        <p:spPr>
          <a:xfrm>
            <a:off x="6567935" y="1865199"/>
            <a:ext cx="589421" cy="4468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</a:t>
            </a:r>
            <a:endParaRPr lang="en-US" sz="1400" dirty="0"/>
          </a:p>
        </p:txBody>
      </p:sp>
      <p:sp>
        <p:nvSpPr>
          <p:cNvPr id="105" name="Shape 38">
            <a:extLst>
              <a:ext uri="{FF2B5EF4-FFF2-40B4-BE49-F238E27FC236}">
                <a16:creationId xmlns:a16="http://schemas.microsoft.com/office/drawing/2014/main" id="{B2F82C77-536D-7ECB-16BE-8C5C5CF007E6}"/>
              </a:ext>
            </a:extLst>
          </p:cNvPr>
          <p:cNvSpPr/>
          <p:nvPr/>
        </p:nvSpPr>
        <p:spPr>
          <a:xfrm>
            <a:off x="7193443" y="1865199"/>
            <a:ext cx="661595" cy="446844"/>
          </a:xfrm>
          <a:prstGeom prst="rect">
            <a:avLst/>
          </a:prstGeom>
          <a:solidFill>
            <a:srgbClr val="EDEFF5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600"/>
          </a:p>
        </p:txBody>
      </p:sp>
      <p:sp>
        <p:nvSpPr>
          <p:cNvPr id="107" name="Text 39">
            <a:extLst>
              <a:ext uri="{FF2B5EF4-FFF2-40B4-BE49-F238E27FC236}">
                <a16:creationId xmlns:a16="http://schemas.microsoft.com/office/drawing/2014/main" id="{254DB829-1715-A78D-F8C2-9CFFA4275A51}"/>
              </a:ext>
            </a:extLst>
          </p:cNvPr>
          <p:cNvSpPr/>
          <p:nvPr/>
        </p:nvSpPr>
        <p:spPr>
          <a:xfrm>
            <a:off x="7229530" y="1865199"/>
            <a:ext cx="589421" cy="4468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</a:t>
            </a:r>
            <a:endParaRPr lang="en-US" sz="1400" dirty="0"/>
          </a:p>
        </p:txBody>
      </p:sp>
      <p:sp>
        <p:nvSpPr>
          <p:cNvPr id="109" name="Shape 40">
            <a:extLst>
              <a:ext uri="{FF2B5EF4-FFF2-40B4-BE49-F238E27FC236}">
                <a16:creationId xmlns:a16="http://schemas.microsoft.com/office/drawing/2014/main" id="{C4739E45-CDED-002A-1479-435299EA3C9B}"/>
              </a:ext>
            </a:extLst>
          </p:cNvPr>
          <p:cNvSpPr/>
          <p:nvPr/>
        </p:nvSpPr>
        <p:spPr>
          <a:xfrm>
            <a:off x="7855038" y="1865199"/>
            <a:ext cx="2055316" cy="446844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600" dirty="0"/>
          </a:p>
        </p:txBody>
      </p:sp>
      <p:sp>
        <p:nvSpPr>
          <p:cNvPr id="111" name="Text 41">
            <a:extLst>
              <a:ext uri="{FF2B5EF4-FFF2-40B4-BE49-F238E27FC236}">
                <a16:creationId xmlns:a16="http://schemas.microsoft.com/office/drawing/2014/main" id="{3FEF96A7-7BDB-12CF-EFB3-EC7A1E77F6B2}"/>
              </a:ext>
            </a:extLst>
          </p:cNvPr>
          <p:cNvSpPr/>
          <p:nvPr/>
        </p:nvSpPr>
        <p:spPr>
          <a:xfrm>
            <a:off x="7891125" y="1865199"/>
            <a:ext cx="3777108" cy="4468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Aspirational, not enacted</a:t>
            </a:r>
            <a:endParaRPr lang="en-US" sz="1400" dirty="0"/>
          </a:p>
        </p:txBody>
      </p:sp>
      <p:sp>
        <p:nvSpPr>
          <p:cNvPr id="113" name="Shape 42">
            <a:extLst>
              <a:ext uri="{FF2B5EF4-FFF2-40B4-BE49-F238E27FC236}">
                <a16:creationId xmlns:a16="http://schemas.microsoft.com/office/drawing/2014/main" id="{38F4484F-9FE7-C6CF-02AC-824F12F605C1}"/>
              </a:ext>
            </a:extLst>
          </p:cNvPr>
          <p:cNvSpPr/>
          <p:nvPr/>
        </p:nvSpPr>
        <p:spPr>
          <a:xfrm>
            <a:off x="457200" y="2312043"/>
            <a:ext cx="601450" cy="446844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600"/>
          </a:p>
        </p:txBody>
      </p:sp>
      <p:sp>
        <p:nvSpPr>
          <p:cNvPr id="115" name="Text 43">
            <a:extLst>
              <a:ext uri="{FF2B5EF4-FFF2-40B4-BE49-F238E27FC236}">
                <a16:creationId xmlns:a16="http://schemas.microsoft.com/office/drawing/2014/main" id="{FD8B0A68-4BFB-64D6-B72A-AF44F830BD72}"/>
              </a:ext>
            </a:extLst>
          </p:cNvPr>
          <p:cNvSpPr/>
          <p:nvPr/>
        </p:nvSpPr>
        <p:spPr>
          <a:xfrm>
            <a:off x="493287" y="2312043"/>
            <a:ext cx="529276" cy="4468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P-B</a:t>
            </a:r>
            <a:endParaRPr lang="en-US" sz="1400" dirty="0"/>
          </a:p>
        </p:txBody>
      </p:sp>
      <p:sp>
        <p:nvSpPr>
          <p:cNvPr id="117" name="Shape 44">
            <a:extLst>
              <a:ext uri="{FF2B5EF4-FFF2-40B4-BE49-F238E27FC236}">
                <a16:creationId xmlns:a16="http://schemas.microsoft.com/office/drawing/2014/main" id="{4F863259-32DA-D036-560C-6A8DE407D6EC}"/>
              </a:ext>
            </a:extLst>
          </p:cNvPr>
          <p:cNvSpPr/>
          <p:nvPr/>
        </p:nvSpPr>
        <p:spPr>
          <a:xfrm>
            <a:off x="1058650" y="2312043"/>
            <a:ext cx="842030" cy="446844"/>
          </a:xfrm>
          <a:prstGeom prst="rect">
            <a:avLst/>
          </a:prstGeom>
          <a:solidFill>
            <a:srgbClr val="DFF3E6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600"/>
          </a:p>
        </p:txBody>
      </p:sp>
      <p:sp>
        <p:nvSpPr>
          <p:cNvPr id="119" name="Text 45">
            <a:extLst>
              <a:ext uri="{FF2B5EF4-FFF2-40B4-BE49-F238E27FC236}">
                <a16:creationId xmlns:a16="http://schemas.microsoft.com/office/drawing/2014/main" id="{34A5F940-F3FC-6260-6FD1-4F74343E5F38}"/>
              </a:ext>
            </a:extLst>
          </p:cNvPr>
          <p:cNvSpPr/>
          <p:nvPr/>
        </p:nvSpPr>
        <p:spPr>
          <a:xfrm>
            <a:off x="1094737" y="2312043"/>
            <a:ext cx="769856" cy="4468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</a:t>
            </a:r>
            <a:endParaRPr lang="en-US" sz="1400" dirty="0"/>
          </a:p>
        </p:txBody>
      </p:sp>
      <p:sp>
        <p:nvSpPr>
          <p:cNvPr id="121" name="Shape 46">
            <a:extLst>
              <a:ext uri="{FF2B5EF4-FFF2-40B4-BE49-F238E27FC236}">
                <a16:creationId xmlns:a16="http://schemas.microsoft.com/office/drawing/2014/main" id="{39EDE63F-2047-39CA-ADCE-38BF0454767E}"/>
              </a:ext>
            </a:extLst>
          </p:cNvPr>
          <p:cNvSpPr/>
          <p:nvPr/>
        </p:nvSpPr>
        <p:spPr>
          <a:xfrm>
            <a:off x="1900681" y="2312043"/>
            <a:ext cx="781885" cy="446844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600"/>
          </a:p>
        </p:txBody>
      </p:sp>
      <p:sp>
        <p:nvSpPr>
          <p:cNvPr id="123" name="Text 47">
            <a:extLst>
              <a:ext uri="{FF2B5EF4-FFF2-40B4-BE49-F238E27FC236}">
                <a16:creationId xmlns:a16="http://schemas.microsoft.com/office/drawing/2014/main" id="{CE8B5B4C-C57A-1BCF-A844-2546A6C21F3A}"/>
              </a:ext>
            </a:extLst>
          </p:cNvPr>
          <p:cNvSpPr/>
          <p:nvPr/>
        </p:nvSpPr>
        <p:spPr>
          <a:xfrm>
            <a:off x="1936768" y="2312043"/>
            <a:ext cx="709711" cy="4468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9.5</a:t>
            </a:r>
            <a:endParaRPr lang="en-US" sz="1400" dirty="0"/>
          </a:p>
        </p:txBody>
      </p:sp>
      <p:sp>
        <p:nvSpPr>
          <p:cNvPr id="125" name="Shape 48">
            <a:extLst>
              <a:ext uri="{FF2B5EF4-FFF2-40B4-BE49-F238E27FC236}">
                <a16:creationId xmlns:a16="http://schemas.microsoft.com/office/drawing/2014/main" id="{92EE99E3-1DC2-90F6-F145-10A06225C023}"/>
              </a:ext>
            </a:extLst>
          </p:cNvPr>
          <p:cNvSpPr/>
          <p:nvPr/>
        </p:nvSpPr>
        <p:spPr>
          <a:xfrm>
            <a:off x="2682566" y="2312043"/>
            <a:ext cx="781885" cy="446844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600"/>
          </a:p>
        </p:txBody>
      </p:sp>
      <p:sp>
        <p:nvSpPr>
          <p:cNvPr id="127" name="Text 49">
            <a:extLst>
              <a:ext uri="{FF2B5EF4-FFF2-40B4-BE49-F238E27FC236}">
                <a16:creationId xmlns:a16="http://schemas.microsoft.com/office/drawing/2014/main" id="{AFE5A9BF-479B-13F8-77F5-4656B05A10A4}"/>
              </a:ext>
            </a:extLst>
          </p:cNvPr>
          <p:cNvSpPr/>
          <p:nvPr/>
        </p:nvSpPr>
        <p:spPr>
          <a:xfrm>
            <a:off x="2718653" y="2312043"/>
            <a:ext cx="709711" cy="4468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5.00</a:t>
            </a:r>
            <a:endParaRPr lang="en-US" sz="1400" dirty="0"/>
          </a:p>
        </p:txBody>
      </p:sp>
      <p:sp>
        <p:nvSpPr>
          <p:cNvPr id="129" name="Shape 50">
            <a:extLst>
              <a:ext uri="{FF2B5EF4-FFF2-40B4-BE49-F238E27FC236}">
                <a16:creationId xmlns:a16="http://schemas.microsoft.com/office/drawing/2014/main" id="{3AD7A9C1-8B71-F670-471C-952ACA0175B5}"/>
              </a:ext>
            </a:extLst>
          </p:cNvPr>
          <p:cNvSpPr/>
          <p:nvPr/>
        </p:nvSpPr>
        <p:spPr>
          <a:xfrm>
            <a:off x="3464451" y="2312043"/>
            <a:ext cx="1022465" cy="446844"/>
          </a:xfrm>
          <a:prstGeom prst="rect">
            <a:avLst/>
          </a:prstGeom>
          <a:solidFill>
            <a:srgbClr val="C9D6F0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600"/>
          </a:p>
        </p:txBody>
      </p:sp>
      <p:sp>
        <p:nvSpPr>
          <p:cNvPr id="131" name="Text 51">
            <a:extLst>
              <a:ext uri="{FF2B5EF4-FFF2-40B4-BE49-F238E27FC236}">
                <a16:creationId xmlns:a16="http://schemas.microsoft.com/office/drawing/2014/main" id="{0C7440DC-E1B4-BBE1-601E-9616157341F8}"/>
              </a:ext>
            </a:extLst>
          </p:cNvPr>
          <p:cNvSpPr/>
          <p:nvPr/>
        </p:nvSpPr>
        <p:spPr>
          <a:xfrm>
            <a:off x="3500538" y="2312043"/>
            <a:ext cx="950291" cy="4468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Nascent</a:t>
            </a:r>
            <a:endParaRPr lang="en-US" sz="1400" dirty="0"/>
          </a:p>
        </p:txBody>
      </p:sp>
      <p:sp>
        <p:nvSpPr>
          <p:cNvPr id="133" name="Shape 52">
            <a:extLst>
              <a:ext uri="{FF2B5EF4-FFF2-40B4-BE49-F238E27FC236}">
                <a16:creationId xmlns:a16="http://schemas.microsoft.com/office/drawing/2014/main" id="{49C4686C-D394-79B9-8D92-3C91024810EB}"/>
              </a:ext>
            </a:extLst>
          </p:cNvPr>
          <p:cNvSpPr/>
          <p:nvPr/>
        </p:nvSpPr>
        <p:spPr>
          <a:xfrm>
            <a:off x="4486917" y="2312043"/>
            <a:ext cx="1022465" cy="446844"/>
          </a:xfrm>
          <a:prstGeom prst="rect">
            <a:avLst/>
          </a:prstGeom>
          <a:solidFill>
            <a:srgbClr val="232262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600"/>
          </a:p>
        </p:txBody>
      </p:sp>
      <p:sp>
        <p:nvSpPr>
          <p:cNvPr id="135" name="Text 53">
            <a:extLst>
              <a:ext uri="{FF2B5EF4-FFF2-40B4-BE49-F238E27FC236}">
                <a16:creationId xmlns:a16="http://schemas.microsoft.com/office/drawing/2014/main" id="{09F15FFF-58FC-18ED-DBB3-AA9D4285130C}"/>
              </a:ext>
            </a:extLst>
          </p:cNvPr>
          <p:cNvSpPr/>
          <p:nvPr/>
        </p:nvSpPr>
        <p:spPr>
          <a:xfrm>
            <a:off x="4523004" y="2312043"/>
            <a:ext cx="950291" cy="4468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</a:t>
            </a:r>
            <a:endParaRPr lang="en-US" sz="1400" dirty="0"/>
          </a:p>
        </p:txBody>
      </p:sp>
      <p:sp>
        <p:nvSpPr>
          <p:cNvPr id="137" name="Shape 54">
            <a:extLst>
              <a:ext uri="{FF2B5EF4-FFF2-40B4-BE49-F238E27FC236}">
                <a16:creationId xmlns:a16="http://schemas.microsoft.com/office/drawing/2014/main" id="{75C9F310-65BD-E925-C655-B8C4A22A5FDA}"/>
              </a:ext>
            </a:extLst>
          </p:cNvPr>
          <p:cNvSpPr/>
          <p:nvPr/>
        </p:nvSpPr>
        <p:spPr>
          <a:xfrm>
            <a:off x="5509382" y="2312043"/>
            <a:ext cx="1022465" cy="446844"/>
          </a:xfrm>
          <a:prstGeom prst="rect">
            <a:avLst/>
          </a:prstGeom>
          <a:solidFill>
            <a:srgbClr val="232262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600"/>
          </a:p>
        </p:txBody>
      </p:sp>
      <p:sp>
        <p:nvSpPr>
          <p:cNvPr id="139" name="Text 55">
            <a:extLst>
              <a:ext uri="{FF2B5EF4-FFF2-40B4-BE49-F238E27FC236}">
                <a16:creationId xmlns:a16="http://schemas.microsoft.com/office/drawing/2014/main" id="{E7E4EA75-EAAB-5C04-AE89-02C32FB64621}"/>
              </a:ext>
            </a:extLst>
          </p:cNvPr>
          <p:cNvSpPr/>
          <p:nvPr/>
        </p:nvSpPr>
        <p:spPr>
          <a:xfrm>
            <a:off x="5545469" y="2312043"/>
            <a:ext cx="950291" cy="4468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</a:t>
            </a:r>
            <a:endParaRPr lang="en-US" sz="1400" dirty="0"/>
          </a:p>
        </p:txBody>
      </p:sp>
      <p:sp>
        <p:nvSpPr>
          <p:cNvPr id="141" name="Shape 56">
            <a:extLst>
              <a:ext uri="{FF2B5EF4-FFF2-40B4-BE49-F238E27FC236}">
                <a16:creationId xmlns:a16="http://schemas.microsoft.com/office/drawing/2014/main" id="{FD43F98F-7C0C-6AF3-639C-8D919522B36F}"/>
              </a:ext>
            </a:extLst>
          </p:cNvPr>
          <p:cNvSpPr/>
          <p:nvPr/>
        </p:nvSpPr>
        <p:spPr>
          <a:xfrm>
            <a:off x="6531848" y="2312043"/>
            <a:ext cx="661595" cy="446844"/>
          </a:xfrm>
          <a:prstGeom prst="rect">
            <a:avLst/>
          </a:prstGeom>
          <a:solidFill>
            <a:srgbClr val="EDEFF5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600"/>
          </a:p>
        </p:txBody>
      </p:sp>
      <p:sp>
        <p:nvSpPr>
          <p:cNvPr id="143" name="Text 57">
            <a:extLst>
              <a:ext uri="{FF2B5EF4-FFF2-40B4-BE49-F238E27FC236}">
                <a16:creationId xmlns:a16="http://schemas.microsoft.com/office/drawing/2014/main" id="{BDD9792C-2E94-3617-6804-8C1151CE344F}"/>
              </a:ext>
            </a:extLst>
          </p:cNvPr>
          <p:cNvSpPr/>
          <p:nvPr/>
        </p:nvSpPr>
        <p:spPr>
          <a:xfrm>
            <a:off x="6567935" y="2312043"/>
            <a:ext cx="589421" cy="4468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</a:t>
            </a:r>
            <a:endParaRPr lang="en-US" sz="1400" dirty="0"/>
          </a:p>
        </p:txBody>
      </p:sp>
      <p:sp>
        <p:nvSpPr>
          <p:cNvPr id="145" name="Shape 58">
            <a:extLst>
              <a:ext uri="{FF2B5EF4-FFF2-40B4-BE49-F238E27FC236}">
                <a16:creationId xmlns:a16="http://schemas.microsoft.com/office/drawing/2014/main" id="{25AEFB83-357D-EF29-EF2C-8ACBC184C2DA}"/>
              </a:ext>
            </a:extLst>
          </p:cNvPr>
          <p:cNvSpPr/>
          <p:nvPr/>
        </p:nvSpPr>
        <p:spPr>
          <a:xfrm>
            <a:off x="7193443" y="2312043"/>
            <a:ext cx="661595" cy="446844"/>
          </a:xfrm>
          <a:prstGeom prst="rect">
            <a:avLst/>
          </a:prstGeom>
          <a:solidFill>
            <a:srgbClr val="F5B7B1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600"/>
          </a:p>
        </p:txBody>
      </p:sp>
      <p:sp>
        <p:nvSpPr>
          <p:cNvPr id="147" name="Text 59">
            <a:extLst>
              <a:ext uri="{FF2B5EF4-FFF2-40B4-BE49-F238E27FC236}">
                <a16:creationId xmlns:a16="http://schemas.microsoft.com/office/drawing/2014/main" id="{04553C7F-FC29-092D-22CF-3A17282A1CFB}"/>
              </a:ext>
            </a:extLst>
          </p:cNvPr>
          <p:cNvSpPr/>
          <p:nvPr/>
        </p:nvSpPr>
        <p:spPr>
          <a:xfrm>
            <a:off x="7229530" y="2312043"/>
            <a:ext cx="589421" cy="4468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</a:t>
            </a:r>
            <a:endParaRPr lang="en-US" sz="1400" dirty="0"/>
          </a:p>
        </p:txBody>
      </p:sp>
      <p:sp>
        <p:nvSpPr>
          <p:cNvPr id="149" name="Shape 60">
            <a:extLst>
              <a:ext uri="{FF2B5EF4-FFF2-40B4-BE49-F238E27FC236}">
                <a16:creationId xmlns:a16="http://schemas.microsoft.com/office/drawing/2014/main" id="{CCF941E4-E2D5-2D15-A891-55D8FA13DC6E}"/>
              </a:ext>
            </a:extLst>
          </p:cNvPr>
          <p:cNvSpPr/>
          <p:nvPr/>
        </p:nvSpPr>
        <p:spPr>
          <a:xfrm>
            <a:off x="7855038" y="2312043"/>
            <a:ext cx="2055316" cy="446844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1400"/>
          </a:p>
        </p:txBody>
      </p:sp>
      <p:sp>
        <p:nvSpPr>
          <p:cNvPr id="151" name="Text 61">
            <a:extLst>
              <a:ext uri="{FF2B5EF4-FFF2-40B4-BE49-F238E27FC236}">
                <a16:creationId xmlns:a16="http://schemas.microsoft.com/office/drawing/2014/main" id="{4DACBD17-E984-17D6-D6F3-347FD8BA77BC}"/>
              </a:ext>
            </a:extLst>
          </p:cNvPr>
          <p:cNvSpPr/>
          <p:nvPr/>
        </p:nvSpPr>
        <p:spPr>
          <a:xfrm>
            <a:off x="7891125" y="2312043"/>
            <a:ext cx="3777108" cy="4468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&lt;10% credit to course</a:t>
            </a:r>
            <a:endParaRPr lang="en-US" sz="1400" dirty="0"/>
          </a:p>
        </p:txBody>
      </p:sp>
      <p:sp>
        <p:nvSpPr>
          <p:cNvPr id="153" name="Shape 62">
            <a:extLst>
              <a:ext uri="{FF2B5EF4-FFF2-40B4-BE49-F238E27FC236}">
                <a16:creationId xmlns:a16="http://schemas.microsoft.com/office/drawing/2014/main" id="{DC601FC2-7AFA-0513-D9FD-BF69FDCC97E8}"/>
              </a:ext>
            </a:extLst>
          </p:cNvPr>
          <p:cNvSpPr/>
          <p:nvPr/>
        </p:nvSpPr>
        <p:spPr>
          <a:xfrm>
            <a:off x="457200" y="2758887"/>
            <a:ext cx="601450" cy="446844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600"/>
          </a:p>
        </p:txBody>
      </p:sp>
      <p:sp>
        <p:nvSpPr>
          <p:cNvPr id="155" name="Text 63">
            <a:extLst>
              <a:ext uri="{FF2B5EF4-FFF2-40B4-BE49-F238E27FC236}">
                <a16:creationId xmlns:a16="http://schemas.microsoft.com/office/drawing/2014/main" id="{AF0ABDF1-9E29-9119-4DF2-ECB4E0044559}"/>
              </a:ext>
            </a:extLst>
          </p:cNvPr>
          <p:cNvSpPr/>
          <p:nvPr/>
        </p:nvSpPr>
        <p:spPr>
          <a:xfrm>
            <a:off x="493287" y="2758887"/>
            <a:ext cx="529276" cy="4468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P-C</a:t>
            </a:r>
            <a:endParaRPr lang="en-US" sz="1400" dirty="0"/>
          </a:p>
        </p:txBody>
      </p:sp>
      <p:sp>
        <p:nvSpPr>
          <p:cNvPr id="157" name="Shape 64">
            <a:extLst>
              <a:ext uri="{FF2B5EF4-FFF2-40B4-BE49-F238E27FC236}">
                <a16:creationId xmlns:a16="http://schemas.microsoft.com/office/drawing/2014/main" id="{05E5D077-EAEF-0225-44F8-7B05EF9240BD}"/>
              </a:ext>
            </a:extLst>
          </p:cNvPr>
          <p:cNvSpPr/>
          <p:nvPr/>
        </p:nvSpPr>
        <p:spPr>
          <a:xfrm>
            <a:off x="1058650" y="2758887"/>
            <a:ext cx="842030" cy="446844"/>
          </a:xfrm>
          <a:prstGeom prst="rect">
            <a:avLst/>
          </a:prstGeom>
          <a:solidFill>
            <a:srgbClr val="FBEFD7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600"/>
          </a:p>
        </p:txBody>
      </p:sp>
      <p:sp>
        <p:nvSpPr>
          <p:cNvPr id="159" name="Text 65">
            <a:extLst>
              <a:ext uri="{FF2B5EF4-FFF2-40B4-BE49-F238E27FC236}">
                <a16:creationId xmlns:a16="http://schemas.microsoft.com/office/drawing/2014/main" id="{AC73CAFD-E912-62F0-F361-1456E84BCD51}"/>
              </a:ext>
            </a:extLst>
          </p:cNvPr>
          <p:cNvSpPr/>
          <p:nvPr/>
        </p:nvSpPr>
        <p:spPr>
          <a:xfrm>
            <a:off x="1094737" y="2758887"/>
            <a:ext cx="769856" cy="4468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Mid</a:t>
            </a:r>
            <a:endParaRPr lang="en-US" sz="1400" dirty="0"/>
          </a:p>
        </p:txBody>
      </p:sp>
      <p:sp>
        <p:nvSpPr>
          <p:cNvPr id="161" name="Shape 66">
            <a:extLst>
              <a:ext uri="{FF2B5EF4-FFF2-40B4-BE49-F238E27FC236}">
                <a16:creationId xmlns:a16="http://schemas.microsoft.com/office/drawing/2014/main" id="{27B88294-3B53-D1A3-7D2F-F82C1CE730F5}"/>
              </a:ext>
            </a:extLst>
          </p:cNvPr>
          <p:cNvSpPr/>
          <p:nvPr/>
        </p:nvSpPr>
        <p:spPr>
          <a:xfrm>
            <a:off x="1900681" y="2758887"/>
            <a:ext cx="781885" cy="446844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600"/>
          </a:p>
        </p:txBody>
      </p:sp>
      <p:sp>
        <p:nvSpPr>
          <p:cNvPr id="163" name="Text 67">
            <a:extLst>
              <a:ext uri="{FF2B5EF4-FFF2-40B4-BE49-F238E27FC236}">
                <a16:creationId xmlns:a16="http://schemas.microsoft.com/office/drawing/2014/main" id="{274EE0A8-8441-8373-4C34-124DC68851FC}"/>
              </a:ext>
            </a:extLst>
          </p:cNvPr>
          <p:cNvSpPr/>
          <p:nvPr/>
        </p:nvSpPr>
        <p:spPr>
          <a:xfrm>
            <a:off x="1936768" y="2758887"/>
            <a:ext cx="709711" cy="4468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7.5</a:t>
            </a:r>
            <a:endParaRPr lang="en-US" sz="1400" dirty="0"/>
          </a:p>
        </p:txBody>
      </p:sp>
      <p:sp>
        <p:nvSpPr>
          <p:cNvPr id="165" name="Shape 68">
            <a:extLst>
              <a:ext uri="{FF2B5EF4-FFF2-40B4-BE49-F238E27FC236}">
                <a16:creationId xmlns:a16="http://schemas.microsoft.com/office/drawing/2014/main" id="{22477569-C2F0-4D48-3755-A975069D4313}"/>
              </a:ext>
            </a:extLst>
          </p:cNvPr>
          <p:cNvSpPr/>
          <p:nvPr/>
        </p:nvSpPr>
        <p:spPr>
          <a:xfrm>
            <a:off x="2682566" y="2758887"/>
            <a:ext cx="781885" cy="446844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600"/>
          </a:p>
        </p:txBody>
      </p:sp>
      <p:sp>
        <p:nvSpPr>
          <p:cNvPr id="167" name="Text 69">
            <a:extLst>
              <a:ext uri="{FF2B5EF4-FFF2-40B4-BE49-F238E27FC236}">
                <a16:creationId xmlns:a16="http://schemas.microsoft.com/office/drawing/2014/main" id="{35E52960-8BC8-C5FA-2799-BA6AD5A212FA}"/>
              </a:ext>
            </a:extLst>
          </p:cNvPr>
          <p:cNvSpPr/>
          <p:nvPr/>
        </p:nvSpPr>
        <p:spPr>
          <a:xfrm>
            <a:off x="2718653" y="2758887"/>
            <a:ext cx="709711" cy="4468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5.00</a:t>
            </a:r>
            <a:endParaRPr lang="en-US" sz="1400" dirty="0"/>
          </a:p>
        </p:txBody>
      </p:sp>
      <p:sp>
        <p:nvSpPr>
          <p:cNvPr id="169" name="Shape 70">
            <a:extLst>
              <a:ext uri="{FF2B5EF4-FFF2-40B4-BE49-F238E27FC236}">
                <a16:creationId xmlns:a16="http://schemas.microsoft.com/office/drawing/2014/main" id="{AA2444FE-AD88-5C39-CD67-081490DEDDC8}"/>
              </a:ext>
            </a:extLst>
          </p:cNvPr>
          <p:cNvSpPr/>
          <p:nvPr/>
        </p:nvSpPr>
        <p:spPr>
          <a:xfrm>
            <a:off x="3464451" y="2758887"/>
            <a:ext cx="1022465" cy="446844"/>
          </a:xfrm>
          <a:prstGeom prst="rect">
            <a:avLst/>
          </a:prstGeom>
          <a:solidFill>
            <a:srgbClr val="6C87C8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600"/>
          </a:p>
        </p:txBody>
      </p:sp>
      <p:sp>
        <p:nvSpPr>
          <p:cNvPr id="171" name="Text 71">
            <a:extLst>
              <a:ext uri="{FF2B5EF4-FFF2-40B4-BE49-F238E27FC236}">
                <a16:creationId xmlns:a16="http://schemas.microsoft.com/office/drawing/2014/main" id="{484990A2-4D5E-1F20-7531-75E4CA02811D}"/>
              </a:ext>
            </a:extLst>
          </p:cNvPr>
          <p:cNvSpPr/>
          <p:nvPr/>
        </p:nvSpPr>
        <p:spPr>
          <a:xfrm>
            <a:off x="3500538" y="2758887"/>
            <a:ext cx="950291" cy="4468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Moderate</a:t>
            </a:r>
            <a:endParaRPr lang="en-US" sz="1400" dirty="0"/>
          </a:p>
        </p:txBody>
      </p:sp>
      <p:sp>
        <p:nvSpPr>
          <p:cNvPr id="173" name="Shape 72">
            <a:extLst>
              <a:ext uri="{FF2B5EF4-FFF2-40B4-BE49-F238E27FC236}">
                <a16:creationId xmlns:a16="http://schemas.microsoft.com/office/drawing/2014/main" id="{76A4630C-0613-B65D-B8DD-DF759E0B9BAD}"/>
              </a:ext>
            </a:extLst>
          </p:cNvPr>
          <p:cNvSpPr/>
          <p:nvPr/>
        </p:nvSpPr>
        <p:spPr>
          <a:xfrm>
            <a:off x="4486917" y="2758887"/>
            <a:ext cx="1022465" cy="446844"/>
          </a:xfrm>
          <a:prstGeom prst="rect">
            <a:avLst/>
          </a:prstGeom>
          <a:solidFill>
            <a:srgbClr val="6C87C8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600"/>
          </a:p>
        </p:txBody>
      </p:sp>
      <p:sp>
        <p:nvSpPr>
          <p:cNvPr id="175" name="Text 73">
            <a:extLst>
              <a:ext uri="{FF2B5EF4-FFF2-40B4-BE49-F238E27FC236}">
                <a16:creationId xmlns:a16="http://schemas.microsoft.com/office/drawing/2014/main" id="{12B14C57-BB72-FAD6-9A69-325628FFA414}"/>
              </a:ext>
            </a:extLst>
          </p:cNvPr>
          <p:cNvSpPr/>
          <p:nvPr/>
        </p:nvSpPr>
        <p:spPr>
          <a:xfrm>
            <a:off x="4523004" y="2758887"/>
            <a:ext cx="950291" cy="4468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Moderate</a:t>
            </a:r>
            <a:endParaRPr lang="en-US" sz="1400" dirty="0"/>
          </a:p>
        </p:txBody>
      </p:sp>
      <p:sp>
        <p:nvSpPr>
          <p:cNvPr id="177" name="Shape 74">
            <a:extLst>
              <a:ext uri="{FF2B5EF4-FFF2-40B4-BE49-F238E27FC236}">
                <a16:creationId xmlns:a16="http://schemas.microsoft.com/office/drawing/2014/main" id="{1F7CBA5B-2503-C0D5-BAAA-A6141830EA98}"/>
              </a:ext>
            </a:extLst>
          </p:cNvPr>
          <p:cNvSpPr/>
          <p:nvPr/>
        </p:nvSpPr>
        <p:spPr>
          <a:xfrm>
            <a:off x="5509382" y="2758887"/>
            <a:ext cx="1022465" cy="446844"/>
          </a:xfrm>
          <a:prstGeom prst="rect">
            <a:avLst/>
          </a:prstGeom>
          <a:solidFill>
            <a:srgbClr val="232262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600"/>
          </a:p>
        </p:txBody>
      </p:sp>
      <p:sp>
        <p:nvSpPr>
          <p:cNvPr id="179" name="Text 75">
            <a:extLst>
              <a:ext uri="{FF2B5EF4-FFF2-40B4-BE49-F238E27FC236}">
                <a16:creationId xmlns:a16="http://schemas.microsoft.com/office/drawing/2014/main" id="{5CAE79A3-55E1-922F-E4C8-B71315D5093B}"/>
              </a:ext>
            </a:extLst>
          </p:cNvPr>
          <p:cNvSpPr/>
          <p:nvPr/>
        </p:nvSpPr>
        <p:spPr>
          <a:xfrm>
            <a:off x="5545469" y="2758887"/>
            <a:ext cx="950291" cy="4468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</a:t>
            </a:r>
            <a:endParaRPr lang="en-US" sz="1400" dirty="0"/>
          </a:p>
        </p:txBody>
      </p:sp>
      <p:sp>
        <p:nvSpPr>
          <p:cNvPr id="181" name="Shape 76">
            <a:extLst>
              <a:ext uri="{FF2B5EF4-FFF2-40B4-BE49-F238E27FC236}">
                <a16:creationId xmlns:a16="http://schemas.microsoft.com/office/drawing/2014/main" id="{A9DC2967-A7AF-2D29-06C6-BC867A4055B7}"/>
              </a:ext>
            </a:extLst>
          </p:cNvPr>
          <p:cNvSpPr/>
          <p:nvPr/>
        </p:nvSpPr>
        <p:spPr>
          <a:xfrm>
            <a:off x="6531848" y="2758887"/>
            <a:ext cx="661595" cy="446844"/>
          </a:xfrm>
          <a:prstGeom prst="rect">
            <a:avLst/>
          </a:prstGeom>
          <a:solidFill>
            <a:srgbClr val="F5B7B1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600"/>
          </a:p>
        </p:txBody>
      </p:sp>
      <p:sp>
        <p:nvSpPr>
          <p:cNvPr id="183" name="Text 77">
            <a:extLst>
              <a:ext uri="{FF2B5EF4-FFF2-40B4-BE49-F238E27FC236}">
                <a16:creationId xmlns:a16="http://schemas.microsoft.com/office/drawing/2014/main" id="{2A045E26-C251-4497-2831-65277DDFFE17}"/>
              </a:ext>
            </a:extLst>
          </p:cNvPr>
          <p:cNvSpPr/>
          <p:nvPr/>
        </p:nvSpPr>
        <p:spPr>
          <a:xfrm>
            <a:off x="6567935" y="2758887"/>
            <a:ext cx="589421" cy="4468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</a:t>
            </a:r>
            <a:endParaRPr lang="en-US" sz="1400" dirty="0"/>
          </a:p>
        </p:txBody>
      </p:sp>
      <p:sp>
        <p:nvSpPr>
          <p:cNvPr id="185" name="Shape 78">
            <a:extLst>
              <a:ext uri="{FF2B5EF4-FFF2-40B4-BE49-F238E27FC236}">
                <a16:creationId xmlns:a16="http://schemas.microsoft.com/office/drawing/2014/main" id="{1308A5C3-CD1C-3854-0758-9B21EE6BD974}"/>
              </a:ext>
            </a:extLst>
          </p:cNvPr>
          <p:cNvSpPr/>
          <p:nvPr/>
        </p:nvSpPr>
        <p:spPr>
          <a:xfrm>
            <a:off x="7193443" y="2758887"/>
            <a:ext cx="661595" cy="446844"/>
          </a:xfrm>
          <a:prstGeom prst="rect">
            <a:avLst/>
          </a:prstGeom>
          <a:solidFill>
            <a:srgbClr val="EDEFF5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600"/>
          </a:p>
        </p:txBody>
      </p:sp>
      <p:sp>
        <p:nvSpPr>
          <p:cNvPr id="187" name="Text 79">
            <a:extLst>
              <a:ext uri="{FF2B5EF4-FFF2-40B4-BE49-F238E27FC236}">
                <a16:creationId xmlns:a16="http://schemas.microsoft.com/office/drawing/2014/main" id="{689DD922-E792-6752-16C8-0225D6276AB1}"/>
              </a:ext>
            </a:extLst>
          </p:cNvPr>
          <p:cNvSpPr/>
          <p:nvPr/>
        </p:nvSpPr>
        <p:spPr>
          <a:xfrm>
            <a:off x="7229530" y="2758887"/>
            <a:ext cx="589421" cy="4468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</a:t>
            </a:r>
            <a:endParaRPr lang="en-US" sz="1400" dirty="0"/>
          </a:p>
        </p:txBody>
      </p:sp>
      <p:sp>
        <p:nvSpPr>
          <p:cNvPr id="189" name="Shape 80">
            <a:extLst>
              <a:ext uri="{FF2B5EF4-FFF2-40B4-BE49-F238E27FC236}">
                <a16:creationId xmlns:a16="http://schemas.microsoft.com/office/drawing/2014/main" id="{E4FDA39D-3D4D-84D6-742B-E57E6530F5B7}"/>
              </a:ext>
            </a:extLst>
          </p:cNvPr>
          <p:cNvSpPr/>
          <p:nvPr/>
        </p:nvSpPr>
        <p:spPr>
          <a:xfrm>
            <a:off x="7855038" y="2758887"/>
            <a:ext cx="2055316" cy="446844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1400"/>
          </a:p>
        </p:txBody>
      </p:sp>
      <p:sp>
        <p:nvSpPr>
          <p:cNvPr id="191" name="Text 81">
            <a:extLst>
              <a:ext uri="{FF2B5EF4-FFF2-40B4-BE49-F238E27FC236}">
                <a16:creationId xmlns:a16="http://schemas.microsoft.com/office/drawing/2014/main" id="{D038CFA2-D6CD-E449-A156-7199B3DBC59B}"/>
              </a:ext>
            </a:extLst>
          </p:cNvPr>
          <p:cNvSpPr/>
          <p:nvPr/>
        </p:nvSpPr>
        <p:spPr>
          <a:xfrm>
            <a:off x="7891125" y="2758887"/>
            <a:ext cx="3777108" cy="4468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80% credit to course</a:t>
            </a:r>
            <a:endParaRPr lang="en-US" sz="1400" dirty="0"/>
          </a:p>
        </p:txBody>
      </p:sp>
      <p:sp>
        <p:nvSpPr>
          <p:cNvPr id="193" name="Shape 82">
            <a:extLst>
              <a:ext uri="{FF2B5EF4-FFF2-40B4-BE49-F238E27FC236}">
                <a16:creationId xmlns:a16="http://schemas.microsoft.com/office/drawing/2014/main" id="{F6043711-5375-D367-B5A1-872744D231CD}"/>
              </a:ext>
            </a:extLst>
          </p:cNvPr>
          <p:cNvSpPr/>
          <p:nvPr/>
        </p:nvSpPr>
        <p:spPr>
          <a:xfrm>
            <a:off x="457200" y="3205730"/>
            <a:ext cx="601450" cy="446844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600"/>
          </a:p>
        </p:txBody>
      </p:sp>
      <p:sp>
        <p:nvSpPr>
          <p:cNvPr id="195" name="Text 83">
            <a:extLst>
              <a:ext uri="{FF2B5EF4-FFF2-40B4-BE49-F238E27FC236}">
                <a16:creationId xmlns:a16="http://schemas.microsoft.com/office/drawing/2014/main" id="{B5E3D6FF-1195-807D-4195-144E96E8EF08}"/>
              </a:ext>
            </a:extLst>
          </p:cNvPr>
          <p:cNvSpPr/>
          <p:nvPr/>
        </p:nvSpPr>
        <p:spPr>
          <a:xfrm>
            <a:off x="493287" y="3205730"/>
            <a:ext cx="529276" cy="4468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P-E</a:t>
            </a:r>
            <a:endParaRPr lang="en-US" sz="1400" dirty="0"/>
          </a:p>
        </p:txBody>
      </p:sp>
      <p:sp>
        <p:nvSpPr>
          <p:cNvPr id="197" name="Shape 84">
            <a:extLst>
              <a:ext uri="{FF2B5EF4-FFF2-40B4-BE49-F238E27FC236}">
                <a16:creationId xmlns:a16="http://schemas.microsoft.com/office/drawing/2014/main" id="{C989E3C9-78E8-F6F0-C1B4-2F221F5A5DA1}"/>
              </a:ext>
            </a:extLst>
          </p:cNvPr>
          <p:cNvSpPr/>
          <p:nvPr/>
        </p:nvSpPr>
        <p:spPr>
          <a:xfrm>
            <a:off x="1058650" y="3205730"/>
            <a:ext cx="842030" cy="446844"/>
          </a:xfrm>
          <a:prstGeom prst="rect">
            <a:avLst/>
          </a:prstGeom>
          <a:solidFill>
            <a:srgbClr val="DFF3E6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600"/>
          </a:p>
        </p:txBody>
      </p:sp>
      <p:sp>
        <p:nvSpPr>
          <p:cNvPr id="199" name="Text 85">
            <a:extLst>
              <a:ext uri="{FF2B5EF4-FFF2-40B4-BE49-F238E27FC236}">
                <a16:creationId xmlns:a16="http://schemas.microsoft.com/office/drawing/2014/main" id="{4ED5BA80-547B-AAF9-F5F9-194E78F626B9}"/>
              </a:ext>
            </a:extLst>
          </p:cNvPr>
          <p:cNvSpPr/>
          <p:nvPr/>
        </p:nvSpPr>
        <p:spPr>
          <a:xfrm>
            <a:off x="1094737" y="3205730"/>
            <a:ext cx="769856" cy="4468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</a:t>
            </a:r>
            <a:endParaRPr lang="en-US" sz="1400" dirty="0"/>
          </a:p>
        </p:txBody>
      </p:sp>
      <p:sp>
        <p:nvSpPr>
          <p:cNvPr id="201" name="Shape 86">
            <a:extLst>
              <a:ext uri="{FF2B5EF4-FFF2-40B4-BE49-F238E27FC236}">
                <a16:creationId xmlns:a16="http://schemas.microsoft.com/office/drawing/2014/main" id="{230824CF-FFB4-B09B-1FBB-5A3179A1BF57}"/>
              </a:ext>
            </a:extLst>
          </p:cNvPr>
          <p:cNvSpPr/>
          <p:nvPr/>
        </p:nvSpPr>
        <p:spPr>
          <a:xfrm>
            <a:off x="1900681" y="3205730"/>
            <a:ext cx="781885" cy="446844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600"/>
          </a:p>
        </p:txBody>
      </p:sp>
      <p:sp>
        <p:nvSpPr>
          <p:cNvPr id="203" name="Text 87">
            <a:extLst>
              <a:ext uri="{FF2B5EF4-FFF2-40B4-BE49-F238E27FC236}">
                <a16:creationId xmlns:a16="http://schemas.microsoft.com/office/drawing/2014/main" id="{A38BF18C-5DF3-AB8C-751E-9F8E7B563106}"/>
              </a:ext>
            </a:extLst>
          </p:cNvPr>
          <p:cNvSpPr/>
          <p:nvPr/>
        </p:nvSpPr>
        <p:spPr>
          <a:xfrm>
            <a:off x="1936768" y="3205730"/>
            <a:ext cx="709711" cy="4468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10.0</a:t>
            </a:r>
            <a:endParaRPr lang="en-US" sz="1400" dirty="0"/>
          </a:p>
        </p:txBody>
      </p:sp>
      <p:sp>
        <p:nvSpPr>
          <p:cNvPr id="205" name="Shape 88">
            <a:extLst>
              <a:ext uri="{FF2B5EF4-FFF2-40B4-BE49-F238E27FC236}">
                <a16:creationId xmlns:a16="http://schemas.microsoft.com/office/drawing/2014/main" id="{71BAFFE8-ECF2-CC94-3CD0-FE290934CD94}"/>
              </a:ext>
            </a:extLst>
          </p:cNvPr>
          <p:cNvSpPr/>
          <p:nvPr/>
        </p:nvSpPr>
        <p:spPr>
          <a:xfrm>
            <a:off x="2682566" y="3205730"/>
            <a:ext cx="781885" cy="446844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600"/>
          </a:p>
        </p:txBody>
      </p:sp>
      <p:sp>
        <p:nvSpPr>
          <p:cNvPr id="207" name="Text 89">
            <a:extLst>
              <a:ext uri="{FF2B5EF4-FFF2-40B4-BE49-F238E27FC236}">
                <a16:creationId xmlns:a16="http://schemas.microsoft.com/office/drawing/2014/main" id="{F5B06497-3F87-BC63-CA72-B19686896F3D}"/>
              </a:ext>
            </a:extLst>
          </p:cNvPr>
          <p:cNvSpPr/>
          <p:nvPr/>
        </p:nvSpPr>
        <p:spPr>
          <a:xfrm>
            <a:off x="2718653" y="3205730"/>
            <a:ext cx="709711" cy="4468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4.60</a:t>
            </a:r>
            <a:endParaRPr lang="en-US" sz="1400" dirty="0"/>
          </a:p>
        </p:txBody>
      </p:sp>
      <p:sp>
        <p:nvSpPr>
          <p:cNvPr id="209" name="Shape 90">
            <a:extLst>
              <a:ext uri="{FF2B5EF4-FFF2-40B4-BE49-F238E27FC236}">
                <a16:creationId xmlns:a16="http://schemas.microsoft.com/office/drawing/2014/main" id="{48892CA6-27E4-3080-7A39-125A3F284D6F}"/>
              </a:ext>
            </a:extLst>
          </p:cNvPr>
          <p:cNvSpPr/>
          <p:nvPr/>
        </p:nvSpPr>
        <p:spPr>
          <a:xfrm>
            <a:off x="3464451" y="3205730"/>
            <a:ext cx="1022465" cy="446844"/>
          </a:xfrm>
          <a:prstGeom prst="rect">
            <a:avLst/>
          </a:prstGeom>
          <a:solidFill>
            <a:srgbClr val="6C87C8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600"/>
          </a:p>
        </p:txBody>
      </p:sp>
      <p:sp>
        <p:nvSpPr>
          <p:cNvPr id="211" name="Text 91">
            <a:extLst>
              <a:ext uri="{FF2B5EF4-FFF2-40B4-BE49-F238E27FC236}">
                <a16:creationId xmlns:a16="http://schemas.microsoft.com/office/drawing/2014/main" id="{3481682C-754B-EF74-E179-A38A6B79E8A8}"/>
              </a:ext>
            </a:extLst>
          </p:cNvPr>
          <p:cNvSpPr/>
          <p:nvPr/>
        </p:nvSpPr>
        <p:spPr>
          <a:xfrm>
            <a:off x="3500538" y="3205730"/>
            <a:ext cx="950291" cy="4468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Moderate</a:t>
            </a:r>
            <a:endParaRPr lang="en-US" sz="1400" dirty="0"/>
          </a:p>
        </p:txBody>
      </p:sp>
      <p:sp>
        <p:nvSpPr>
          <p:cNvPr id="213" name="Shape 92">
            <a:extLst>
              <a:ext uri="{FF2B5EF4-FFF2-40B4-BE49-F238E27FC236}">
                <a16:creationId xmlns:a16="http://schemas.microsoft.com/office/drawing/2014/main" id="{C80DF5D6-B804-47BA-68BD-59ED583041C3}"/>
              </a:ext>
            </a:extLst>
          </p:cNvPr>
          <p:cNvSpPr/>
          <p:nvPr/>
        </p:nvSpPr>
        <p:spPr>
          <a:xfrm>
            <a:off x="4486917" y="3205730"/>
            <a:ext cx="1022465" cy="446844"/>
          </a:xfrm>
          <a:prstGeom prst="rect">
            <a:avLst/>
          </a:prstGeom>
          <a:solidFill>
            <a:srgbClr val="6C87C8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600"/>
          </a:p>
        </p:txBody>
      </p:sp>
      <p:sp>
        <p:nvSpPr>
          <p:cNvPr id="215" name="Text 93">
            <a:extLst>
              <a:ext uri="{FF2B5EF4-FFF2-40B4-BE49-F238E27FC236}">
                <a16:creationId xmlns:a16="http://schemas.microsoft.com/office/drawing/2014/main" id="{7B4C5112-AB31-47AC-A614-78A994F61C4E}"/>
              </a:ext>
            </a:extLst>
          </p:cNvPr>
          <p:cNvSpPr/>
          <p:nvPr/>
        </p:nvSpPr>
        <p:spPr>
          <a:xfrm>
            <a:off x="4523004" y="3205730"/>
            <a:ext cx="950291" cy="4468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Moderate</a:t>
            </a:r>
            <a:endParaRPr lang="en-US" sz="1400" dirty="0"/>
          </a:p>
        </p:txBody>
      </p:sp>
      <p:sp>
        <p:nvSpPr>
          <p:cNvPr id="217" name="Shape 94">
            <a:extLst>
              <a:ext uri="{FF2B5EF4-FFF2-40B4-BE49-F238E27FC236}">
                <a16:creationId xmlns:a16="http://schemas.microsoft.com/office/drawing/2014/main" id="{A5588B47-3DD6-5317-377C-B7200658EE24}"/>
              </a:ext>
            </a:extLst>
          </p:cNvPr>
          <p:cNvSpPr/>
          <p:nvPr/>
        </p:nvSpPr>
        <p:spPr>
          <a:xfrm>
            <a:off x="5509382" y="3205730"/>
            <a:ext cx="1022465" cy="446844"/>
          </a:xfrm>
          <a:prstGeom prst="rect">
            <a:avLst/>
          </a:prstGeom>
          <a:solidFill>
            <a:srgbClr val="6C87C8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600"/>
          </a:p>
        </p:txBody>
      </p:sp>
      <p:sp>
        <p:nvSpPr>
          <p:cNvPr id="219" name="Text 95">
            <a:extLst>
              <a:ext uri="{FF2B5EF4-FFF2-40B4-BE49-F238E27FC236}">
                <a16:creationId xmlns:a16="http://schemas.microsoft.com/office/drawing/2014/main" id="{3FF39D8D-8A4E-B565-A32C-7B3537173957}"/>
              </a:ext>
            </a:extLst>
          </p:cNvPr>
          <p:cNvSpPr/>
          <p:nvPr/>
        </p:nvSpPr>
        <p:spPr>
          <a:xfrm>
            <a:off x="5545469" y="3205730"/>
            <a:ext cx="950291" cy="4468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Moderate</a:t>
            </a:r>
            <a:endParaRPr lang="en-US" sz="1400" dirty="0"/>
          </a:p>
        </p:txBody>
      </p:sp>
      <p:sp>
        <p:nvSpPr>
          <p:cNvPr id="221" name="Shape 96">
            <a:extLst>
              <a:ext uri="{FF2B5EF4-FFF2-40B4-BE49-F238E27FC236}">
                <a16:creationId xmlns:a16="http://schemas.microsoft.com/office/drawing/2014/main" id="{0F0E9A71-E6BE-FCEA-04C0-82D67C93DFB3}"/>
              </a:ext>
            </a:extLst>
          </p:cNvPr>
          <p:cNvSpPr/>
          <p:nvPr/>
        </p:nvSpPr>
        <p:spPr>
          <a:xfrm>
            <a:off x="6531848" y="3205730"/>
            <a:ext cx="661595" cy="446844"/>
          </a:xfrm>
          <a:prstGeom prst="rect">
            <a:avLst/>
          </a:prstGeom>
          <a:solidFill>
            <a:srgbClr val="F5B7B1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600"/>
          </a:p>
        </p:txBody>
      </p:sp>
      <p:sp>
        <p:nvSpPr>
          <p:cNvPr id="223" name="Text 97">
            <a:extLst>
              <a:ext uri="{FF2B5EF4-FFF2-40B4-BE49-F238E27FC236}">
                <a16:creationId xmlns:a16="http://schemas.microsoft.com/office/drawing/2014/main" id="{CD4C8506-9601-7B79-C01B-45DDD0167617}"/>
              </a:ext>
            </a:extLst>
          </p:cNvPr>
          <p:cNvSpPr/>
          <p:nvPr/>
        </p:nvSpPr>
        <p:spPr>
          <a:xfrm>
            <a:off x="6567935" y="3205730"/>
            <a:ext cx="589421" cy="4468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</a:t>
            </a:r>
            <a:endParaRPr lang="en-US" sz="1400" dirty="0"/>
          </a:p>
        </p:txBody>
      </p:sp>
      <p:sp>
        <p:nvSpPr>
          <p:cNvPr id="225" name="Shape 98">
            <a:extLst>
              <a:ext uri="{FF2B5EF4-FFF2-40B4-BE49-F238E27FC236}">
                <a16:creationId xmlns:a16="http://schemas.microsoft.com/office/drawing/2014/main" id="{0700E4D1-D47F-E228-8F9F-3720BECB7E58}"/>
              </a:ext>
            </a:extLst>
          </p:cNvPr>
          <p:cNvSpPr/>
          <p:nvPr/>
        </p:nvSpPr>
        <p:spPr>
          <a:xfrm>
            <a:off x="7193443" y="3205730"/>
            <a:ext cx="661595" cy="446844"/>
          </a:xfrm>
          <a:prstGeom prst="rect">
            <a:avLst/>
          </a:prstGeom>
          <a:solidFill>
            <a:srgbClr val="EDEFF5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600"/>
          </a:p>
        </p:txBody>
      </p:sp>
      <p:sp>
        <p:nvSpPr>
          <p:cNvPr id="227" name="Text 99">
            <a:extLst>
              <a:ext uri="{FF2B5EF4-FFF2-40B4-BE49-F238E27FC236}">
                <a16:creationId xmlns:a16="http://schemas.microsoft.com/office/drawing/2014/main" id="{3734E279-3F5D-98CB-CC38-9B10326DBAFE}"/>
              </a:ext>
            </a:extLst>
          </p:cNvPr>
          <p:cNvSpPr/>
          <p:nvPr/>
        </p:nvSpPr>
        <p:spPr>
          <a:xfrm>
            <a:off x="7229530" y="3205730"/>
            <a:ext cx="589421" cy="4468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</a:t>
            </a:r>
            <a:endParaRPr lang="en-US" sz="1400" dirty="0"/>
          </a:p>
        </p:txBody>
      </p:sp>
      <p:sp>
        <p:nvSpPr>
          <p:cNvPr id="229" name="Shape 100">
            <a:extLst>
              <a:ext uri="{FF2B5EF4-FFF2-40B4-BE49-F238E27FC236}">
                <a16:creationId xmlns:a16="http://schemas.microsoft.com/office/drawing/2014/main" id="{BEC01921-242C-E8EC-9A59-A69D664F71E7}"/>
              </a:ext>
            </a:extLst>
          </p:cNvPr>
          <p:cNvSpPr/>
          <p:nvPr/>
        </p:nvSpPr>
        <p:spPr>
          <a:xfrm>
            <a:off x="7855038" y="3205730"/>
            <a:ext cx="2055316" cy="446844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1400"/>
          </a:p>
        </p:txBody>
      </p:sp>
      <p:sp>
        <p:nvSpPr>
          <p:cNvPr id="231" name="Text 101">
            <a:extLst>
              <a:ext uri="{FF2B5EF4-FFF2-40B4-BE49-F238E27FC236}">
                <a16:creationId xmlns:a16="http://schemas.microsoft.com/office/drawing/2014/main" id="{5E300686-6BA7-EE36-D3F5-CFD363AB55A0}"/>
              </a:ext>
            </a:extLst>
          </p:cNvPr>
          <p:cNvSpPr/>
          <p:nvPr/>
        </p:nvSpPr>
        <p:spPr>
          <a:xfrm>
            <a:off x="7891125" y="3205730"/>
            <a:ext cx="3777108" cy="4468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50% credit to course</a:t>
            </a:r>
            <a:endParaRPr lang="en-US" sz="1400" dirty="0"/>
          </a:p>
        </p:txBody>
      </p:sp>
      <p:sp>
        <p:nvSpPr>
          <p:cNvPr id="233" name="Shape 102">
            <a:extLst>
              <a:ext uri="{FF2B5EF4-FFF2-40B4-BE49-F238E27FC236}">
                <a16:creationId xmlns:a16="http://schemas.microsoft.com/office/drawing/2014/main" id="{EE0FFB4B-F53B-2424-AC50-E1D57A50A335}"/>
              </a:ext>
            </a:extLst>
          </p:cNvPr>
          <p:cNvSpPr/>
          <p:nvPr/>
        </p:nvSpPr>
        <p:spPr>
          <a:xfrm>
            <a:off x="457200" y="3652574"/>
            <a:ext cx="601450" cy="446844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600"/>
          </a:p>
        </p:txBody>
      </p:sp>
      <p:sp>
        <p:nvSpPr>
          <p:cNvPr id="235" name="Text 103">
            <a:extLst>
              <a:ext uri="{FF2B5EF4-FFF2-40B4-BE49-F238E27FC236}">
                <a16:creationId xmlns:a16="http://schemas.microsoft.com/office/drawing/2014/main" id="{C0E54A11-12F7-736A-37F6-E93FD4C1BE5E}"/>
              </a:ext>
            </a:extLst>
          </p:cNvPr>
          <p:cNvSpPr/>
          <p:nvPr/>
        </p:nvSpPr>
        <p:spPr>
          <a:xfrm>
            <a:off x="493287" y="3652574"/>
            <a:ext cx="529276" cy="4468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P-D</a:t>
            </a:r>
            <a:endParaRPr lang="en-US" sz="1400" dirty="0"/>
          </a:p>
        </p:txBody>
      </p:sp>
      <p:sp>
        <p:nvSpPr>
          <p:cNvPr id="237" name="Shape 104">
            <a:extLst>
              <a:ext uri="{FF2B5EF4-FFF2-40B4-BE49-F238E27FC236}">
                <a16:creationId xmlns:a16="http://schemas.microsoft.com/office/drawing/2014/main" id="{30FB3730-A2B3-EA12-42B3-6828AE5A9EBC}"/>
              </a:ext>
            </a:extLst>
          </p:cNvPr>
          <p:cNvSpPr/>
          <p:nvPr/>
        </p:nvSpPr>
        <p:spPr>
          <a:xfrm>
            <a:off x="1058650" y="3652574"/>
            <a:ext cx="842030" cy="446844"/>
          </a:xfrm>
          <a:prstGeom prst="rect">
            <a:avLst/>
          </a:prstGeom>
          <a:solidFill>
            <a:srgbClr val="FBEFD7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600"/>
          </a:p>
        </p:txBody>
      </p:sp>
      <p:sp>
        <p:nvSpPr>
          <p:cNvPr id="239" name="Text 105">
            <a:extLst>
              <a:ext uri="{FF2B5EF4-FFF2-40B4-BE49-F238E27FC236}">
                <a16:creationId xmlns:a16="http://schemas.microsoft.com/office/drawing/2014/main" id="{D4535CB5-AF2E-53F9-9AA5-A3A38B4D1F3F}"/>
              </a:ext>
            </a:extLst>
          </p:cNvPr>
          <p:cNvSpPr/>
          <p:nvPr/>
        </p:nvSpPr>
        <p:spPr>
          <a:xfrm>
            <a:off x="1094737" y="3652574"/>
            <a:ext cx="769856" cy="4468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Mid</a:t>
            </a:r>
            <a:endParaRPr lang="en-US" sz="1400" dirty="0"/>
          </a:p>
        </p:txBody>
      </p:sp>
      <p:sp>
        <p:nvSpPr>
          <p:cNvPr id="241" name="Shape 106">
            <a:extLst>
              <a:ext uri="{FF2B5EF4-FFF2-40B4-BE49-F238E27FC236}">
                <a16:creationId xmlns:a16="http://schemas.microsoft.com/office/drawing/2014/main" id="{5714174F-9374-474F-2C1A-A3AA5B5E8C8A}"/>
              </a:ext>
            </a:extLst>
          </p:cNvPr>
          <p:cNvSpPr/>
          <p:nvPr/>
        </p:nvSpPr>
        <p:spPr>
          <a:xfrm>
            <a:off x="1900681" y="3652574"/>
            <a:ext cx="781885" cy="446844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600"/>
          </a:p>
        </p:txBody>
      </p:sp>
      <p:sp>
        <p:nvSpPr>
          <p:cNvPr id="243" name="Text 107">
            <a:extLst>
              <a:ext uri="{FF2B5EF4-FFF2-40B4-BE49-F238E27FC236}">
                <a16:creationId xmlns:a16="http://schemas.microsoft.com/office/drawing/2014/main" id="{F84C2622-2A7A-9FDD-5948-03AB685B9574}"/>
              </a:ext>
            </a:extLst>
          </p:cNvPr>
          <p:cNvSpPr/>
          <p:nvPr/>
        </p:nvSpPr>
        <p:spPr>
          <a:xfrm>
            <a:off x="1936768" y="3652574"/>
            <a:ext cx="709711" cy="4468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8.0</a:t>
            </a:r>
            <a:endParaRPr lang="en-US" sz="1400" dirty="0"/>
          </a:p>
        </p:txBody>
      </p:sp>
      <p:sp>
        <p:nvSpPr>
          <p:cNvPr id="245" name="Shape 108">
            <a:extLst>
              <a:ext uri="{FF2B5EF4-FFF2-40B4-BE49-F238E27FC236}">
                <a16:creationId xmlns:a16="http://schemas.microsoft.com/office/drawing/2014/main" id="{375274CD-A02C-DCB5-614E-9420DEFC42A6}"/>
              </a:ext>
            </a:extLst>
          </p:cNvPr>
          <p:cNvSpPr/>
          <p:nvPr/>
        </p:nvSpPr>
        <p:spPr>
          <a:xfrm>
            <a:off x="2682566" y="3652574"/>
            <a:ext cx="781885" cy="446844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600"/>
          </a:p>
        </p:txBody>
      </p:sp>
      <p:sp>
        <p:nvSpPr>
          <p:cNvPr id="247" name="Text 109">
            <a:extLst>
              <a:ext uri="{FF2B5EF4-FFF2-40B4-BE49-F238E27FC236}">
                <a16:creationId xmlns:a16="http://schemas.microsoft.com/office/drawing/2014/main" id="{9874E001-DA47-FBBD-43E6-E438B878D9FD}"/>
              </a:ext>
            </a:extLst>
          </p:cNvPr>
          <p:cNvSpPr/>
          <p:nvPr/>
        </p:nvSpPr>
        <p:spPr>
          <a:xfrm>
            <a:off x="2718653" y="3652574"/>
            <a:ext cx="709711" cy="4468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4.50</a:t>
            </a:r>
            <a:endParaRPr lang="en-US" sz="1400" dirty="0"/>
          </a:p>
        </p:txBody>
      </p:sp>
      <p:sp>
        <p:nvSpPr>
          <p:cNvPr id="249" name="Shape 110">
            <a:extLst>
              <a:ext uri="{FF2B5EF4-FFF2-40B4-BE49-F238E27FC236}">
                <a16:creationId xmlns:a16="http://schemas.microsoft.com/office/drawing/2014/main" id="{32404E33-31B8-5E89-EFA9-B5D0037A0B83}"/>
              </a:ext>
            </a:extLst>
          </p:cNvPr>
          <p:cNvSpPr/>
          <p:nvPr/>
        </p:nvSpPr>
        <p:spPr>
          <a:xfrm>
            <a:off x="3464451" y="3652574"/>
            <a:ext cx="1022465" cy="446844"/>
          </a:xfrm>
          <a:prstGeom prst="rect">
            <a:avLst/>
          </a:prstGeom>
          <a:solidFill>
            <a:srgbClr val="232262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600"/>
          </a:p>
        </p:txBody>
      </p:sp>
      <p:sp>
        <p:nvSpPr>
          <p:cNvPr id="251" name="Text 111">
            <a:extLst>
              <a:ext uri="{FF2B5EF4-FFF2-40B4-BE49-F238E27FC236}">
                <a16:creationId xmlns:a16="http://schemas.microsoft.com/office/drawing/2014/main" id="{15A3123D-B24B-3ADA-A36E-A8EB242F28C7}"/>
              </a:ext>
            </a:extLst>
          </p:cNvPr>
          <p:cNvSpPr/>
          <p:nvPr/>
        </p:nvSpPr>
        <p:spPr>
          <a:xfrm>
            <a:off x="3500538" y="3652574"/>
            <a:ext cx="950291" cy="4468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</a:t>
            </a:r>
            <a:endParaRPr lang="en-US" sz="1400" dirty="0"/>
          </a:p>
        </p:txBody>
      </p:sp>
      <p:sp>
        <p:nvSpPr>
          <p:cNvPr id="253" name="Shape 112">
            <a:extLst>
              <a:ext uri="{FF2B5EF4-FFF2-40B4-BE49-F238E27FC236}">
                <a16:creationId xmlns:a16="http://schemas.microsoft.com/office/drawing/2014/main" id="{BE824134-2935-98F5-00D9-9125F571C1D6}"/>
              </a:ext>
            </a:extLst>
          </p:cNvPr>
          <p:cNvSpPr/>
          <p:nvPr/>
        </p:nvSpPr>
        <p:spPr>
          <a:xfrm>
            <a:off x="4486917" y="3652574"/>
            <a:ext cx="1022465" cy="446844"/>
          </a:xfrm>
          <a:prstGeom prst="rect">
            <a:avLst/>
          </a:prstGeom>
          <a:solidFill>
            <a:srgbClr val="232262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600"/>
          </a:p>
        </p:txBody>
      </p:sp>
      <p:sp>
        <p:nvSpPr>
          <p:cNvPr id="255" name="Text 113">
            <a:extLst>
              <a:ext uri="{FF2B5EF4-FFF2-40B4-BE49-F238E27FC236}">
                <a16:creationId xmlns:a16="http://schemas.microsoft.com/office/drawing/2014/main" id="{27114089-B2BF-E039-8C70-CAB587198553}"/>
              </a:ext>
            </a:extLst>
          </p:cNvPr>
          <p:cNvSpPr/>
          <p:nvPr/>
        </p:nvSpPr>
        <p:spPr>
          <a:xfrm>
            <a:off x="4523004" y="3652574"/>
            <a:ext cx="950291" cy="4468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</a:t>
            </a:r>
            <a:endParaRPr lang="en-US" sz="1400" dirty="0"/>
          </a:p>
        </p:txBody>
      </p:sp>
      <p:sp>
        <p:nvSpPr>
          <p:cNvPr id="257" name="Shape 114">
            <a:extLst>
              <a:ext uri="{FF2B5EF4-FFF2-40B4-BE49-F238E27FC236}">
                <a16:creationId xmlns:a16="http://schemas.microsoft.com/office/drawing/2014/main" id="{EE486096-C4C0-6185-4100-721F71C33E93}"/>
              </a:ext>
            </a:extLst>
          </p:cNvPr>
          <p:cNvSpPr/>
          <p:nvPr/>
        </p:nvSpPr>
        <p:spPr>
          <a:xfrm>
            <a:off x="5509382" y="3652574"/>
            <a:ext cx="1022465" cy="446844"/>
          </a:xfrm>
          <a:prstGeom prst="rect">
            <a:avLst/>
          </a:prstGeom>
          <a:solidFill>
            <a:srgbClr val="232262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600"/>
          </a:p>
        </p:txBody>
      </p:sp>
      <p:sp>
        <p:nvSpPr>
          <p:cNvPr id="259" name="Text 115">
            <a:extLst>
              <a:ext uri="{FF2B5EF4-FFF2-40B4-BE49-F238E27FC236}">
                <a16:creationId xmlns:a16="http://schemas.microsoft.com/office/drawing/2014/main" id="{461EB74F-81FE-E25F-E271-5B47695D47CB}"/>
              </a:ext>
            </a:extLst>
          </p:cNvPr>
          <p:cNvSpPr/>
          <p:nvPr/>
        </p:nvSpPr>
        <p:spPr>
          <a:xfrm>
            <a:off x="5545469" y="3652574"/>
            <a:ext cx="950291" cy="4468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</a:t>
            </a:r>
            <a:endParaRPr lang="en-US" sz="1400" dirty="0"/>
          </a:p>
        </p:txBody>
      </p:sp>
      <p:sp>
        <p:nvSpPr>
          <p:cNvPr id="261" name="Shape 116">
            <a:extLst>
              <a:ext uri="{FF2B5EF4-FFF2-40B4-BE49-F238E27FC236}">
                <a16:creationId xmlns:a16="http://schemas.microsoft.com/office/drawing/2014/main" id="{398ABE7C-6973-70AF-13B0-3B4C937BDEE8}"/>
              </a:ext>
            </a:extLst>
          </p:cNvPr>
          <p:cNvSpPr/>
          <p:nvPr/>
        </p:nvSpPr>
        <p:spPr>
          <a:xfrm>
            <a:off x="6531848" y="3652574"/>
            <a:ext cx="661595" cy="446844"/>
          </a:xfrm>
          <a:prstGeom prst="rect">
            <a:avLst/>
          </a:prstGeom>
          <a:solidFill>
            <a:srgbClr val="F5B7B1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600"/>
          </a:p>
        </p:txBody>
      </p:sp>
      <p:sp>
        <p:nvSpPr>
          <p:cNvPr id="263" name="Text 117">
            <a:extLst>
              <a:ext uri="{FF2B5EF4-FFF2-40B4-BE49-F238E27FC236}">
                <a16:creationId xmlns:a16="http://schemas.microsoft.com/office/drawing/2014/main" id="{A1916E40-7865-070E-08DF-EB11339673DA}"/>
              </a:ext>
            </a:extLst>
          </p:cNvPr>
          <p:cNvSpPr/>
          <p:nvPr/>
        </p:nvSpPr>
        <p:spPr>
          <a:xfrm>
            <a:off x="6567935" y="3652574"/>
            <a:ext cx="589421" cy="4468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</a:t>
            </a:r>
            <a:endParaRPr lang="en-US" sz="1400" dirty="0"/>
          </a:p>
        </p:txBody>
      </p:sp>
      <p:sp>
        <p:nvSpPr>
          <p:cNvPr id="265" name="Shape 118">
            <a:extLst>
              <a:ext uri="{FF2B5EF4-FFF2-40B4-BE49-F238E27FC236}">
                <a16:creationId xmlns:a16="http://schemas.microsoft.com/office/drawing/2014/main" id="{31E82D61-BFF4-5688-3CC7-43AD132D51E1}"/>
              </a:ext>
            </a:extLst>
          </p:cNvPr>
          <p:cNvSpPr/>
          <p:nvPr/>
        </p:nvSpPr>
        <p:spPr>
          <a:xfrm>
            <a:off x="7193443" y="3652574"/>
            <a:ext cx="661595" cy="446844"/>
          </a:xfrm>
          <a:prstGeom prst="rect">
            <a:avLst/>
          </a:prstGeom>
          <a:solidFill>
            <a:srgbClr val="EDEFF5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600"/>
          </a:p>
        </p:txBody>
      </p:sp>
      <p:sp>
        <p:nvSpPr>
          <p:cNvPr id="267" name="Text 119">
            <a:extLst>
              <a:ext uri="{FF2B5EF4-FFF2-40B4-BE49-F238E27FC236}">
                <a16:creationId xmlns:a16="http://schemas.microsoft.com/office/drawing/2014/main" id="{0BD81B7B-0FCD-FA06-61CC-6A96D7137AE5}"/>
              </a:ext>
            </a:extLst>
          </p:cNvPr>
          <p:cNvSpPr/>
          <p:nvPr/>
        </p:nvSpPr>
        <p:spPr>
          <a:xfrm>
            <a:off x="7229530" y="3652574"/>
            <a:ext cx="589421" cy="4468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</a:t>
            </a:r>
            <a:endParaRPr lang="en-US" sz="1400" dirty="0"/>
          </a:p>
        </p:txBody>
      </p:sp>
      <p:sp>
        <p:nvSpPr>
          <p:cNvPr id="269" name="Shape 120">
            <a:extLst>
              <a:ext uri="{FF2B5EF4-FFF2-40B4-BE49-F238E27FC236}">
                <a16:creationId xmlns:a16="http://schemas.microsoft.com/office/drawing/2014/main" id="{07C7F6F4-A18E-A848-B057-E8656D5CE737}"/>
              </a:ext>
            </a:extLst>
          </p:cNvPr>
          <p:cNvSpPr/>
          <p:nvPr/>
        </p:nvSpPr>
        <p:spPr>
          <a:xfrm>
            <a:off x="7855037" y="3652574"/>
            <a:ext cx="2055315" cy="446844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1400"/>
          </a:p>
        </p:txBody>
      </p:sp>
      <p:sp>
        <p:nvSpPr>
          <p:cNvPr id="271" name="Text 121">
            <a:extLst>
              <a:ext uri="{FF2B5EF4-FFF2-40B4-BE49-F238E27FC236}">
                <a16:creationId xmlns:a16="http://schemas.microsoft.com/office/drawing/2014/main" id="{1B5F217C-BF24-3666-08F9-62E01DD942B8}"/>
              </a:ext>
            </a:extLst>
          </p:cNvPr>
          <p:cNvSpPr/>
          <p:nvPr/>
        </p:nvSpPr>
        <p:spPr>
          <a:xfrm>
            <a:off x="7891125" y="3652574"/>
            <a:ext cx="3777108" cy="4468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Thinks in English now</a:t>
            </a:r>
            <a:endParaRPr lang="en-US" sz="1400" dirty="0"/>
          </a:p>
        </p:txBody>
      </p:sp>
      <p:sp>
        <p:nvSpPr>
          <p:cNvPr id="273" name="Shape 122">
            <a:extLst>
              <a:ext uri="{FF2B5EF4-FFF2-40B4-BE49-F238E27FC236}">
                <a16:creationId xmlns:a16="http://schemas.microsoft.com/office/drawing/2014/main" id="{D1EA1DA4-A985-16B2-42E9-523B14AB6DE2}"/>
              </a:ext>
            </a:extLst>
          </p:cNvPr>
          <p:cNvSpPr/>
          <p:nvPr/>
        </p:nvSpPr>
        <p:spPr>
          <a:xfrm>
            <a:off x="457200" y="4099418"/>
            <a:ext cx="601450" cy="446844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600"/>
          </a:p>
        </p:txBody>
      </p:sp>
      <p:sp>
        <p:nvSpPr>
          <p:cNvPr id="275" name="Text 123">
            <a:extLst>
              <a:ext uri="{FF2B5EF4-FFF2-40B4-BE49-F238E27FC236}">
                <a16:creationId xmlns:a16="http://schemas.microsoft.com/office/drawing/2014/main" id="{5F0D8231-466F-DE98-37FD-8752C8542819}"/>
              </a:ext>
            </a:extLst>
          </p:cNvPr>
          <p:cNvSpPr/>
          <p:nvPr/>
        </p:nvSpPr>
        <p:spPr>
          <a:xfrm>
            <a:off x="493287" y="4099418"/>
            <a:ext cx="529276" cy="4468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P-G</a:t>
            </a:r>
            <a:endParaRPr lang="en-US" sz="1400" dirty="0"/>
          </a:p>
        </p:txBody>
      </p:sp>
      <p:sp>
        <p:nvSpPr>
          <p:cNvPr id="277" name="Shape 124">
            <a:extLst>
              <a:ext uri="{FF2B5EF4-FFF2-40B4-BE49-F238E27FC236}">
                <a16:creationId xmlns:a16="http://schemas.microsoft.com/office/drawing/2014/main" id="{86F05A16-9079-F53E-4A74-C1465E3634D4}"/>
              </a:ext>
            </a:extLst>
          </p:cNvPr>
          <p:cNvSpPr/>
          <p:nvPr/>
        </p:nvSpPr>
        <p:spPr>
          <a:xfrm>
            <a:off x="1058650" y="4099418"/>
            <a:ext cx="842030" cy="446844"/>
          </a:xfrm>
          <a:prstGeom prst="rect">
            <a:avLst/>
          </a:prstGeom>
          <a:solidFill>
            <a:srgbClr val="FBEAEA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600"/>
          </a:p>
        </p:txBody>
      </p:sp>
      <p:sp>
        <p:nvSpPr>
          <p:cNvPr id="279" name="Text 125">
            <a:extLst>
              <a:ext uri="{FF2B5EF4-FFF2-40B4-BE49-F238E27FC236}">
                <a16:creationId xmlns:a16="http://schemas.microsoft.com/office/drawing/2014/main" id="{F0FBECF2-9673-F240-7AA6-DFE0151EABE9}"/>
              </a:ext>
            </a:extLst>
          </p:cNvPr>
          <p:cNvSpPr/>
          <p:nvPr/>
        </p:nvSpPr>
        <p:spPr>
          <a:xfrm>
            <a:off x="1094737" y="4099418"/>
            <a:ext cx="769856" cy="4468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</a:t>
            </a:r>
            <a:endParaRPr lang="en-US" sz="1400" dirty="0"/>
          </a:p>
        </p:txBody>
      </p:sp>
      <p:sp>
        <p:nvSpPr>
          <p:cNvPr id="281" name="Shape 126">
            <a:extLst>
              <a:ext uri="{FF2B5EF4-FFF2-40B4-BE49-F238E27FC236}">
                <a16:creationId xmlns:a16="http://schemas.microsoft.com/office/drawing/2014/main" id="{27AF390E-8672-D317-430F-5B5DBF1ABEBB}"/>
              </a:ext>
            </a:extLst>
          </p:cNvPr>
          <p:cNvSpPr/>
          <p:nvPr/>
        </p:nvSpPr>
        <p:spPr>
          <a:xfrm>
            <a:off x="1900681" y="4099418"/>
            <a:ext cx="781885" cy="446844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600"/>
          </a:p>
        </p:txBody>
      </p:sp>
      <p:sp>
        <p:nvSpPr>
          <p:cNvPr id="283" name="Text 127">
            <a:extLst>
              <a:ext uri="{FF2B5EF4-FFF2-40B4-BE49-F238E27FC236}">
                <a16:creationId xmlns:a16="http://schemas.microsoft.com/office/drawing/2014/main" id="{C2D38FCD-8647-9C92-8F96-7DA26F050444}"/>
              </a:ext>
            </a:extLst>
          </p:cNvPr>
          <p:cNvSpPr/>
          <p:nvPr/>
        </p:nvSpPr>
        <p:spPr>
          <a:xfrm>
            <a:off x="1936768" y="4099418"/>
            <a:ext cx="709711" cy="4468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6.5</a:t>
            </a:r>
            <a:endParaRPr lang="en-US" sz="1400" dirty="0"/>
          </a:p>
        </p:txBody>
      </p:sp>
      <p:sp>
        <p:nvSpPr>
          <p:cNvPr id="285" name="Shape 128">
            <a:extLst>
              <a:ext uri="{FF2B5EF4-FFF2-40B4-BE49-F238E27FC236}">
                <a16:creationId xmlns:a16="http://schemas.microsoft.com/office/drawing/2014/main" id="{2C417B46-F072-88FF-CCC0-BF41625C0040}"/>
              </a:ext>
            </a:extLst>
          </p:cNvPr>
          <p:cNvSpPr/>
          <p:nvPr/>
        </p:nvSpPr>
        <p:spPr>
          <a:xfrm>
            <a:off x="2682566" y="4099418"/>
            <a:ext cx="781885" cy="446844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600"/>
          </a:p>
        </p:txBody>
      </p:sp>
      <p:sp>
        <p:nvSpPr>
          <p:cNvPr id="287" name="Text 129">
            <a:extLst>
              <a:ext uri="{FF2B5EF4-FFF2-40B4-BE49-F238E27FC236}">
                <a16:creationId xmlns:a16="http://schemas.microsoft.com/office/drawing/2014/main" id="{651B7E69-864B-361C-D4A9-DD70DEE497C5}"/>
              </a:ext>
            </a:extLst>
          </p:cNvPr>
          <p:cNvSpPr/>
          <p:nvPr/>
        </p:nvSpPr>
        <p:spPr>
          <a:xfrm>
            <a:off x="2718653" y="4099418"/>
            <a:ext cx="709711" cy="4468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3.50</a:t>
            </a:r>
            <a:endParaRPr lang="en-US" sz="1400" dirty="0"/>
          </a:p>
        </p:txBody>
      </p:sp>
      <p:sp>
        <p:nvSpPr>
          <p:cNvPr id="289" name="Shape 130">
            <a:extLst>
              <a:ext uri="{FF2B5EF4-FFF2-40B4-BE49-F238E27FC236}">
                <a16:creationId xmlns:a16="http://schemas.microsoft.com/office/drawing/2014/main" id="{6A9249A9-D303-45F7-70DD-F648DE29CE43}"/>
              </a:ext>
            </a:extLst>
          </p:cNvPr>
          <p:cNvSpPr/>
          <p:nvPr/>
        </p:nvSpPr>
        <p:spPr>
          <a:xfrm>
            <a:off x="3464451" y="4099418"/>
            <a:ext cx="1022465" cy="446844"/>
          </a:xfrm>
          <a:prstGeom prst="rect">
            <a:avLst/>
          </a:prstGeom>
          <a:solidFill>
            <a:srgbClr val="C9D6F0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600"/>
          </a:p>
        </p:txBody>
      </p:sp>
      <p:sp>
        <p:nvSpPr>
          <p:cNvPr id="291" name="Text 131">
            <a:extLst>
              <a:ext uri="{FF2B5EF4-FFF2-40B4-BE49-F238E27FC236}">
                <a16:creationId xmlns:a16="http://schemas.microsoft.com/office/drawing/2014/main" id="{B93B3F64-132F-CD8A-7192-7507D0CFA0E5}"/>
              </a:ext>
            </a:extLst>
          </p:cNvPr>
          <p:cNvSpPr/>
          <p:nvPr/>
        </p:nvSpPr>
        <p:spPr>
          <a:xfrm>
            <a:off x="3500538" y="4099418"/>
            <a:ext cx="950291" cy="4468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Nascent</a:t>
            </a:r>
            <a:endParaRPr lang="en-US" sz="1400" dirty="0"/>
          </a:p>
        </p:txBody>
      </p:sp>
      <p:sp>
        <p:nvSpPr>
          <p:cNvPr id="293" name="Shape 132">
            <a:extLst>
              <a:ext uri="{FF2B5EF4-FFF2-40B4-BE49-F238E27FC236}">
                <a16:creationId xmlns:a16="http://schemas.microsoft.com/office/drawing/2014/main" id="{53E4A6D1-AC40-E71B-9804-0FDE968A6F4C}"/>
              </a:ext>
            </a:extLst>
          </p:cNvPr>
          <p:cNvSpPr/>
          <p:nvPr/>
        </p:nvSpPr>
        <p:spPr>
          <a:xfrm>
            <a:off x="4486917" y="4099418"/>
            <a:ext cx="1022465" cy="446844"/>
          </a:xfrm>
          <a:prstGeom prst="rect">
            <a:avLst/>
          </a:prstGeom>
          <a:solidFill>
            <a:srgbClr val="232262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600"/>
          </a:p>
        </p:txBody>
      </p:sp>
      <p:sp>
        <p:nvSpPr>
          <p:cNvPr id="295" name="Text 133">
            <a:extLst>
              <a:ext uri="{FF2B5EF4-FFF2-40B4-BE49-F238E27FC236}">
                <a16:creationId xmlns:a16="http://schemas.microsoft.com/office/drawing/2014/main" id="{9A464D80-3CFC-BDA3-9CD9-908DB4B51F36}"/>
              </a:ext>
            </a:extLst>
          </p:cNvPr>
          <p:cNvSpPr/>
          <p:nvPr/>
        </p:nvSpPr>
        <p:spPr>
          <a:xfrm>
            <a:off x="4523004" y="4099418"/>
            <a:ext cx="950291" cy="4468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</a:t>
            </a:r>
            <a:endParaRPr lang="en-US" sz="1400" dirty="0"/>
          </a:p>
        </p:txBody>
      </p:sp>
      <p:sp>
        <p:nvSpPr>
          <p:cNvPr id="297" name="Shape 134">
            <a:extLst>
              <a:ext uri="{FF2B5EF4-FFF2-40B4-BE49-F238E27FC236}">
                <a16:creationId xmlns:a16="http://schemas.microsoft.com/office/drawing/2014/main" id="{28F651E0-EA92-C590-2A02-709258B3215D}"/>
              </a:ext>
            </a:extLst>
          </p:cNvPr>
          <p:cNvSpPr/>
          <p:nvPr/>
        </p:nvSpPr>
        <p:spPr>
          <a:xfrm>
            <a:off x="5509382" y="4099418"/>
            <a:ext cx="1022465" cy="446844"/>
          </a:xfrm>
          <a:prstGeom prst="rect">
            <a:avLst/>
          </a:prstGeom>
          <a:solidFill>
            <a:srgbClr val="6C87C8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600"/>
          </a:p>
        </p:txBody>
      </p:sp>
      <p:sp>
        <p:nvSpPr>
          <p:cNvPr id="299" name="Text 135">
            <a:extLst>
              <a:ext uri="{FF2B5EF4-FFF2-40B4-BE49-F238E27FC236}">
                <a16:creationId xmlns:a16="http://schemas.microsoft.com/office/drawing/2014/main" id="{443F87A4-A2A6-E280-83B6-3E8A51430F72}"/>
              </a:ext>
            </a:extLst>
          </p:cNvPr>
          <p:cNvSpPr/>
          <p:nvPr/>
        </p:nvSpPr>
        <p:spPr>
          <a:xfrm>
            <a:off x="5545469" y="4099418"/>
            <a:ext cx="950291" cy="4468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Moderate</a:t>
            </a:r>
            <a:endParaRPr lang="en-US" sz="1400" dirty="0"/>
          </a:p>
        </p:txBody>
      </p:sp>
      <p:sp>
        <p:nvSpPr>
          <p:cNvPr id="301" name="Shape 136">
            <a:extLst>
              <a:ext uri="{FF2B5EF4-FFF2-40B4-BE49-F238E27FC236}">
                <a16:creationId xmlns:a16="http://schemas.microsoft.com/office/drawing/2014/main" id="{C6172F3B-9319-0D24-7681-F6BE3D9C5DD7}"/>
              </a:ext>
            </a:extLst>
          </p:cNvPr>
          <p:cNvSpPr/>
          <p:nvPr/>
        </p:nvSpPr>
        <p:spPr>
          <a:xfrm>
            <a:off x="6531848" y="4099418"/>
            <a:ext cx="661595" cy="446844"/>
          </a:xfrm>
          <a:prstGeom prst="rect">
            <a:avLst/>
          </a:prstGeom>
          <a:solidFill>
            <a:srgbClr val="F5B7B1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600"/>
          </a:p>
        </p:txBody>
      </p:sp>
      <p:sp>
        <p:nvSpPr>
          <p:cNvPr id="303" name="Text 137">
            <a:extLst>
              <a:ext uri="{FF2B5EF4-FFF2-40B4-BE49-F238E27FC236}">
                <a16:creationId xmlns:a16="http://schemas.microsoft.com/office/drawing/2014/main" id="{92D698DE-D632-EBDD-CF97-646714C98DDC}"/>
              </a:ext>
            </a:extLst>
          </p:cNvPr>
          <p:cNvSpPr/>
          <p:nvPr/>
        </p:nvSpPr>
        <p:spPr>
          <a:xfrm>
            <a:off x="6567935" y="4099418"/>
            <a:ext cx="589421" cy="4468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</a:t>
            </a:r>
            <a:endParaRPr lang="en-US" sz="1400" dirty="0"/>
          </a:p>
        </p:txBody>
      </p:sp>
      <p:sp>
        <p:nvSpPr>
          <p:cNvPr id="305" name="Shape 138">
            <a:extLst>
              <a:ext uri="{FF2B5EF4-FFF2-40B4-BE49-F238E27FC236}">
                <a16:creationId xmlns:a16="http://schemas.microsoft.com/office/drawing/2014/main" id="{36EE5DBB-AEA5-D558-5016-11BA481DD13F}"/>
              </a:ext>
            </a:extLst>
          </p:cNvPr>
          <p:cNvSpPr/>
          <p:nvPr/>
        </p:nvSpPr>
        <p:spPr>
          <a:xfrm>
            <a:off x="7193443" y="4099418"/>
            <a:ext cx="661595" cy="446844"/>
          </a:xfrm>
          <a:prstGeom prst="rect">
            <a:avLst/>
          </a:prstGeom>
          <a:solidFill>
            <a:srgbClr val="F5B7B1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600"/>
          </a:p>
        </p:txBody>
      </p:sp>
      <p:sp>
        <p:nvSpPr>
          <p:cNvPr id="307" name="Text 139">
            <a:extLst>
              <a:ext uri="{FF2B5EF4-FFF2-40B4-BE49-F238E27FC236}">
                <a16:creationId xmlns:a16="http://schemas.microsoft.com/office/drawing/2014/main" id="{1399186E-1286-2ADA-A889-4A7D94C477BD}"/>
              </a:ext>
            </a:extLst>
          </p:cNvPr>
          <p:cNvSpPr/>
          <p:nvPr/>
        </p:nvSpPr>
        <p:spPr>
          <a:xfrm>
            <a:off x="7229530" y="4099418"/>
            <a:ext cx="589421" cy="4468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</a:t>
            </a:r>
            <a:endParaRPr lang="en-US" sz="1400" dirty="0"/>
          </a:p>
        </p:txBody>
      </p:sp>
      <p:sp>
        <p:nvSpPr>
          <p:cNvPr id="309" name="Shape 140">
            <a:extLst>
              <a:ext uri="{FF2B5EF4-FFF2-40B4-BE49-F238E27FC236}">
                <a16:creationId xmlns:a16="http://schemas.microsoft.com/office/drawing/2014/main" id="{CA42C93A-C125-0FFA-F95C-DCFA6FBB7727}"/>
              </a:ext>
            </a:extLst>
          </p:cNvPr>
          <p:cNvSpPr/>
          <p:nvPr/>
        </p:nvSpPr>
        <p:spPr>
          <a:xfrm>
            <a:off x="7855037" y="4099418"/>
            <a:ext cx="2055315" cy="446844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1400"/>
          </a:p>
        </p:txBody>
      </p:sp>
      <p:sp>
        <p:nvSpPr>
          <p:cNvPr id="311" name="Text 141">
            <a:extLst>
              <a:ext uri="{FF2B5EF4-FFF2-40B4-BE49-F238E27FC236}">
                <a16:creationId xmlns:a16="http://schemas.microsoft.com/office/drawing/2014/main" id="{0B3D6195-8BAB-24CE-83F3-9A5D8EC573AD}"/>
              </a:ext>
            </a:extLst>
          </p:cNvPr>
          <p:cNvSpPr/>
          <p:nvPr/>
        </p:nvSpPr>
        <p:spPr>
          <a:xfrm>
            <a:off x="7891125" y="4099418"/>
            <a:ext cx="3777108" cy="4468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&lt;20% credit to course</a:t>
            </a:r>
            <a:endParaRPr lang="en-US" sz="1400" dirty="0"/>
          </a:p>
        </p:txBody>
      </p:sp>
      <p:sp>
        <p:nvSpPr>
          <p:cNvPr id="313" name="Shape 142">
            <a:extLst>
              <a:ext uri="{FF2B5EF4-FFF2-40B4-BE49-F238E27FC236}">
                <a16:creationId xmlns:a16="http://schemas.microsoft.com/office/drawing/2014/main" id="{B8D78C4E-DBF2-B16F-E56C-086F33488B34}"/>
              </a:ext>
            </a:extLst>
          </p:cNvPr>
          <p:cNvSpPr/>
          <p:nvPr/>
        </p:nvSpPr>
        <p:spPr>
          <a:xfrm>
            <a:off x="457200" y="4546261"/>
            <a:ext cx="601450" cy="446844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600"/>
          </a:p>
        </p:txBody>
      </p:sp>
      <p:sp>
        <p:nvSpPr>
          <p:cNvPr id="315" name="Text 143">
            <a:extLst>
              <a:ext uri="{FF2B5EF4-FFF2-40B4-BE49-F238E27FC236}">
                <a16:creationId xmlns:a16="http://schemas.microsoft.com/office/drawing/2014/main" id="{C6BCE6F3-DFED-6B4D-8144-3CC7F60CD9B6}"/>
              </a:ext>
            </a:extLst>
          </p:cNvPr>
          <p:cNvSpPr/>
          <p:nvPr/>
        </p:nvSpPr>
        <p:spPr>
          <a:xfrm>
            <a:off x="493287" y="4546261"/>
            <a:ext cx="529276" cy="4468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P-F</a:t>
            </a:r>
            <a:endParaRPr lang="en-US" sz="1400" dirty="0"/>
          </a:p>
        </p:txBody>
      </p:sp>
      <p:sp>
        <p:nvSpPr>
          <p:cNvPr id="317" name="Shape 144">
            <a:extLst>
              <a:ext uri="{FF2B5EF4-FFF2-40B4-BE49-F238E27FC236}">
                <a16:creationId xmlns:a16="http://schemas.microsoft.com/office/drawing/2014/main" id="{16388E8B-A163-9E0A-0941-C08B5F1F24DA}"/>
              </a:ext>
            </a:extLst>
          </p:cNvPr>
          <p:cNvSpPr/>
          <p:nvPr/>
        </p:nvSpPr>
        <p:spPr>
          <a:xfrm>
            <a:off x="1058650" y="4546261"/>
            <a:ext cx="842030" cy="446844"/>
          </a:xfrm>
          <a:prstGeom prst="rect">
            <a:avLst/>
          </a:prstGeom>
          <a:solidFill>
            <a:srgbClr val="DFF3E6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600"/>
          </a:p>
        </p:txBody>
      </p:sp>
      <p:sp>
        <p:nvSpPr>
          <p:cNvPr id="319" name="Text 145">
            <a:extLst>
              <a:ext uri="{FF2B5EF4-FFF2-40B4-BE49-F238E27FC236}">
                <a16:creationId xmlns:a16="http://schemas.microsoft.com/office/drawing/2014/main" id="{A4DA8591-58B8-F08D-49B4-D6F70FD02C63}"/>
              </a:ext>
            </a:extLst>
          </p:cNvPr>
          <p:cNvSpPr/>
          <p:nvPr/>
        </p:nvSpPr>
        <p:spPr>
          <a:xfrm>
            <a:off x="1094737" y="4546261"/>
            <a:ext cx="769856" cy="4468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</a:t>
            </a:r>
            <a:endParaRPr lang="en-US" sz="1400" dirty="0"/>
          </a:p>
        </p:txBody>
      </p:sp>
      <p:sp>
        <p:nvSpPr>
          <p:cNvPr id="321" name="Shape 146">
            <a:extLst>
              <a:ext uri="{FF2B5EF4-FFF2-40B4-BE49-F238E27FC236}">
                <a16:creationId xmlns:a16="http://schemas.microsoft.com/office/drawing/2014/main" id="{B9694654-D535-EC56-A693-521912B959FF}"/>
              </a:ext>
            </a:extLst>
          </p:cNvPr>
          <p:cNvSpPr/>
          <p:nvPr/>
        </p:nvSpPr>
        <p:spPr>
          <a:xfrm>
            <a:off x="1900681" y="4546261"/>
            <a:ext cx="781885" cy="446844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600"/>
          </a:p>
        </p:txBody>
      </p:sp>
      <p:sp>
        <p:nvSpPr>
          <p:cNvPr id="323" name="Text 147">
            <a:extLst>
              <a:ext uri="{FF2B5EF4-FFF2-40B4-BE49-F238E27FC236}">
                <a16:creationId xmlns:a16="http://schemas.microsoft.com/office/drawing/2014/main" id="{5B3CB4DF-6C05-3E73-B99C-3ED0828B36E3}"/>
              </a:ext>
            </a:extLst>
          </p:cNvPr>
          <p:cNvSpPr/>
          <p:nvPr/>
        </p:nvSpPr>
        <p:spPr>
          <a:xfrm>
            <a:off x="1936768" y="4546261"/>
            <a:ext cx="709711" cy="4468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9.0</a:t>
            </a:r>
            <a:endParaRPr lang="en-US" sz="1400" dirty="0"/>
          </a:p>
        </p:txBody>
      </p:sp>
      <p:sp>
        <p:nvSpPr>
          <p:cNvPr id="325" name="Shape 148">
            <a:extLst>
              <a:ext uri="{FF2B5EF4-FFF2-40B4-BE49-F238E27FC236}">
                <a16:creationId xmlns:a16="http://schemas.microsoft.com/office/drawing/2014/main" id="{0749F013-5314-4324-183B-EF9EAE3A588D}"/>
              </a:ext>
            </a:extLst>
          </p:cNvPr>
          <p:cNvSpPr/>
          <p:nvPr/>
        </p:nvSpPr>
        <p:spPr>
          <a:xfrm>
            <a:off x="2682566" y="4546261"/>
            <a:ext cx="781885" cy="446844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600"/>
          </a:p>
        </p:txBody>
      </p:sp>
      <p:sp>
        <p:nvSpPr>
          <p:cNvPr id="327" name="Text 149">
            <a:extLst>
              <a:ext uri="{FF2B5EF4-FFF2-40B4-BE49-F238E27FC236}">
                <a16:creationId xmlns:a16="http://schemas.microsoft.com/office/drawing/2014/main" id="{6AF35AEE-C00F-CBD8-3885-52EB122C706E}"/>
              </a:ext>
            </a:extLst>
          </p:cNvPr>
          <p:cNvSpPr/>
          <p:nvPr/>
        </p:nvSpPr>
        <p:spPr>
          <a:xfrm>
            <a:off x="2718653" y="4546261"/>
            <a:ext cx="709711" cy="4468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3.30</a:t>
            </a:r>
            <a:endParaRPr lang="en-US" sz="1400" dirty="0"/>
          </a:p>
        </p:txBody>
      </p:sp>
      <p:sp>
        <p:nvSpPr>
          <p:cNvPr id="329" name="Shape 150">
            <a:extLst>
              <a:ext uri="{FF2B5EF4-FFF2-40B4-BE49-F238E27FC236}">
                <a16:creationId xmlns:a16="http://schemas.microsoft.com/office/drawing/2014/main" id="{06AAC42B-9689-0CC9-5491-86AE117CC724}"/>
              </a:ext>
            </a:extLst>
          </p:cNvPr>
          <p:cNvSpPr/>
          <p:nvPr/>
        </p:nvSpPr>
        <p:spPr>
          <a:xfrm>
            <a:off x="3464451" y="4546261"/>
            <a:ext cx="1022465" cy="446844"/>
          </a:xfrm>
          <a:prstGeom prst="rect">
            <a:avLst/>
          </a:prstGeom>
          <a:solidFill>
            <a:srgbClr val="232262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600"/>
          </a:p>
        </p:txBody>
      </p:sp>
      <p:sp>
        <p:nvSpPr>
          <p:cNvPr id="331" name="Text 151">
            <a:extLst>
              <a:ext uri="{FF2B5EF4-FFF2-40B4-BE49-F238E27FC236}">
                <a16:creationId xmlns:a16="http://schemas.microsoft.com/office/drawing/2014/main" id="{ADFBB9F4-FC1C-0F1E-4277-E6F198DEFEAC}"/>
              </a:ext>
            </a:extLst>
          </p:cNvPr>
          <p:cNvSpPr/>
          <p:nvPr/>
        </p:nvSpPr>
        <p:spPr>
          <a:xfrm>
            <a:off x="3500538" y="4546261"/>
            <a:ext cx="950291" cy="4468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</a:t>
            </a:r>
            <a:endParaRPr lang="en-US" sz="1400" dirty="0"/>
          </a:p>
        </p:txBody>
      </p:sp>
      <p:sp>
        <p:nvSpPr>
          <p:cNvPr id="333" name="Shape 152">
            <a:extLst>
              <a:ext uri="{FF2B5EF4-FFF2-40B4-BE49-F238E27FC236}">
                <a16:creationId xmlns:a16="http://schemas.microsoft.com/office/drawing/2014/main" id="{51753C9A-3C8D-1461-DFE1-4B379585A6AE}"/>
              </a:ext>
            </a:extLst>
          </p:cNvPr>
          <p:cNvSpPr/>
          <p:nvPr/>
        </p:nvSpPr>
        <p:spPr>
          <a:xfrm>
            <a:off x="4486917" y="4546261"/>
            <a:ext cx="1022465" cy="446844"/>
          </a:xfrm>
          <a:prstGeom prst="rect">
            <a:avLst/>
          </a:prstGeom>
          <a:solidFill>
            <a:srgbClr val="6C87C8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600"/>
          </a:p>
        </p:txBody>
      </p:sp>
      <p:sp>
        <p:nvSpPr>
          <p:cNvPr id="335" name="Text 153">
            <a:extLst>
              <a:ext uri="{FF2B5EF4-FFF2-40B4-BE49-F238E27FC236}">
                <a16:creationId xmlns:a16="http://schemas.microsoft.com/office/drawing/2014/main" id="{CBC338CF-89A7-3D0E-8891-B87A2F54A403}"/>
              </a:ext>
            </a:extLst>
          </p:cNvPr>
          <p:cNvSpPr/>
          <p:nvPr/>
        </p:nvSpPr>
        <p:spPr>
          <a:xfrm>
            <a:off x="4523004" y="4546261"/>
            <a:ext cx="950291" cy="4468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Moderate</a:t>
            </a:r>
            <a:endParaRPr lang="en-US" sz="1400" dirty="0"/>
          </a:p>
        </p:txBody>
      </p:sp>
      <p:sp>
        <p:nvSpPr>
          <p:cNvPr id="337" name="Shape 154">
            <a:extLst>
              <a:ext uri="{FF2B5EF4-FFF2-40B4-BE49-F238E27FC236}">
                <a16:creationId xmlns:a16="http://schemas.microsoft.com/office/drawing/2014/main" id="{E67D37C2-9A7B-D7BD-9E36-E7D6212CDDA4}"/>
              </a:ext>
            </a:extLst>
          </p:cNvPr>
          <p:cNvSpPr/>
          <p:nvPr/>
        </p:nvSpPr>
        <p:spPr>
          <a:xfrm>
            <a:off x="5509382" y="4546261"/>
            <a:ext cx="1022465" cy="446844"/>
          </a:xfrm>
          <a:prstGeom prst="rect">
            <a:avLst/>
          </a:prstGeom>
          <a:solidFill>
            <a:srgbClr val="6C87C8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600"/>
          </a:p>
        </p:txBody>
      </p:sp>
      <p:sp>
        <p:nvSpPr>
          <p:cNvPr id="339" name="Text 155">
            <a:extLst>
              <a:ext uri="{FF2B5EF4-FFF2-40B4-BE49-F238E27FC236}">
                <a16:creationId xmlns:a16="http://schemas.microsoft.com/office/drawing/2014/main" id="{FB7874E1-F6D7-07EB-CA6E-C3F4ADB3AFC0}"/>
              </a:ext>
            </a:extLst>
          </p:cNvPr>
          <p:cNvSpPr/>
          <p:nvPr/>
        </p:nvSpPr>
        <p:spPr>
          <a:xfrm>
            <a:off x="5545469" y="4546261"/>
            <a:ext cx="950291" cy="4468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Moderate</a:t>
            </a:r>
            <a:endParaRPr lang="en-US" sz="1400" dirty="0"/>
          </a:p>
        </p:txBody>
      </p:sp>
      <p:sp>
        <p:nvSpPr>
          <p:cNvPr id="341" name="Shape 156">
            <a:extLst>
              <a:ext uri="{FF2B5EF4-FFF2-40B4-BE49-F238E27FC236}">
                <a16:creationId xmlns:a16="http://schemas.microsoft.com/office/drawing/2014/main" id="{FAFFAF46-7EB6-9BAF-7EF6-1B8F24E9FCAA}"/>
              </a:ext>
            </a:extLst>
          </p:cNvPr>
          <p:cNvSpPr/>
          <p:nvPr/>
        </p:nvSpPr>
        <p:spPr>
          <a:xfrm>
            <a:off x="6531848" y="4546261"/>
            <a:ext cx="661595" cy="446844"/>
          </a:xfrm>
          <a:prstGeom prst="rect">
            <a:avLst/>
          </a:prstGeom>
          <a:solidFill>
            <a:srgbClr val="EDEFF5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600"/>
          </a:p>
        </p:txBody>
      </p:sp>
      <p:sp>
        <p:nvSpPr>
          <p:cNvPr id="343" name="Text 157">
            <a:extLst>
              <a:ext uri="{FF2B5EF4-FFF2-40B4-BE49-F238E27FC236}">
                <a16:creationId xmlns:a16="http://schemas.microsoft.com/office/drawing/2014/main" id="{D0DA2D13-07D7-0DF7-F0A4-48957D749305}"/>
              </a:ext>
            </a:extLst>
          </p:cNvPr>
          <p:cNvSpPr/>
          <p:nvPr/>
        </p:nvSpPr>
        <p:spPr>
          <a:xfrm>
            <a:off x="6567935" y="4546261"/>
            <a:ext cx="589421" cy="4468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</a:t>
            </a:r>
            <a:endParaRPr lang="en-US" sz="1400" dirty="0"/>
          </a:p>
        </p:txBody>
      </p:sp>
      <p:sp>
        <p:nvSpPr>
          <p:cNvPr id="345" name="Shape 158">
            <a:extLst>
              <a:ext uri="{FF2B5EF4-FFF2-40B4-BE49-F238E27FC236}">
                <a16:creationId xmlns:a16="http://schemas.microsoft.com/office/drawing/2014/main" id="{F93F248A-FB7F-BF57-1AB3-3CF93E66C5FB}"/>
              </a:ext>
            </a:extLst>
          </p:cNvPr>
          <p:cNvSpPr/>
          <p:nvPr/>
        </p:nvSpPr>
        <p:spPr>
          <a:xfrm>
            <a:off x="7193443" y="4546261"/>
            <a:ext cx="661595" cy="446844"/>
          </a:xfrm>
          <a:prstGeom prst="rect">
            <a:avLst/>
          </a:prstGeom>
          <a:solidFill>
            <a:srgbClr val="EDEFF5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600"/>
          </a:p>
        </p:txBody>
      </p:sp>
      <p:sp>
        <p:nvSpPr>
          <p:cNvPr id="347" name="Text 159">
            <a:extLst>
              <a:ext uri="{FF2B5EF4-FFF2-40B4-BE49-F238E27FC236}">
                <a16:creationId xmlns:a16="http://schemas.microsoft.com/office/drawing/2014/main" id="{4BE2DAE0-7ED2-9A21-F23B-EFA317E2219D}"/>
              </a:ext>
            </a:extLst>
          </p:cNvPr>
          <p:cNvSpPr/>
          <p:nvPr/>
        </p:nvSpPr>
        <p:spPr>
          <a:xfrm>
            <a:off x="7229530" y="4546261"/>
            <a:ext cx="589421" cy="4468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</a:t>
            </a:r>
            <a:endParaRPr lang="en-US" sz="1400" dirty="0"/>
          </a:p>
        </p:txBody>
      </p:sp>
      <p:sp>
        <p:nvSpPr>
          <p:cNvPr id="349" name="Shape 160">
            <a:extLst>
              <a:ext uri="{FF2B5EF4-FFF2-40B4-BE49-F238E27FC236}">
                <a16:creationId xmlns:a16="http://schemas.microsoft.com/office/drawing/2014/main" id="{11F693FB-DA0A-9F03-1216-65D84FFF5B29}"/>
              </a:ext>
            </a:extLst>
          </p:cNvPr>
          <p:cNvSpPr/>
          <p:nvPr/>
        </p:nvSpPr>
        <p:spPr>
          <a:xfrm>
            <a:off x="7855038" y="4546261"/>
            <a:ext cx="2055316" cy="446844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1400"/>
          </a:p>
        </p:txBody>
      </p:sp>
      <p:sp>
        <p:nvSpPr>
          <p:cNvPr id="351" name="Text 161">
            <a:extLst>
              <a:ext uri="{FF2B5EF4-FFF2-40B4-BE49-F238E27FC236}">
                <a16:creationId xmlns:a16="http://schemas.microsoft.com/office/drawing/2014/main" id="{9D827229-6454-483F-007E-D5E53E8E7BF7}"/>
              </a:ext>
            </a:extLst>
          </p:cNvPr>
          <p:cNvSpPr/>
          <p:nvPr/>
        </p:nvSpPr>
        <p:spPr>
          <a:xfrm>
            <a:off x="7891125" y="4546261"/>
            <a:ext cx="3777108" cy="4468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Uses English with friends</a:t>
            </a:r>
            <a:endParaRPr lang="en-US" sz="1400" dirty="0"/>
          </a:p>
        </p:txBody>
      </p:sp>
      <p:sp>
        <p:nvSpPr>
          <p:cNvPr id="353" name="Text 162">
            <a:extLst>
              <a:ext uri="{FF2B5EF4-FFF2-40B4-BE49-F238E27FC236}">
                <a16:creationId xmlns:a16="http://schemas.microsoft.com/office/drawing/2014/main" id="{332A85B2-66AF-F396-E88E-711752E4F8DC}"/>
              </a:ext>
            </a:extLst>
          </p:cNvPr>
          <p:cNvSpPr/>
          <p:nvPr/>
        </p:nvSpPr>
        <p:spPr>
          <a:xfrm>
            <a:off x="457200" y="5148072"/>
            <a:ext cx="112471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5B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T1 Identity Shift · T2 ICC · T3 Global Readiness · T4 Format Barrier · T5 Pre-existing Investment</a:t>
            </a:r>
            <a:endParaRPr lang="en-US" sz="1100" dirty="0"/>
          </a:p>
        </p:txBody>
      </p:sp>
      <p:sp>
        <p:nvSpPr>
          <p:cNvPr id="355" name="Text 163">
            <a:extLst>
              <a:ext uri="{FF2B5EF4-FFF2-40B4-BE49-F238E27FC236}">
                <a16:creationId xmlns:a16="http://schemas.microsoft.com/office/drawing/2014/main" id="{D35F876A-3185-D8BB-6F7C-FF896035681F}"/>
              </a:ext>
            </a:extLst>
          </p:cNvPr>
          <p:cNvSpPr/>
          <p:nvPr/>
        </p:nvSpPr>
        <p:spPr>
          <a:xfrm>
            <a:off x="457200" y="5440680"/>
            <a:ext cx="112471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6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Three cases carry the argument: P-A (perfect index, weak enactment) and P-F (low index, strong enactment) show the aspirational–enacted gap runs both directions. P-B shows a third pattern — pre-existing investment the course reinforced but did not create.</a:t>
            </a:r>
            <a:endParaRPr lang="en-US" sz="1600" dirty="0"/>
          </a:p>
        </p:txBody>
      </p:sp>
      <p:sp>
        <p:nvSpPr>
          <p:cNvPr id="357" name="Shape 164">
            <a:extLst>
              <a:ext uri="{FF2B5EF4-FFF2-40B4-BE49-F238E27FC236}">
                <a16:creationId xmlns:a16="http://schemas.microsoft.com/office/drawing/2014/main" id="{3F360980-24B6-1E79-7D2A-C737E934A0D9}"/>
              </a:ext>
            </a:extLst>
          </p:cNvPr>
          <p:cNvSpPr/>
          <p:nvPr/>
        </p:nvSpPr>
        <p:spPr>
          <a:xfrm>
            <a:off x="11140135" y="6400800"/>
            <a:ext cx="777240" cy="292608"/>
          </a:xfrm>
          <a:prstGeom prst="roundRect">
            <a:avLst>
              <a:gd name="adj" fmla="val 50000"/>
            </a:avLst>
          </a:prstGeom>
          <a:solidFill>
            <a:srgbClr val="D62127"/>
          </a:solidFill>
          <a:ln/>
        </p:spPr>
        <p:txBody>
          <a:bodyPr/>
          <a:lstStyle/>
          <a:p>
            <a:endParaRPr lang="en-US" sz="2000"/>
          </a:p>
        </p:txBody>
      </p:sp>
      <p:sp>
        <p:nvSpPr>
          <p:cNvPr id="359" name="Text 165">
            <a:hlinkClick r:id="rId3" action="ppaction://hlinkfile"/>
            <a:extLst>
              <a:ext uri="{FF2B5EF4-FFF2-40B4-BE49-F238E27FC236}">
                <a16:creationId xmlns:a16="http://schemas.microsoft.com/office/drawing/2014/main" id="{D2E79C8E-C7A1-A155-6E42-784421DF312E}"/>
              </a:ext>
            </a:extLst>
          </p:cNvPr>
          <p:cNvSpPr/>
          <p:nvPr/>
        </p:nvSpPr>
        <p:spPr>
          <a:xfrm>
            <a:off x="11140135" y="6400800"/>
            <a:ext cx="7772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B1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37461432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 0">
            <a:extLst>
              <a:ext uri="{FF2B5EF4-FFF2-40B4-BE49-F238E27FC236}">
                <a16:creationId xmlns:a16="http://schemas.microsoft.com/office/drawing/2014/main" id="{204DC42C-4794-2E1B-58E8-D5FD9B620261}"/>
              </a:ext>
            </a:extLst>
          </p:cNvPr>
          <p:cNvSpPr/>
          <p:nvPr/>
        </p:nvSpPr>
        <p:spPr>
          <a:xfrm>
            <a:off x="548640" y="384048"/>
            <a:ext cx="7927910" cy="3669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kern="0" spc="200" dirty="0">
                <a:solidFill>
                  <a:srgbClr val="D621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OVERVIEW</a:t>
            </a:r>
            <a:endParaRPr lang="en-US" dirty="0"/>
          </a:p>
        </p:txBody>
      </p:sp>
      <p:sp>
        <p:nvSpPr>
          <p:cNvPr id="59" name="Text 1">
            <a:extLst>
              <a:ext uri="{FF2B5EF4-FFF2-40B4-BE49-F238E27FC236}">
                <a16:creationId xmlns:a16="http://schemas.microsoft.com/office/drawing/2014/main" id="{6E1094F6-0D04-CE97-16A9-4438FB3B1EC7}"/>
              </a:ext>
            </a:extLst>
          </p:cNvPr>
          <p:cNvSpPr/>
          <p:nvPr/>
        </p:nvSpPr>
        <p:spPr>
          <a:xfrm>
            <a:off x="548640" y="658367"/>
            <a:ext cx="11495470" cy="891121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23226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We'll Cover in 20 Minutes</a:t>
            </a:r>
            <a:endParaRPr lang="en-US" sz="4000" dirty="0"/>
          </a:p>
        </p:txBody>
      </p:sp>
      <p:sp>
        <p:nvSpPr>
          <p:cNvPr id="61" name="Shape 2">
            <a:extLst>
              <a:ext uri="{FF2B5EF4-FFF2-40B4-BE49-F238E27FC236}">
                <a16:creationId xmlns:a16="http://schemas.microsoft.com/office/drawing/2014/main" id="{B5B9457B-16A5-21E0-F627-DEAE208EA4F9}"/>
              </a:ext>
            </a:extLst>
          </p:cNvPr>
          <p:cNvSpPr/>
          <p:nvPr/>
        </p:nvSpPr>
        <p:spPr>
          <a:xfrm>
            <a:off x="548639" y="1691639"/>
            <a:ext cx="5549537" cy="1362891"/>
          </a:xfrm>
          <a:prstGeom prst="roundRect">
            <a:avLst>
              <a:gd name="adj" fmla="val 6154"/>
            </a:avLst>
          </a:prstGeom>
          <a:solidFill>
            <a:srgbClr val="EDF0F8"/>
          </a:solidFill>
          <a:ln/>
        </p:spPr>
        <p:txBody>
          <a:bodyPr/>
          <a:lstStyle/>
          <a:p>
            <a:endParaRPr lang="en-US" sz="3200"/>
          </a:p>
        </p:txBody>
      </p:sp>
      <p:sp>
        <p:nvSpPr>
          <p:cNvPr id="63" name="Text 3">
            <a:extLst>
              <a:ext uri="{FF2B5EF4-FFF2-40B4-BE49-F238E27FC236}">
                <a16:creationId xmlns:a16="http://schemas.microsoft.com/office/drawing/2014/main" id="{4994BC77-2668-B19E-4E5E-F041E787A2FB}"/>
              </a:ext>
            </a:extLst>
          </p:cNvPr>
          <p:cNvSpPr/>
          <p:nvPr/>
        </p:nvSpPr>
        <p:spPr>
          <a:xfrm>
            <a:off x="777240" y="1856231"/>
            <a:ext cx="891890" cy="9959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4400" b="1" dirty="0">
                <a:solidFill>
                  <a:srgbClr val="D621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4400" dirty="0"/>
          </a:p>
        </p:txBody>
      </p:sp>
      <p:sp>
        <p:nvSpPr>
          <p:cNvPr id="65" name="Text 4">
            <a:extLst>
              <a:ext uri="{FF2B5EF4-FFF2-40B4-BE49-F238E27FC236}">
                <a16:creationId xmlns:a16="http://schemas.microsoft.com/office/drawing/2014/main" id="{6A1C0D13-96FB-5747-3139-0BFD7AEAA1FE}"/>
              </a:ext>
            </a:extLst>
          </p:cNvPr>
          <p:cNvSpPr/>
          <p:nvPr/>
        </p:nvSpPr>
        <p:spPr>
          <a:xfrm>
            <a:off x="1600199" y="1856231"/>
            <a:ext cx="4162153" cy="524189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>
              <a:buNone/>
            </a:pPr>
            <a:r>
              <a:rPr lang="en-US" sz="2400" b="1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 Context &amp; Problem</a:t>
            </a:r>
            <a:endParaRPr lang="en-US" sz="2400" dirty="0"/>
          </a:p>
        </p:txBody>
      </p:sp>
      <p:sp>
        <p:nvSpPr>
          <p:cNvPr id="67" name="Text 5">
            <a:extLst>
              <a:ext uri="{FF2B5EF4-FFF2-40B4-BE49-F238E27FC236}">
                <a16:creationId xmlns:a16="http://schemas.microsoft.com/office/drawing/2014/main" id="{08BF062F-2163-6A62-A921-BB331A881543}"/>
              </a:ext>
            </a:extLst>
          </p:cNvPr>
          <p:cNvSpPr/>
          <p:nvPr/>
        </p:nvSpPr>
        <p:spPr>
          <a:xfrm>
            <a:off x="1600199" y="2313432"/>
            <a:ext cx="4162153" cy="5766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dirty="0">
                <a:solidFill>
                  <a:srgbClr val="5B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Vietnam's EFL-to-ESL repositioning and the identity gap</a:t>
            </a:r>
            <a:endParaRPr lang="en-US" dirty="0"/>
          </a:p>
        </p:txBody>
      </p:sp>
      <p:sp>
        <p:nvSpPr>
          <p:cNvPr id="69" name="Shape 6">
            <a:extLst>
              <a:ext uri="{FF2B5EF4-FFF2-40B4-BE49-F238E27FC236}">
                <a16:creationId xmlns:a16="http://schemas.microsoft.com/office/drawing/2014/main" id="{207EF2EF-3D6D-A830-FA15-C393D4F8FA8E}"/>
              </a:ext>
            </a:extLst>
          </p:cNvPr>
          <p:cNvSpPr/>
          <p:nvPr/>
        </p:nvSpPr>
        <p:spPr>
          <a:xfrm>
            <a:off x="5989319" y="1691639"/>
            <a:ext cx="5549537" cy="1362891"/>
          </a:xfrm>
          <a:prstGeom prst="roundRect">
            <a:avLst>
              <a:gd name="adj" fmla="val 6154"/>
            </a:avLst>
          </a:prstGeom>
          <a:solidFill>
            <a:srgbClr val="EDF0F8"/>
          </a:solidFill>
          <a:ln/>
        </p:spPr>
        <p:txBody>
          <a:bodyPr/>
          <a:lstStyle/>
          <a:p>
            <a:endParaRPr lang="en-US" sz="3200"/>
          </a:p>
        </p:txBody>
      </p:sp>
      <p:sp>
        <p:nvSpPr>
          <p:cNvPr id="71" name="Text 7">
            <a:extLst>
              <a:ext uri="{FF2B5EF4-FFF2-40B4-BE49-F238E27FC236}">
                <a16:creationId xmlns:a16="http://schemas.microsoft.com/office/drawing/2014/main" id="{97EBB04F-894F-456C-469B-680CAA3E6DB3}"/>
              </a:ext>
            </a:extLst>
          </p:cNvPr>
          <p:cNvSpPr/>
          <p:nvPr/>
        </p:nvSpPr>
        <p:spPr>
          <a:xfrm>
            <a:off x="6217920" y="1856231"/>
            <a:ext cx="891890" cy="9959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4400" b="1" dirty="0">
                <a:solidFill>
                  <a:srgbClr val="D621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4400" dirty="0"/>
          </a:p>
        </p:txBody>
      </p:sp>
      <p:sp>
        <p:nvSpPr>
          <p:cNvPr id="73" name="Text 8">
            <a:extLst>
              <a:ext uri="{FF2B5EF4-FFF2-40B4-BE49-F238E27FC236}">
                <a16:creationId xmlns:a16="http://schemas.microsoft.com/office/drawing/2014/main" id="{49788208-3E8A-BE8B-9D66-03A4DE11E7A8}"/>
              </a:ext>
            </a:extLst>
          </p:cNvPr>
          <p:cNvSpPr/>
          <p:nvPr/>
        </p:nvSpPr>
        <p:spPr>
          <a:xfrm>
            <a:off x="7040879" y="1856231"/>
            <a:ext cx="4162153" cy="524189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>
              <a:buNone/>
            </a:pPr>
            <a:r>
              <a:rPr lang="en-US" sz="2400" b="1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Theoretical Framework</a:t>
            </a:r>
            <a:endParaRPr lang="en-US" sz="2400" dirty="0"/>
          </a:p>
        </p:txBody>
      </p:sp>
      <p:sp>
        <p:nvSpPr>
          <p:cNvPr id="75" name="Text 9">
            <a:extLst>
              <a:ext uri="{FF2B5EF4-FFF2-40B4-BE49-F238E27FC236}">
                <a16:creationId xmlns:a16="http://schemas.microsoft.com/office/drawing/2014/main" id="{A7910496-118A-77B5-2DC5-BC86BCDFEC4C}"/>
              </a:ext>
            </a:extLst>
          </p:cNvPr>
          <p:cNvSpPr/>
          <p:nvPr/>
        </p:nvSpPr>
        <p:spPr>
          <a:xfrm>
            <a:off x="7040879" y="2313432"/>
            <a:ext cx="4162153" cy="5766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dirty="0">
                <a:solidFill>
                  <a:srgbClr val="5B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GCE × Intercultural Competence × Identity Investment</a:t>
            </a:r>
            <a:endParaRPr lang="en-US" dirty="0"/>
          </a:p>
        </p:txBody>
      </p:sp>
      <p:sp>
        <p:nvSpPr>
          <p:cNvPr id="77" name="Shape 10">
            <a:extLst>
              <a:ext uri="{FF2B5EF4-FFF2-40B4-BE49-F238E27FC236}">
                <a16:creationId xmlns:a16="http://schemas.microsoft.com/office/drawing/2014/main" id="{13C13DBE-5498-343D-7024-45ABCB40FCE1}"/>
              </a:ext>
            </a:extLst>
          </p:cNvPr>
          <p:cNvSpPr/>
          <p:nvPr/>
        </p:nvSpPr>
        <p:spPr>
          <a:xfrm>
            <a:off x="548639" y="3108959"/>
            <a:ext cx="5549537" cy="1362891"/>
          </a:xfrm>
          <a:prstGeom prst="roundRect">
            <a:avLst>
              <a:gd name="adj" fmla="val 6154"/>
            </a:avLst>
          </a:prstGeom>
          <a:solidFill>
            <a:srgbClr val="EDF0F8"/>
          </a:solidFill>
          <a:ln/>
        </p:spPr>
        <p:txBody>
          <a:bodyPr/>
          <a:lstStyle/>
          <a:p>
            <a:endParaRPr lang="en-US" sz="3200"/>
          </a:p>
        </p:txBody>
      </p:sp>
      <p:sp>
        <p:nvSpPr>
          <p:cNvPr id="79" name="Text 11">
            <a:extLst>
              <a:ext uri="{FF2B5EF4-FFF2-40B4-BE49-F238E27FC236}">
                <a16:creationId xmlns:a16="http://schemas.microsoft.com/office/drawing/2014/main" id="{05ACF319-154F-152F-0296-636478F2AF41}"/>
              </a:ext>
            </a:extLst>
          </p:cNvPr>
          <p:cNvSpPr/>
          <p:nvPr/>
        </p:nvSpPr>
        <p:spPr>
          <a:xfrm>
            <a:off x="777240" y="3273551"/>
            <a:ext cx="891890" cy="9959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4400" b="1" dirty="0">
                <a:solidFill>
                  <a:srgbClr val="D621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4400" dirty="0"/>
          </a:p>
        </p:txBody>
      </p:sp>
      <p:sp>
        <p:nvSpPr>
          <p:cNvPr id="81" name="Text 12">
            <a:extLst>
              <a:ext uri="{FF2B5EF4-FFF2-40B4-BE49-F238E27FC236}">
                <a16:creationId xmlns:a16="http://schemas.microsoft.com/office/drawing/2014/main" id="{FB0324AE-7E5D-F21D-8EE1-A270F13C1A4D}"/>
              </a:ext>
            </a:extLst>
          </p:cNvPr>
          <p:cNvSpPr/>
          <p:nvPr/>
        </p:nvSpPr>
        <p:spPr>
          <a:xfrm>
            <a:off x="1600199" y="3273551"/>
            <a:ext cx="4162153" cy="524189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>
              <a:buNone/>
            </a:pPr>
            <a:r>
              <a:rPr lang="en-US" sz="2400" b="1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Mixed-Methods Design</a:t>
            </a:r>
            <a:endParaRPr lang="en-US" sz="2400" dirty="0"/>
          </a:p>
        </p:txBody>
      </p:sp>
      <p:sp>
        <p:nvSpPr>
          <p:cNvPr id="83" name="Text 13">
            <a:extLst>
              <a:ext uri="{FF2B5EF4-FFF2-40B4-BE49-F238E27FC236}">
                <a16:creationId xmlns:a16="http://schemas.microsoft.com/office/drawing/2014/main" id="{4E1D8FB5-8478-D067-4218-5536123AD677}"/>
              </a:ext>
            </a:extLst>
          </p:cNvPr>
          <p:cNvSpPr/>
          <p:nvPr/>
        </p:nvSpPr>
        <p:spPr>
          <a:xfrm>
            <a:off x="1600199" y="3730752"/>
            <a:ext cx="4162153" cy="5766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dirty="0">
                <a:solidFill>
                  <a:srgbClr val="5B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Explanatory sequential: N = 62 survey → n = 7 interviews</a:t>
            </a:r>
            <a:endParaRPr lang="en-US" dirty="0"/>
          </a:p>
        </p:txBody>
      </p:sp>
      <p:sp>
        <p:nvSpPr>
          <p:cNvPr id="85" name="Shape 14">
            <a:extLst>
              <a:ext uri="{FF2B5EF4-FFF2-40B4-BE49-F238E27FC236}">
                <a16:creationId xmlns:a16="http://schemas.microsoft.com/office/drawing/2014/main" id="{6753019E-B5DB-3085-A9F2-5D7622FB6EEF}"/>
              </a:ext>
            </a:extLst>
          </p:cNvPr>
          <p:cNvSpPr/>
          <p:nvPr/>
        </p:nvSpPr>
        <p:spPr>
          <a:xfrm>
            <a:off x="5989319" y="3108959"/>
            <a:ext cx="5549537" cy="1362891"/>
          </a:xfrm>
          <a:prstGeom prst="roundRect">
            <a:avLst>
              <a:gd name="adj" fmla="val 6154"/>
            </a:avLst>
          </a:prstGeom>
          <a:solidFill>
            <a:srgbClr val="EDF0F8"/>
          </a:solidFill>
          <a:ln/>
        </p:spPr>
        <p:txBody>
          <a:bodyPr/>
          <a:lstStyle/>
          <a:p>
            <a:endParaRPr lang="en-US" sz="3200"/>
          </a:p>
        </p:txBody>
      </p:sp>
      <p:sp>
        <p:nvSpPr>
          <p:cNvPr id="87" name="Text 15">
            <a:extLst>
              <a:ext uri="{FF2B5EF4-FFF2-40B4-BE49-F238E27FC236}">
                <a16:creationId xmlns:a16="http://schemas.microsoft.com/office/drawing/2014/main" id="{E9AECBE4-360A-5851-FCBE-7DB69EFC21FD}"/>
              </a:ext>
            </a:extLst>
          </p:cNvPr>
          <p:cNvSpPr/>
          <p:nvPr/>
        </p:nvSpPr>
        <p:spPr>
          <a:xfrm>
            <a:off x="6217920" y="3273551"/>
            <a:ext cx="891890" cy="9959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4400" b="1" dirty="0">
                <a:solidFill>
                  <a:srgbClr val="D621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4400" dirty="0"/>
          </a:p>
        </p:txBody>
      </p:sp>
      <p:sp>
        <p:nvSpPr>
          <p:cNvPr id="89" name="Text 16">
            <a:extLst>
              <a:ext uri="{FF2B5EF4-FFF2-40B4-BE49-F238E27FC236}">
                <a16:creationId xmlns:a16="http://schemas.microsoft.com/office/drawing/2014/main" id="{E94A1F7A-37EF-D554-DCC9-5AD891B5E821}"/>
              </a:ext>
            </a:extLst>
          </p:cNvPr>
          <p:cNvSpPr/>
          <p:nvPr/>
        </p:nvSpPr>
        <p:spPr>
          <a:xfrm>
            <a:off x="7040879" y="3273551"/>
            <a:ext cx="4162153" cy="524189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>
              <a:buNone/>
            </a:pPr>
            <a:r>
              <a:rPr lang="en-US" sz="2400" b="1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Findings</a:t>
            </a:r>
            <a:endParaRPr lang="en-US" sz="2400" dirty="0"/>
          </a:p>
        </p:txBody>
      </p:sp>
      <p:sp>
        <p:nvSpPr>
          <p:cNvPr id="91" name="Text 17">
            <a:extLst>
              <a:ext uri="{FF2B5EF4-FFF2-40B4-BE49-F238E27FC236}">
                <a16:creationId xmlns:a16="http://schemas.microsoft.com/office/drawing/2014/main" id="{3DE0C024-8967-9195-61FF-EBA1E4092B3E}"/>
              </a:ext>
            </a:extLst>
          </p:cNvPr>
          <p:cNvSpPr/>
          <p:nvPr/>
        </p:nvSpPr>
        <p:spPr>
          <a:xfrm>
            <a:off x="7040879" y="3730752"/>
            <a:ext cx="4162153" cy="5766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dirty="0">
                <a:solidFill>
                  <a:srgbClr val="5B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RQ1 correlation · RQ2 group comparison · RQ3 themes</a:t>
            </a:r>
            <a:endParaRPr lang="en-US" dirty="0"/>
          </a:p>
        </p:txBody>
      </p:sp>
      <p:sp>
        <p:nvSpPr>
          <p:cNvPr id="93" name="Shape 18">
            <a:extLst>
              <a:ext uri="{FF2B5EF4-FFF2-40B4-BE49-F238E27FC236}">
                <a16:creationId xmlns:a16="http://schemas.microsoft.com/office/drawing/2014/main" id="{5AB8D4CE-DB65-143A-7B93-2532B5BA7642}"/>
              </a:ext>
            </a:extLst>
          </p:cNvPr>
          <p:cNvSpPr/>
          <p:nvPr/>
        </p:nvSpPr>
        <p:spPr>
          <a:xfrm>
            <a:off x="548639" y="4526279"/>
            <a:ext cx="5549537" cy="1362891"/>
          </a:xfrm>
          <a:prstGeom prst="roundRect">
            <a:avLst>
              <a:gd name="adj" fmla="val 6154"/>
            </a:avLst>
          </a:prstGeom>
          <a:solidFill>
            <a:srgbClr val="EDF0F8"/>
          </a:solidFill>
          <a:ln/>
        </p:spPr>
        <p:txBody>
          <a:bodyPr/>
          <a:lstStyle/>
          <a:p>
            <a:endParaRPr lang="en-US" sz="3200"/>
          </a:p>
        </p:txBody>
      </p:sp>
      <p:sp>
        <p:nvSpPr>
          <p:cNvPr id="95" name="Text 19">
            <a:extLst>
              <a:ext uri="{FF2B5EF4-FFF2-40B4-BE49-F238E27FC236}">
                <a16:creationId xmlns:a16="http://schemas.microsoft.com/office/drawing/2014/main" id="{C2B5DCF9-327D-A259-A806-6A82A416FB25}"/>
              </a:ext>
            </a:extLst>
          </p:cNvPr>
          <p:cNvSpPr/>
          <p:nvPr/>
        </p:nvSpPr>
        <p:spPr>
          <a:xfrm>
            <a:off x="777240" y="4690871"/>
            <a:ext cx="891890" cy="9959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4400" b="1" dirty="0">
                <a:solidFill>
                  <a:srgbClr val="D621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05</a:t>
            </a:r>
            <a:endParaRPr lang="en-US" sz="4400" dirty="0"/>
          </a:p>
        </p:txBody>
      </p:sp>
      <p:sp>
        <p:nvSpPr>
          <p:cNvPr id="97" name="Text 20">
            <a:extLst>
              <a:ext uri="{FF2B5EF4-FFF2-40B4-BE49-F238E27FC236}">
                <a16:creationId xmlns:a16="http://schemas.microsoft.com/office/drawing/2014/main" id="{042CD78C-8933-E61E-932B-8541A2F0C685}"/>
              </a:ext>
            </a:extLst>
          </p:cNvPr>
          <p:cNvSpPr/>
          <p:nvPr/>
        </p:nvSpPr>
        <p:spPr>
          <a:xfrm>
            <a:off x="1600199" y="4690871"/>
            <a:ext cx="4162153" cy="524189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>
              <a:buNone/>
            </a:pPr>
            <a:r>
              <a:rPr lang="en-US" sz="2400" b="1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Critical Case</a:t>
            </a:r>
            <a:endParaRPr lang="en-US" sz="2400" dirty="0"/>
          </a:p>
        </p:txBody>
      </p:sp>
      <p:sp>
        <p:nvSpPr>
          <p:cNvPr id="99" name="Text 21">
            <a:extLst>
              <a:ext uri="{FF2B5EF4-FFF2-40B4-BE49-F238E27FC236}">
                <a16:creationId xmlns:a16="http://schemas.microsoft.com/office/drawing/2014/main" id="{CF524DC9-DB18-95DF-EDA1-3CFF24A52821}"/>
              </a:ext>
            </a:extLst>
          </p:cNvPr>
          <p:cNvSpPr/>
          <p:nvPr/>
        </p:nvSpPr>
        <p:spPr>
          <a:xfrm>
            <a:off x="1600199" y="5148072"/>
            <a:ext cx="4162153" cy="5766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dirty="0">
                <a:solidFill>
                  <a:srgbClr val="5B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a perfect survey score hides a structural barrier</a:t>
            </a:r>
            <a:endParaRPr lang="en-US" dirty="0"/>
          </a:p>
        </p:txBody>
      </p:sp>
      <p:sp>
        <p:nvSpPr>
          <p:cNvPr id="101" name="Shape 22">
            <a:extLst>
              <a:ext uri="{FF2B5EF4-FFF2-40B4-BE49-F238E27FC236}">
                <a16:creationId xmlns:a16="http://schemas.microsoft.com/office/drawing/2014/main" id="{278DDBCF-BB69-5486-8145-F98B4EEDAAB6}"/>
              </a:ext>
            </a:extLst>
          </p:cNvPr>
          <p:cNvSpPr/>
          <p:nvPr/>
        </p:nvSpPr>
        <p:spPr>
          <a:xfrm>
            <a:off x="5989319" y="4526279"/>
            <a:ext cx="5549537" cy="1362891"/>
          </a:xfrm>
          <a:prstGeom prst="roundRect">
            <a:avLst>
              <a:gd name="adj" fmla="val 6154"/>
            </a:avLst>
          </a:prstGeom>
          <a:solidFill>
            <a:srgbClr val="EDF0F8"/>
          </a:solidFill>
          <a:ln/>
        </p:spPr>
        <p:txBody>
          <a:bodyPr/>
          <a:lstStyle/>
          <a:p>
            <a:endParaRPr lang="en-US" sz="3200"/>
          </a:p>
        </p:txBody>
      </p:sp>
      <p:sp>
        <p:nvSpPr>
          <p:cNvPr id="103" name="Text 23">
            <a:extLst>
              <a:ext uri="{FF2B5EF4-FFF2-40B4-BE49-F238E27FC236}">
                <a16:creationId xmlns:a16="http://schemas.microsoft.com/office/drawing/2014/main" id="{D04536AD-2BBC-B9E6-4056-18944EC555D7}"/>
              </a:ext>
            </a:extLst>
          </p:cNvPr>
          <p:cNvSpPr/>
          <p:nvPr/>
        </p:nvSpPr>
        <p:spPr>
          <a:xfrm>
            <a:off x="6217920" y="4690871"/>
            <a:ext cx="891890" cy="99595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4400" b="1" dirty="0">
                <a:solidFill>
                  <a:srgbClr val="D621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06</a:t>
            </a:r>
            <a:endParaRPr lang="en-US" sz="4400" dirty="0"/>
          </a:p>
        </p:txBody>
      </p:sp>
      <p:sp>
        <p:nvSpPr>
          <p:cNvPr id="105" name="Text 24">
            <a:extLst>
              <a:ext uri="{FF2B5EF4-FFF2-40B4-BE49-F238E27FC236}">
                <a16:creationId xmlns:a16="http://schemas.microsoft.com/office/drawing/2014/main" id="{AF27113F-91C4-67DF-8D8A-8EBFBB27A597}"/>
              </a:ext>
            </a:extLst>
          </p:cNvPr>
          <p:cNvSpPr/>
          <p:nvPr/>
        </p:nvSpPr>
        <p:spPr>
          <a:xfrm>
            <a:off x="7040879" y="4690871"/>
            <a:ext cx="4162153" cy="524189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marL="0" indent="0">
              <a:buNone/>
            </a:pPr>
            <a:r>
              <a:rPr lang="en-US" sz="2400" b="1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Implications</a:t>
            </a:r>
            <a:endParaRPr lang="en-US" sz="2400" dirty="0"/>
          </a:p>
        </p:txBody>
      </p:sp>
      <p:sp>
        <p:nvSpPr>
          <p:cNvPr id="107" name="Text 25">
            <a:extLst>
              <a:ext uri="{FF2B5EF4-FFF2-40B4-BE49-F238E27FC236}">
                <a16:creationId xmlns:a16="http://schemas.microsoft.com/office/drawing/2014/main" id="{C0489BD3-0960-D6D4-955E-7E52D4F1F773}"/>
              </a:ext>
            </a:extLst>
          </p:cNvPr>
          <p:cNvSpPr/>
          <p:nvPr/>
        </p:nvSpPr>
        <p:spPr>
          <a:xfrm>
            <a:off x="7040879" y="5148072"/>
            <a:ext cx="4162153" cy="5766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dirty="0">
                <a:solidFill>
                  <a:srgbClr val="5B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this means for course design and EMI readiness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67181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75C2F1-015A-2021-0FC5-AFD7079462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4B9CA183-41C9-7F1B-DE3D-D8620231FBC3}"/>
              </a:ext>
            </a:extLst>
          </p:cNvPr>
          <p:cNvSpPr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kern="0" spc="200" dirty="0">
                <a:solidFill>
                  <a:srgbClr val="D621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BACKUP · B2</a:t>
            </a:r>
            <a:endParaRPr lang="en-US" dirty="0"/>
          </a:p>
        </p:txBody>
      </p:sp>
      <p:sp>
        <p:nvSpPr>
          <p:cNvPr id="6" name="Text 1">
            <a:extLst>
              <a:ext uri="{FF2B5EF4-FFF2-40B4-BE49-F238E27FC236}">
                <a16:creationId xmlns:a16="http://schemas.microsoft.com/office/drawing/2014/main" id="{4ADE0BB4-A038-D50A-A197-E9C2E83768FC}"/>
              </a:ext>
            </a:extLst>
          </p:cNvPr>
          <p:cNvSpPr/>
          <p:nvPr/>
        </p:nvSpPr>
        <p:spPr>
          <a:xfrm>
            <a:off x="548640" y="658368"/>
            <a:ext cx="106070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23226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Full Sensitivity Analysis (Table 3)</a:t>
            </a:r>
            <a:endParaRPr lang="en-US" sz="3600" dirty="0"/>
          </a:p>
        </p:txBody>
      </p:sp>
      <p:sp>
        <p:nvSpPr>
          <p:cNvPr id="9" name="Shape 2">
            <a:extLst>
              <a:ext uri="{FF2B5EF4-FFF2-40B4-BE49-F238E27FC236}">
                <a16:creationId xmlns:a16="http://schemas.microsoft.com/office/drawing/2014/main" id="{49AA1AAF-D828-01CE-D5D6-77518A49B801}"/>
              </a:ext>
            </a:extLst>
          </p:cNvPr>
          <p:cNvSpPr/>
          <p:nvPr/>
        </p:nvSpPr>
        <p:spPr>
          <a:xfrm>
            <a:off x="457200" y="1508760"/>
            <a:ext cx="2377440" cy="457200"/>
          </a:xfrm>
          <a:prstGeom prst="rect">
            <a:avLst/>
          </a:prstGeom>
          <a:solidFill>
            <a:srgbClr val="232262"/>
          </a:solidFill>
          <a:ln/>
        </p:spPr>
        <p:txBody>
          <a:bodyPr/>
          <a:lstStyle/>
          <a:p>
            <a:endParaRPr lang="en-US" sz="3200"/>
          </a:p>
        </p:txBody>
      </p:sp>
      <p:sp>
        <p:nvSpPr>
          <p:cNvPr id="12" name="Text 3">
            <a:extLst>
              <a:ext uri="{FF2B5EF4-FFF2-40B4-BE49-F238E27FC236}">
                <a16:creationId xmlns:a16="http://schemas.microsoft.com/office/drawing/2014/main" id="{76CE8640-A822-D575-15A9-7E269020CF22}"/>
              </a:ext>
            </a:extLst>
          </p:cNvPr>
          <p:cNvSpPr/>
          <p:nvPr/>
        </p:nvSpPr>
        <p:spPr>
          <a:xfrm>
            <a:off x="457200" y="1508760"/>
            <a:ext cx="23774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Performance Measure</a:t>
            </a:r>
            <a:endParaRPr lang="en-US" dirty="0"/>
          </a:p>
        </p:txBody>
      </p:sp>
      <p:sp>
        <p:nvSpPr>
          <p:cNvPr id="15" name="Shape 4">
            <a:extLst>
              <a:ext uri="{FF2B5EF4-FFF2-40B4-BE49-F238E27FC236}">
                <a16:creationId xmlns:a16="http://schemas.microsoft.com/office/drawing/2014/main" id="{B27ACBED-FA7D-D0B0-EA9E-BF7E405DFFCD}"/>
              </a:ext>
            </a:extLst>
          </p:cNvPr>
          <p:cNvSpPr/>
          <p:nvPr/>
        </p:nvSpPr>
        <p:spPr>
          <a:xfrm>
            <a:off x="2834640" y="1508760"/>
            <a:ext cx="2651760" cy="457200"/>
          </a:xfrm>
          <a:prstGeom prst="rect">
            <a:avLst/>
          </a:prstGeom>
          <a:solidFill>
            <a:srgbClr val="232262"/>
          </a:solidFill>
          <a:ln/>
        </p:spPr>
        <p:txBody>
          <a:bodyPr/>
          <a:lstStyle/>
          <a:p>
            <a:endParaRPr lang="en-US" sz="3200"/>
          </a:p>
        </p:txBody>
      </p:sp>
      <p:sp>
        <p:nvSpPr>
          <p:cNvPr id="18" name="Text 5">
            <a:extLst>
              <a:ext uri="{FF2B5EF4-FFF2-40B4-BE49-F238E27FC236}">
                <a16:creationId xmlns:a16="http://schemas.microsoft.com/office/drawing/2014/main" id="{A5BB1F6A-7FC4-317A-CCF0-508A17B0C159}"/>
              </a:ext>
            </a:extLst>
          </p:cNvPr>
          <p:cNvSpPr/>
          <p:nvPr/>
        </p:nvSpPr>
        <p:spPr>
          <a:xfrm>
            <a:off x="2834640" y="1508760"/>
            <a:ext cx="26517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Outcome Variable</a:t>
            </a:r>
            <a:endParaRPr lang="en-US" dirty="0"/>
          </a:p>
        </p:txBody>
      </p:sp>
      <p:sp>
        <p:nvSpPr>
          <p:cNvPr id="21" name="Shape 6">
            <a:extLst>
              <a:ext uri="{FF2B5EF4-FFF2-40B4-BE49-F238E27FC236}">
                <a16:creationId xmlns:a16="http://schemas.microsoft.com/office/drawing/2014/main" id="{A6DF8DE7-26F7-2BA0-5B62-EF486571EFF9}"/>
              </a:ext>
            </a:extLst>
          </p:cNvPr>
          <p:cNvSpPr/>
          <p:nvPr/>
        </p:nvSpPr>
        <p:spPr>
          <a:xfrm>
            <a:off x="5486400" y="1508760"/>
            <a:ext cx="731520" cy="457200"/>
          </a:xfrm>
          <a:prstGeom prst="rect">
            <a:avLst/>
          </a:prstGeom>
          <a:solidFill>
            <a:srgbClr val="232262"/>
          </a:solidFill>
          <a:ln/>
        </p:spPr>
        <p:txBody>
          <a:bodyPr/>
          <a:lstStyle/>
          <a:p>
            <a:endParaRPr lang="en-US" sz="3200"/>
          </a:p>
        </p:txBody>
      </p:sp>
      <p:sp>
        <p:nvSpPr>
          <p:cNvPr id="24" name="Text 7">
            <a:extLst>
              <a:ext uri="{FF2B5EF4-FFF2-40B4-BE49-F238E27FC236}">
                <a16:creationId xmlns:a16="http://schemas.microsoft.com/office/drawing/2014/main" id="{A0E04400-74AF-1813-A7CA-98DD8C93124B}"/>
              </a:ext>
            </a:extLst>
          </p:cNvPr>
          <p:cNvSpPr/>
          <p:nvPr/>
        </p:nvSpPr>
        <p:spPr>
          <a:xfrm>
            <a:off x="5486400" y="1508760"/>
            <a:ext cx="731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</a:t>
            </a:r>
            <a:endParaRPr lang="en-US" dirty="0"/>
          </a:p>
        </p:txBody>
      </p:sp>
      <p:sp>
        <p:nvSpPr>
          <p:cNvPr id="27" name="Shape 8">
            <a:extLst>
              <a:ext uri="{FF2B5EF4-FFF2-40B4-BE49-F238E27FC236}">
                <a16:creationId xmlns:a16="http://schemas.microsoft.com/office/drawing/2014/main" id="{7B16A215-B976-FC33-6AEF-69AB6A58069A}"/>
              </a:ext>
            </a:extLst>
          </p:cNvPr>
          <p:cNvSpPr/>
          <p:nvPr/>
        </p:nvSpPr>
        <p:spPr>
          <a:xfrm>
            <a:off x="6217920" y="1508760"/>
            <a:ext cx="731520" cy="457200"/>
          </a:xfrm>
          <a:prstGeom prst="rect">
            <a:avLst/>
          </a:prstGeom>
          <a:solidFill>
            <a:srgbClr val="232262"/>
          </a:solidFill>
          <a:ln/>
        </p:spPr>
        <p:txBody>
          <a:bodyPr/>
          <a:lstStyle/>
          <a:p>
            <a:endParaRPr lang="en-US" sz="3200"/>
          </a:p>
        </p:txBody>
      </p:sp>
      <p:sp>
        <p:nvSpPr>
          <p:cNvPr id="30" name="Text 9">
            <a:extLst>
              <a:ext uri="{FF2B5EF4-FFF2-40B4-BE49-F238E27FC236}">
                <a16:creationId xmlns:a16="http://schemas.microsoft.com/office/drawing/2014/main" id="{D26ADB57-752E-E29F-B02D-0887265781D5}"/>
              </a:ext>
            </a:extLst>
          </p:cNvPr>
          <p:cNvSpPr/>
          <p:nvPr/>
        </p:nvSpPr>
        <p:spPr>
          <a:xfrm>
            <a:off x="6217920" y="1508760"/>
            <a:ext cx="7315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</a:t>
            </a:r>
            <a:endParaRPr lang="en-US" dirty="0"/>
          </a:p>
        </p:txBody>
      </p:sp>
      <p:sp>
        <p:nvSpPr>
          <p:cNvPr id="34" name="Shape 10">
            <a:extLst>
              <a:ext uri="{FF2B5EF4-FFF2-40B4-BE49-F238E27FC236}">
                <a16:creationId xmlns:a16="http://schemas.microsoft.com/office/drawing/2014/main" id="{7FE3D581-DD86-585C-DF0B-0D84C0765BDB}"/>
              </a:ext>
            </a:extLst>
          </p:cNvPr>
          <p:cNvSpPr/>
          <p:nvPr/>
        </p:nvSpPr>
        <p:spPr>
          <a:xfrm>
            <a:off x="6949440" y="1508760"/>
            <a:ext cx="1920240" cy="457200"/>
          </a:xfrm>
          <a:prstGeom prst="rect">
            <a:avLst/>
          </a:prstGeom>
          <a:solidFill>
            <a:srgbClr val="232262"/>
          </a:solidFill>
          <a:ln/>
        </p:spPr>
        <p:txBody>
          <a:bodyPr/>
          <a:lstStyle/>
          <a:p>
            <a:endParaRPr lang="en-US" sz="3200"/>
          </a:p>
        </p:txBody>
      </p:sp>
      <p:sp>
        <p:nvSpPr>
          <p:cNvPr id="37" name="Text 11">
            <a:extLst>
              <a:ext uri="{FF2B5EF4-FFF2-40B4-BE49-F238E27FC236}">
                <a16:creationId xmlns:a16="http://schemas.microsoft.com/office/drawing/2014/main" id="{09953BD3-A2BB-6DAA-9205-763CB606C613}"/>
              </a:ext>
            </a:extLst>
          </p:cNvPr>
          <p:cNvSpPr/>
          <p:nvPr/>
        </p:nvSpPr>
        <p:spPr>
          <a:xfrm>
            <a:off x="6949440" y="1508760"/>
            <a:ext cx="1920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95% CI</a:t>
            </a:r>
            <a:endParaRPr lang="en-US" dirty="0"/>
          </a:p>
        </p:txBody>
      </p:sp>
      <p:sp>
        <p:nvSpPr>
          <p:cNvPr id="40" name="Shape 12">
            <a:extLst>
              <a:ext uri="{FF2B5EF4-FFF2-40B4-BE49-F238E27FC236}">
                <a16:creationId xmlns:a16="http://schemas.microsoft.com/office/drawing/2014/main" id="{26504044-8B44-39BA-F189-90C1109C827F}"/>
              </a:ext>
            </a:extLst>
          </p:cNvPr>
          <p:cNvSpPr/>
          <p:nvPr/>
        </p:nvSpPr>
        <p:spPr>
          <a:xfrm>
            <a:off x="8869680" y="1508760"/>
            <a:ext cx="1005840" cy="457200"/>
          </a:xfrm>
          <a:prstGeom prst="rect">
            <a:avLst/>
          </a:prstGeom>
          <a:solidFill>
            <a:srgbClr val="232262"/>
          </a:solidFill>
          <a:ln/>
        </p:spPr>
        <p:txBody>
          <a:bodyPr/>
          <a:lstStyle/>
          <a:p>
            <a:endParaRPr lang="en-US" sz="3200"/>
          </a:p>
        </p:txBody>
      </p:sp>
      <p:sp>
        <p:nvSpPr>
          <p:cNvPr id="43" name="Text 13">
            <a:extLst>
              <a:ext uri="{FF2B5EF4-FFF2-40B4-BE49-F238E27FC236}">
                <a16:creationId xmlns:a16="http://schemas.microsoft.com/office/drawing/2014/main" id="{6942EAF7-7A8C-3FA7-6F86-DD540147E707}"/>
              </a:ext>
            </a:extLst>
          </p:cNvPr>
          <p:cNvSpPr/>
          <p:nvPr/>
        </p:nvSpPr>
        <p:spPr>
          <a:xfrm>
            <a:off x="8869680" y="1508760"/>
            <a:ext cx="10058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Power</a:t>
            </a:r>
            <a:endParaRPr lang="en-US" dirty="0"/>
          </a:p>
        </p:txBody>
      </p:sp>
      <p:sp>
        <p:nvSpPr>
          <p:cNvPr id="46" name="Shape 14">
            <a:extLst>
              <a:ext uri="{FF2B5EF4-FFF2-40B4-BE49-F238E27FC236}">
                <a16:creationId xmlns:a16="http://schemas.microsoft.com/office/drawing/2014/main" id="{DE072AB1-62BC-A6BF-7A92-745966F2C1F7}"/>
              </a:ext>
            </a:extLst>
          </p:cNvPr>
          <p:cNvSpPr/>
          <p:nvPr/>
        </p:nvSpPr>
        <p:spPr>
          <a:xfrm>
            <a:off x="9875520" y="1508760"/>
            <a:ext cx="822960" cy="457200"/>
          </a:xfrm>
          <a:prstGeom prst="rect">
            <a:avLst/>
          </a:prstGeom>
          <a:solidFill>
            <a:srgbClr val="232262"/>
          </a:solidFill>
          <a:ln/>
        </p:spPr>
        <p:txBody>
          <a:bodyPr/>
          <a:lstStyle/>
          <a:p>
            <a:endParaRPr lang="en-US" sz="3200"/>
          </a:p>
        </p:txBody>
      </p:sp>
      <p:sp>
        <p:nvSpPr>
          <p:cNvPr id="49" name="Text 15">
            <a:extLst>
              <a:ext uri="{FF2B5EF4-FFF2-40B4-BE49-F238E27FC236}">
                <a16:creationId xmlns:a16="http://schemas.microsoft.com/office/drawing/2014/main" id="{0DA3C704-E86B-1C9F-EBFB-7AEEB50F6193}"/>
              </a:ext>
            </a:extLst>
          </p:cNvPr>
          <p:cNvSpPr/>
          <p:nvPr/>
        </p:nvSpPr>
        <p:spPr>
          <a:xfrm>
            <a:off x="9875520" y="1508760"/>
            <a:ext cx="822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Sig.</a:t>
            </a:r>
            <a:endParaRPr lang="en-US" dirty="0"/>
          </a:p>
        </p:txBody>
      </p:sp>
      <p:sp>
        <p:nvSpPr>
          <p:cNvPr id="52" name="Shape 16">
            <a:extLst>
              <a:ext uri="{FF2B5EF4-FFF2-40B4-BE49-F238E27FC236}">
                <a16:creationId xmlns:a16="http://schemas.microsoft.com/office/drawing/2014/main" id="{30C2A42B-8B99-1D28-9CCB-DBBB9C7E5F42}"/>
              </a:ext>
            </a:extLst>
          </p:cNvPr>
          <p:cNvSpPr/>
          <p:nvPr/>
        </p:nvSpPr>
        <p:spPr>
          <a:xfrm>
            <a:off x="457200" y="1965960"/>
            <a:ext cx="2377440" cy="365760"/>
          </a:xfrm>
          <a:prstGeom prst="rect">
            <a:avLst/>
          </a:prstGeom>
          <a:solidFill>
            <a:srgbClr val="E4EAF7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200"/>
          </a:p>
        </p:txBody>
      </p:sp>
      <p:sp>
        <p:nvSpPr>
          <p:cNvPr id="56" name="Text 17">
            <a:extLst>
              <a:ext uri="{FF2B5EF4-FFF2-40B4-BE49-F238E27FC236}">
                <a16:creationId xmlns:a16="http://schemas.microsoft.com/office/drawing/2014/main" id="{51E51541-6550-D571-AB84-5DBEB44E48E4}"/>
              </a:ext>
            </a:extLst>
          </p:cNvPr>
          <p:cNvSpPr/>
          <p:nvPr/>
        </p:nvSpPr>
        <p:spPr>
          <a:xfrm>
            <a:off x="502920" y="1965960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b="1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Final Score — 40% ★</a:t>
            </a:r>
            <a:endParaRPr lang="en-US" dirty="0"/>
          </a:p>
        </p:txBody>
      </p:sp>
      <p:sp>
        <p:nvSpPr>
          <p:cNvPr id="59" name="Shape 18">
            <a:extLst>
              <a:ext uri="{FF2B5EF4-FFF2-40B4-BE49-F238E27FC236}">
                <a16:creationId xmlns:a16="http://schemas.microsoft.com/office/drawing/2014/main" id="{369B408A-8B56-423B-CEB4-1DCCAFD3E0A4}"/>
              </a:ext>
            </a:extLst>
          </p:cNvPr>
          <p:cNvSpPr/>
          <p:nvPr/>
        </p:nvSpPr>
        <p:spPr>
          <a:xfrm>
            <a:off x="2834640" y="1965960"/>
            <a:ext cx="2651760" cy="365760"/>
          </a:xfrm>
          <a:prstGeom prst="rect">
            <a:avLst/>
          </a:prstGeom>
          <a:solidFill>
            <a:srgbClr val="E4EAF7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200"/>
          </a:p>
        </p:txBody>
      </p:sp>
      <p:sp>
        <p:nvSpPr>
          <p:cNvPr id="62" name="Text 19">
            <a:extLst>
              <a:ext uri="{FF2B5EF4-FFF2-40B4-BE49-F238E27FC236}">
                <a16:creationId xmlns:a16="http://schemas.microsoft.com/office/drawing/2014/main" id="{BE99DD47-7FF2-46B1-AC3B-D59E11FE0027}"/>
              </a:ext>
            </a:extLst>
          </p:cNvPr>
          <p:cNvSpPr/>
          <p:nvPr/>
        </p:nvSpPr>
        <p:spPr>
          <a:xfrm>
            <a:off x="2880360" y="1965960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b="1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ESL Identity Index</a:t>
            </a:r>
            <a:endParaRPr lang="en-US" dirty="0"/>
          </a:p>
        </p:txBody>
      </p:sp>
      <p:sp>
        <p:nvSpPr>
          <p:cNvPr id="65" name="Shape 20">
            <a:extLst>
              <a:ext uri="{FF2B5EF4-FFF2-40B4-BE49-F238E27FC236}">
                <a16:creationId xmlns:a16="http://schemas.microsoft.com/office/drawing/2014/main" id="{820D9383-25F7-0907-6FBF-367C84AA180C}"/>
              </a:ext>
            </a:extLst>
          </p:cNvPr>
          <p:cNvSpPr/>
          <p:nvPr/>
        </p:nvSpPr>
        <p:spPr>
          <a:xfrm>
            <a:off x="5486400" y="1965960"/>
            <a:ext cx="731520" cy="365760"/>
          </a:xfrm>
          <a:prstGeom prst="rect">
            <a:avLst/>
          </a:prstGeom>
          <a:solidFill>
            <a:srgbClr val="E4EAF7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200"/>
          </a:p>
        </p:txBody>
      </p:sp>
      <p:sp>
        <p:nvSpPr>
          <p:cNvPr id="68" name="Text 21">
            <a:extLst>
              <a:ext uri="{FF2B5EF4-FFF2-40B4-BE49-F238E27FC236}">
                <a16:creationId xmlns:a16="http://schemas.microsoft.com/office/drawing/2014/main" id="{BB630640-001D-8620-460F-14BC171C585D}"/>
              </a:ext>
            </a:extLst>
          </p:cNvPr>
          <p:cNvSpPr/>
          <p:nvPr/>
        </p:nvSpPr>
        <p:spPr>
          <a:xfrm>
            <a:off x="5532120" y="1965960"/>
            <a:ext cx="640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.156</a:t>
            </a:r>
            <a:endParaRPr lang="en-US" dirty="0"/>
          </a:p>
        </p:txBody>
      </p:sp>
      <p:sp>
        <p:nvSpPr>
          <p:cNvPr id="72" name="Shape 22">
            <a:extLst>
              <a:ext uri="{FF2B5EF4-FFF2-40B4-BE49-F238E27FC236}">
                <a16:creationId xmlns:a16="http://schemas.microsoft.com/office/drawing/2014/main" id="{C224DAD9-138A-5705-1EBF-8CB6A15E9F52}"/>
              </a:ext>
            </a:extLst>
          </p:cNvPr>
          <p:cNvSpPr/>
          <p:nvPr/>
        </p:nvSpPr>
        <p:spPr>
          <a:xfrm>
            <a:off x="6217920" y="1965960"/>
            <a:ext cx="731520" cy="365760"/>
          </a:xfrm>
          <a:prstGeom prst="rect">
            <a:avLst/>
          </a:prstGeom>
          <a:solidFill>
            <a:srgbClr val="E4EAF7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200"/>
          </a:p>
        </p:txBody>
      </p:sp>
      <p:sp>
        <p:nvSpPr>
          <p:cNvPr id="75" name="Text 23">
            <a:extLst>
              <a:ext uri="{FF2B5EF4-FFF2-40B4-BE49-F238E27FC236}">
                <a16:creationId xmlns:a16="http://schemas.microsoft.com/office/drawing/2014/main" id="{DD8579B3-CDE5-F7F8-64C8-4E505B66C27F}"/>
              </a:ext>
            </a:extLst>
          </p:cNvPr>
          <p:cNvSpPr/>
          <p:nvPr/>
        </p:nvSpPr>
        <p:spPr>
          <a:xfrm>
            <a:off x="6263640" y="1965960"/>
            <a:ext cx="640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.225</a:t>
            </a:r>
            <a:endParaRPr lang="en-US" dirty="0"/>
          </a:p>
        </p:txBody>
      </p:sp>
      <p:sp>
        <p:nvSpPr>
          <p:cNvPr id="78" name="Shape 24">
            <a:extLst>
              <a:ext uri="{FF2B5EF4-FFF2-40B4-BE49-F238E27FC236}">
                <a16:creationId xmlns:a16="http://schemas.microsoft.com/office/drawing/2014/main" id="{2B8EEA47-760A-A308-C501-3AAB4BDA0952}"/>
              </a:ext>
            </a:extLst>
          </p:cNvPr>
          <p:cNvSpPr/>
          <p:nvPr/>
        </p:nvSpPr>
        <p:spPr>
          <a:xfrm>
            <a:off x="6949440" y="1965960"/>
            <a:ext cx="1920240" cy="365760"/>
          </a:xfrm>
          <a:prstGeom prst="rect">
            <a:avLst/>
          </a:prstGeom>
          <a:solidFill>
            <a:srgbClr val="E4EAF7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200"/>
          </a:p>
        </p:txBody>
      </p:sp>
      <p:sp>
        <p:nvSpPr>
          <p:cNvPr id="80" name="Text 25">
            <a:extLst>
              <a:ext uri="{FF2B5EF4-FFF2-40B4-BE49-F238E27FC236}">
                <a16:creationId xmlns:a16="http://schemas.microsoft.com/office/drawing/2014/main" id="{F3A15249-977E-4DAB-40D2-3D96B992539B}"/>
              </a:ext>
            </a:extLst>
          </p:cNvPr>
          <p:cNvSpPr/>
          <p:nvPr/>
        </p:nvSpPr>
        <p:spPr>
          <a:xfrm>
            <a:off x="6995160" y="196596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[−.097, .391]</a:t>
            </a:r>
            <a:endParaRPr lang="en-US" dirty="0"/>
          </a:p>
        </p:txBody>
      </p:sp>
      <p:sp>
        <p:nvSpPr>
          <p:cNvPr id="83" name="Shape 26">
            <a:extLst>
              <a:ext uri="{FF2B5EF4-FFF2-40B4-BE49-F238E27FC236}">
                <a16:creationId xmlns:a16="http://schemas.microsoft.com/office/drawing/2014/main" id="{F674306D-5C5C-B8C7-B12F-733587A60E8E}"/>
              </a:ext>
            </a:extLst>
          </p:cNvPr>
          <p:cNvSpPr/>
          <p:nvPr/>
        </p:nvSpPr>
        <p:spPr>
          <a:xfrm>
            <a:off x="8869680" y="1965960"/>
            <a:ext cx="1005840" cy="365760"/>
          </a:xfrm>
          <a:prstGeom prst="rect">
            <a:avLst/>
          </a:prstGeom>
          <a:solidFill>
            <a:srgbClr val="E4EAF7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200"/>
          </a:p>
        </p:txBody>
      </p:sp>
      <p:sp>
        <p:nvSpPr>
          <p:cNvPr id="86" name="Text 27">
            <a:extLst>
              <a:ext uri="{FF2B5EF4-FFF2-40B4-BE49-F238E27FC236}">
                <a16:creationId xmlns:a16="http://schemas.microsoft.com/office/drawing/2014/main" id="{04913235-4495-BFE2-16AA-5A20488E77B9}"/>
              </a:ext>
            </a:extLst>
          </p:cNvPr>
          <p:cNvSpPr/>
          <p:nvPr/>
        </p:nvSpPr>
        <p:spPr>
          <a:xfrm>
            <a:off x="8915400" y="1965960"/>
            <a:ext cx="914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~39%</a:t>
            </a:r>
            <a:endParaRPr lang="en-US" dirty="0"/>
          </a:p>
        </p:txBody>
      </p:sp>
      <p:sp>
        <p:nvSpPr>
          <p:cNvPr id="90" name="Shape 28">
            <a:extLst>
              <a:ext uri="{FF2B5EF4-FFF2-40B4-BE49-F238E27FC236}">
                <a16:creationId xmlns:a16="http://schemas.microsoft.com/office/drawing/2014/main" id="{46261275-E389-05A8-A0A6-BE6D8EEE8C58}"/>
              </a:ext>
            </a:extLst>
          </p:cNvPr>
          <p:cNvSpPr/>
          <p:nvPr/>
        </p:nvSpPr>
        <p:spPr>
          <a:xfrm>
            <a:off x="9875520" y="1965960"/>
            <a:ext cx="822960" cy="365760"/>
          </a:xfrm>
          <a:prstGeom prst="rect">
            <a:avLst/>
          </a:prstGeom>
          <a:solidFill>
            <a:srgbClr val="E4EAF7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200"/>
          </a:p>
        </p:txBody>
      </p:sp>
      <p:sp>
        <p:nvSpPr>
          <p:cNvPr id="94" name="Text 29">
            <a:extLst>
              <a:ext uri="{FF2B5EF4-FFF2-40B4-BE49-F238E27FC236}">
                <a16:creationId xmlns:a16="http://schemas.microsoft.com/office/drawing/2014/main" id="{8B36A05C-A3B0-38EA-0403-FA4A51DEBBA6}"/>
              </a:ext>
            </a:extLst>
          </p:cNvPr>
          <p:cNvSpPr/>
          <p:nvPr/>
        </p:nvSpPr>
        <p:spPr>
          <a:xfrm>
            <a:off x="9921240" y="1965960"/>
            <a:ext cx="731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n.s.</a:t>
            </a:r>
            <a:endParaRPr lang="en-US" dirty="0"/>
          </a:p>
        </p:txBody>
      </p:sp>
      <p:sp>
        <p:nvSpPr>
          <p:cNvPr id="98" name="Shape 30">
            <a:extLst>
              <a:ext uri="{FF2B5EF4-FFF2-40B4-BE49-F238E27FC236}">
                <a16:creationId xmlns:a16="http://schemas.microsoft.com/office/drawing/2014/main" id="{E3B4EDBB-5308-9713-48B3-C2F75D2C65A5}"/>
              </a:ext>
            </a:extLst>
          </p:cNvPr>
          <p:cNvSpPr/>
          <p:nvPr/>
        </p:nvSpPr>
        <p:spPr>
          <a:xfrm>
            <a:off x="457200" y="2331720"/>
            <a:ext cx="2377440" cy="36576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200"/>
          </a:p>
        </p:txBody>
      </p:sp>
      <p:sp>
        <p:nvSpPr>
          <p:cNvPr id="102" name="Text 31">
            <a:extLst>
              <a:ext uri="{FF2B5EF4-FFF2-40B4-BE49-F238E27FC236}">
                <a16:creationId xmlns:a16="http://schemas.microsoft.com/office/drawing/2014/main" id="{1340F8E6-B2E7-040C-95C2-ED9E30293397}"/>
              </a:ext>
            </a:extLst>
          </p:cNvPr>
          <p:cNvSpPr/>
          <p:nvPr/>
        </p:nvSpPr>
        <p:spPr>
          <a:xfrm>
            <a:off x="502920" y="2331720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endParaRPr lang="en-US" dirty="0"/>
          </a:p>
        </p:txBody>
      </p:sp>
      <p:sp>
        <p:nvSpPr>
          <p:cNvPr id="106" name="Shape 32">
            <a:extLst>
              <a:ext uri="{FF2B5EF4-FFF2-40B4-BE49-F238E27FC236}">
                <a16:creationId xmlns:a16="http://schemas.microsoft.com/office/drawing/2014/main" id="{A9DD5C35-6E47-9D85-D4EB-F7D140CA84A1}"/>
              </a:ext>
            </a:extLst>
          </p:cNvPr>
          <p:cNvSpPr/>
          <p:nvPr/>
        </p:nvSpPr>
        <p:spPr>
          <a:xfrm>
            <a:off x="2834640" y="2331720"/>
            <a:ext cx="2651760" cy="36576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200"/>
          </a:p>
        </p:txBody>
      </p:sp>
      <p:sp>
        <p:nvSpPr>
          <p:cNvPr id="110" name="Text 33">
            <a:extLst>
              <a:ext uri="{FF2B5EF4-FFF2-40B4-BE49-F238E27FC236}">
                <a16:creationId xmlns:a16="http://schemas.microsoft.com/office/drawing/2014/main" id="{351E37C9-212A-F6FF-F203-363D82021D84}"/>
              </a:ext>
            </a:extLst>
          </p:cNvPr>
          <p:cNvSpPr/>
          <p:nvPr/>
        </p:nvSpPr>
        <p:spPr>
          <a:xfrm>
            <a:off x="2880360" y="2331720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3 Global Citizenship</a:t>
            </a:r>
            <a:endParaRPr lang="en-US" dirty="0"/>
          </a:p>
        </p:txBody>
      </p:sp>
      <p:sp>
        <p:nvSpPr>
          <p:cNvPr id="114" name="Shape 34">
            <a:extLst>
              <a:ext uri="{FF2B5EF4-FFF2-40B4-BE49-F238E27FC236}">
                <a16:creationId xmlns:a16="http://schemas.microsoft.com/office/drawing/2014/main" id="{9755A7EE-13EB-C658-9559-F5CD58507065}"/>
              </a:ext>
            </a:extLst>
          </p:cNvPr>
          <p:cNvSpPr/>
          <p:nvPr/>
        </p:nvSpPr>
        <p:spPr>
          <a:xfrm>
            <a:off x="5486400" y="2331720"/>
            <a:ext cx="731520" cy="36576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200"/>
          </a:p>
        </p:txBody>
      </p:sp>
      <p:sp>
        <p:nvSpPr>
          <p:cNvPr id="118" name="Text 35">
            <a:extLst>
              <a:ext uri="{FF2B5EF4-FFF2-40B4-BE49-F238E27FC236}">
                <a16:creationId xmlns:a16="http://schemas.microsoft.com/office/drawing/2014/main" id="{5220D8A4-C72B-E25A-EE66-301D38351490}"/>
              </a:ext>
            </a:extLst>
          </p:cNvPr>
          <p:cNvSpPr/>
          <p:nvPr/>
        </p:nvSpPr>
        <p:spPr>
          <a:xfrm>
            <a:off x="5532120" y="2331720"/>
            <a:ext cx="640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.136</a:t>
            </a:r>
            <a:endParaRPr lang="en-US" dirty="0"/>
          </a:p>
        </p:txBody>
      </p:sp>
      <p:sp>
        <p:nvSpPr>
          <p:cNvPr id="122" name="Shape 36">
            <a:extLst>
              <a:ext uri="{FF2B5EF4-FFF2-40B4-BE49-F238E27FC236}">
                <a16:creationId xmlns:a16="http://schemas.microsoft.com/office/drawing/2014/main" id="{2B6E8D53-93DB-5AB4-4DB0-546314399088}"/>
              </a:ext>
            </a:extLst>
          </p:cNvPr>
          <p:cNvSpPr/>
          <p:nvPr/>
        </p:nvSpPr>
        <p:spPr>
          <a:xfrm>
            <a:off x="6217920" y="2331720"/>
            <a:ext cx="731520" cy="36576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200"/>
          </a:p>
        </p:txBody>
      </p:sp>
      <p:sp>
        <p:nvSpPr>
          <p:cNvPr id="126" name="Text 37">
            <a:extLst>
              <a:ext uri="{FF2B5EF4-FFF2-40B4-BE49-F238E27FC236}">
                <a16:creationId xmlns:a16="http://schemas.microsoft.com/office/drawing/2014/main" id="{38FF4112-E5CB-02D4-27F1-7C18873964DC}"/>
              </a:ext>
            </a:extLst>
          </p:cNvPr>
          <p:cNvSpPr/>
          <p:nvPr/>
        </p:nvSpPr>
        <p:spPr>
          <a:xfrm>
            <a:off x="6263640" y="2331720"/>
            <a:ext cx="640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.291</a:t>
            </a:r>
            <a:endParaRPr lang="en-US" dirty="0"/>
          </a:p>
        </p:txBody>
      </p:sp>
      <p:sp>
        <p:nvSpPr>
          <p:cNvPr id="130" name="Shape 38">
            <a:extLst>
              <a:ext uri="{FF2B5EF4-FFF2-40B4-BE49-F238E27FC236}">
                <a16:creationId xmlns:a16="http://schemas.microsoft.com/office/drawing/2014/main" id="{A43FD935-9C6B-F290-B368-268F505A5F1B}"/>
              </a:ext>
            </a:extLst>
          </p:cNvPr>
          <p:cNvSpPr/>
          <p:nvPr/>
        </p:nvSpPr>
        <p:spPr>
          <a:xfrm>
            <a:off x="6949440" y="2331720"/>
            <a:ext cx="1920240" cy="36576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200"/>
          </a:p>
        </p:txBody>
      </p:sp>
      <p:sp>
        <p:nvSpPr>
          <p:cNvPr id="134" name="Text 39">
            <a:extLst>
              <a:ext uri="{FF2B5EF4-FFF2-40B4-BE49-F238E27FC236}">
                <a16:creationId xmlns:a16="http://schemas.microsoft.com/office/drawing/2014/main" id="{C56753D7-4DF1-18C7-C706-21FC077FD906}"/>
              </a:ext>
            </a:extLst>
          </p:cNvPr>
          <p:cNvSpPr/>
          <p:nvPr/>
        </p:nvSpPr>
        <p:spPr>
          <a:xfrm>
            <a:off x="6995160" y="233172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[−.118, .373]</a:t>
            </a:r>
            <a:endParaRPr lang="en-US" dirty="0"/>
          </a:p>
        </p:txBody>
      </p:sp>
      <p:sp>
        <p:nvSpPr>
          <p:cNvPr id="138" name="Shape 40">
            <a:extLst>
              <a:ext uri="{FF2B5EF4-FFF2-40B4-BE49-F238E27FC236}">
                <a16:creationId xmlns:a16="http://schemas.microsoft.com/office/drawing/2014/main" id="{4FDB71DC-571F-89DC-CF3E-871FE00390FB}"/>
              </a:ext>
            </a:extLst>
          </p:cNvPr>
          <p:cNvSpPr/>
          <p:nvPr/>
        </p:nvSpPr>
        <p:spPr>
          <a:xfrm>
            <a:off x="8869680" y="2331720"/>
            <a:ext cx="1005840" cy="36576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200"/>
          </a:p>
        </p:txBody>
      </p:sp>
      <p:sp>
        <p:nvSpPr>
          <p:cNvPr id="142" name="Text 41">
            <a:extLst>
              <a:ext uri="{FF2B5EF4-FFF2-40B4-BE49-F238E27FC236}">
                <a16:creationId xmlns:a16="http://schemas.microsoft.com/office/drawing/2014/main" id="{DF3655E4-4EF4-5871-F427-C37250091B8E}"/>
              </a:ext>
            </a:extLst>
          </p:cNvPr>
          <p:cNvSpPr/>
          <p:nvPr/>
        </p:nvSpPr>
        <p:spPr>
          <a:xfrm>
            <a:off x="8915400" y="2331720"/>
            <a:ext cx="914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~30%</a:t>
            </a:r>
            <a:endParaRPr lang="en-US" dirty="0"/>
          </a:p>
        </p:txBody>
      </p:sp>
      <p:sp>
        <p:nvSpPr>
          <p:cNvPr id="146" name="Shape 42">
            <a:extLst>
              <a:ext uri="{FF2B5EF4-FFF2-40B4-BE49-F238E27FC236}">
                <a16:creationId xmlns:a16="http://schemas.microsoft.com/office/drawing/2014/main" id="{BED92A60-03FD-F9D0-5006-B31F34B14FC6}"/>
              </a:ext>
            </a:extLst>
          </p:cNvPr>
          <p:cNvSpPr/>
          <p:nvPr/>
        </p:nvSpPr>
        <p:spPr>
          <a:xfrm>
            <a:off x="9875520" y="2331720"/>
            <a:ext cx="822960" cy="36576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200"/>
          </a:p>
        </p:txBody>
      </p:sp>
      <p:sp>
        <p:nvSpPr>
          <p:cNvPr id="150" name="Text 43">
            <a:extLst>
              <a:ext uri="{FF2B5EF4-FFF2-40B4-BE49-F238E27FC236}">
                <a16:creationId xmlns:a16="http://schemas.microsoft.com/office/drawing/2014/main" id="{A2014CBA-07FC-8AB0-5425-7004619B56ED}"/>
              </a:ext>
            </a:extLst>
          </p:cNvPr>
          <p:cNvSpPr/>
          <p:nvPr/>
        </p:nvSpPr>
        <p:spPr>
          <a:xfrm>
            <a:off x="9921240" y="2331720"/>
            <a:ext cx="731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n.s.</a:t>
            </a:r>
            <a:endParaRPr lang="en-US" dirty="0"/>
          </a:p>
        </p:txBody>
      </p:sp>
      <p:sp>
        <p:nvSpPr>
          <p:cNvPr id="154" name="Shape 44">
            <a:extLst>
              <a:ext uri="{FF2B5EF4-FFF2-40B4-BE49-F238E27FC236}">
                <a16:creationId xmlns:a16="http://schemas.microsoft.com/office/drawing/2014/main" id="{C4B1D0D7-0B04-A413-8F3C-1F2A231BE491}"/>
              </a:ext>
            </a:extLst>
          </p:cNvPr>
          <p:cNvSpPr/>
          <p:nvPr/>
        </p:nvSpPr>
        <p:spPr>
          <a:xfrm>
            <a:off x="457200" y="2697480"/>
            <a:ext cx="2377440" cy="365760"/>
          </a:xfrm>
          <a:prstGeom prst="rect">
            <a:avLst/>
          </a:prstGeom>
          <a:solidFill>
            <a:srgbClr val="EDF0F8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200"/>
          </a:p>
        </p:txBody>
      </p:sp>
      <p:sp>
        <p:nvSpPr>
          <p:cNvPr id="158" name="Text 45">
            <a:extLst>
              <a:ext uri="{FF2B5EF4-FFF2-40B4-BE49-F238E27FC236}">
                <a16:creationId xmlns:a16="http://schemas.microsoft.com/office/drawing/2014/main" id="{5CF8BCAE-4CB0-59FD-0B53-0634282A75D2}"/>
              </a:ext>
            </a:extLst>
          </p:cNvPr>
          <p:cNvSpPr/>
          <p:nvPr/>
        </p:nvSpPr>
        <p:spPr>
          <a:xfrm>
            <a:off x="502920" y="2697480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endParaRPr lang="en-US" dirty="0"/>
          </a:p>
        </p:txBody>
      </p:sp>
      <p:sp>
        <p:nvSpPr>
          <p:cNvPr id="162" name="Shape 46">
            <a:extLst>
              <a:ext uri="{FF2B5EF4-FFF2-40B4-BE49-F238E27FC236}">
                <a16:creationId xmlns:a16="http://schemas.microsoft.com/office/drawing/2014/main" id="{AEA9442E-5F4A-0A28-17AA-1A2FB96ED31A}"/>
              </a:ext>
            </a:extLst>
          </p:cNvPr>
          <p:cNvSpPr/>
          <p:nvPr/>
        </p:nvSpPr>
        <p:spPr>
          <a:xfrm>
            <a:off x="2834640" y="2697480"/>
            <a:ext cx="2651760" cy="365760"/>
          </a:xfrm>
          <a:prstGeom prst="rect">
            <a:avLst/>
          </a:prstGeom>
          <a:solidFill>
            <a:srgbClr val="EDF0F8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200"/>
          </a:p>
        </p:txBody>
      </p:sp>
      <p:sp>
        <p:nvSpPr>
          <p:cNvPr id="166" name="Text 47">
            <a:extLst>
              <a:ext uri="{FF2B5EF4-FFF2-40B4-BE49-F238E27FC236}">
                <a16:creationId xmlns:a16="http://schemas.microsoft.com/office/drawing/2014/main" id="{88B12D2B-DA2B-6066-4ED9-14B7FF73FAC0}"/>
              </a:ext>
            </a:extLst>
          </p:cNvPr>
          <p:cNvSpPr/>
          <p:nvPr/>
        </p:nvSpPr>
        <p:spPr>
          <a:xfrm>
            <a:off x="2880360" y="2697480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Overall Survey</a:t>
            </a:r>
            <a:endParaRPr lang="en-US" dirty="0"/>
          </a:p>
        </p:txBody>
      </p:sp>
      <p:sp>
        <p:nvSpPr>
          <p:cNvPr id="170" name="Shape 48">
            <a:extLst>
              <a:ext uri="{FF2B5EF4-FFF2-40B4-BE49-F238E27FC236}">
                <a16:creationId xmlns:a16="http://schemas.microsoft.com/office/drawing/2014/main" id="{A2D2AFEE-6B82-5A88-2A91-55E0C4424F10}"/>
              </a:ext>
            </a:extLst>
          </p:cNvPr>
          <p:cNvSpPr/>
          <p:nvPr/>
        </p:nvSpPr>
        <p:spPr>
          <a:xfrm>
            <a:off x="5486400" y="2697480"/>
            <a:ext cx="731520" cy="365760"/>
          </a:xfrm>
          <a:prstGeom prst="rect">
            <a:avLst/>
          </a:prstGeom>
          <a:solidFill>
            <a:srgbClr val="EDF0F8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200"/>
          </a:p>
        </p:txBody>
      </p:sp>
      <p:sp>
        <p:nvSpPr>
          <p:cNvPr id="174" name="Text 49">
            <a:extLst>
              <a:ext uri="{FF2B5EF4-FFF2-40B4-BE49-F238E27FC236}">
                <a16:creationId xmlns:a16="http://schemas.microsoft.com/office/drawing/2014/main" id="{19ECE24D-FBD2-340D-93BA-6FCE60A84CDA}"/>
              </a:ext>
            </a:extLst>
          </p:cNvPr>
          <p:cNvSpPr/>
          <p:nvPr/>
        </p:nvSpPr>
        <p:spPr>
          <a:xfrm>
            <a:off x="5532120" y="2697480"/>
            <a:ext cx="640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.127</a:t>
            </a:r>
            <a:endParaRPr lang="en-US" dirty="0"/>
          </a:p>
        </p:txBody>
      </p:sp>
      <p:sp>
        <p:nvSpPr>
          <p:cNvPr id="178" name="Shape 50">
            <a:extLst>
              <a:ext uri="{FF2B5EF4-FFF2-40B4-BE49-F238E27FC236}">
                <a16:creationId xmlns:a16="http://schemas.microsoft.com/office/drawing/2014/main" id="{9859F1C7-2977-26A1-3864-566C757143E8}"/>
              </a:ext>
            </a:extLst>
          </p:cNvPr>
          <p:cNvSpPr/>
          <p:nvPr/>
        </p:nvSpPr>
        <p:spPr>
          <a:xfrm>
            <a:off x="6217920" y="2697480"/>
            <a:ext cx="731520" cy="365760"/>
          </a:xfrm>
          <a:prstGeom prst="rect">
            <a:avLst/>
          </a:prstGeom>
          <a:solidFill>
            <a:srgbClr val="EDF0F8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200"/>
          </a:p>
        </p:txBody>
      </p:sp>
      <p:sp>
        <p:nvSpPr>
          <p:cNvPr id="182" name="Text 51">
            <a:extLst>
              <a:ext uri="{FF2B5EF4-FFF2-40B4-BE49-F238E27FC236}">
                <a16:creationId xmlns:a16="http://schemas.microsoft.com/office/drawing/2014/main" id="{DF6AFBA4-030D-53FF-75D5-BE427EF40F8E}"/>
              </a:ext>
            </a:extLst>
          </p:cNvPr>
          <p:cNvSpPr/>
          <p:nvPr/>
        </p:nvSpPr>
        <p:spPr>
          <a:xfrm>
            <a:off x="6263640" y="2697480"/>
            <a:ext cx="640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.324</a:t>
            </a:r>
            <a:endParaRPr lang="en-US" dirty="0"/>
          </a:p>
        </p:txBody>
      </p:sp>
      <p:sp>
        <p:nvSpPr>
          <p:cNvPr id="186" name="Shape 52">
            <a:extLst>
              <a:ext uri="{FF2B5EF4-FFF2-40B4-BE49-F238E27FC236}">
                <a16:creationId xmlns:a16="http://schemas.microsoft.com/office/drawing/2014/main" id="{D65C0940-9438-E58D-1898-3738A7535C8F}"/>
              </a:ext>
            </a:extLst>
          </p:cNvPr>
          <p:cNvSpPr/>
          <p:nvPr/>
        </p:nvSpPr>
        <p:spPr>
          <a:xfrm>
            <a:off x="6949440" y="2697480"/>
            <a:ext cx="1920240" cy="365760"/>
          </a:xfrm>
          <a:prstGeom prst="rect">
            <a:avLst/>
          </a:prstGeom>
          <a:solidFill>
            <a:srgbClr val="EDF0F8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200"/>
          </a:p>
        </p:txBody>
      </p:sp>
      <p:sp>
        <p:nvSpPr>
          <p:cNvPr id="190" name="Text 53">
            <a:extLst>
              <a:ext uri="{FF2B5EF4-FFF2-40B4-BE49-F238E27FC236}">
                <a16:creationId xmlns:a16="http://schemas.microsoft.com/office/drawing/2014/main" id="{6A3B7121-3063-3DEB-5756-D03DF5327839}"/>
              </a:ext>
            </a:extLst>
          </p:cNvPr>
          <p:cNvSpPr/>
          <p:nvPr/>
        </p:nvSpPr>
        <p:spPr>
          <a:xfrm>
            <a:off x="6995160" y="269748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[−.127, .365]</a:t>
            </a:r>
            <a:endParaRPr lang="en-US" dirty="0"/>
          </a:p>
        </p:txBody>
      </p:sp>
      <p:sp>
        <p:nvSpPr>
          <p:cNvPr id="194" name="Shape 54">
            <a:extLst>
              <a:ext uri="{FF2B5EF4-FFF2-40B4-BE49-F238E27FC236}">
                <a16:creationId xmlns:a16="http://schemas.microsoft.com/office/drawing/2014/main" id="{50779692-F8DF-ED17-E368-2514DBE42B53}"/>
              </a:ext>
            </a:extLst>
          </p:cNvPr>
          <p:cNvSpPr/>
          <p:nvPr/>
        </p:nvSpPr>
        <p:spPr>
          <a:xfrm>
            <a:off x="8869680" y="2697480"/>
            <a:ext cx="1005840" cy="365760"/>
          </a:xfrm>
          <a:prstGeom prst="rect">
            <a:avLst/>
          </a:prstGeom>
          <a:solidFill>
            <a:srgbClr val="EDF0F8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200"/>
          </a:p>
        </p:txBody>
      </p:sp>
      <p:sp>
        <p:nvSpPr>
          <p:cNvPr id="198" name="Text 55">
            <a:extLst>
              <a:ext uri="{FF2B5EF4-FFF2-40B4-BE49-F238E27FC236}">
                <a16:creationId xmlns:a16="http://schemas.microsoft.com/office/drawing/2014/main" id="{026A811D-9151-D353-10DD-9597FB36202B}"/>
              </a:ext>
            </a:extLst>
          </p:cNvPr>
          <p:cNvSpPr/>
          <p:nvPr/>
        </p:nvSpPr>
        <p:spPr>
          <a:xfrm>
            <a:off x="8915400" y="2697480"/>
            <a:ext cx="914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~27%</a:t>
            </a:r>
            <a:endParaRPr lang="en-US" dirty="0"/>
          </a:p>
        </p:txBody>
      </p:sp>
      <p:sp>
        <p:nvSpPr>
          <p:cNvPr id="202" name="Shape 56">
            <a:extLst>
              <a:ext uri="{FF2B5EF4-FFF2-40B4-BE49-F238E27FC236}">
                <a16:creationId xmlns:a16="http://schemas.microsoft.com/office/drawing/2014/main" id="{2D978FD3-1CB4-CE41-4494-E1D1A5AAA09D}"/>
              </a:ext>
            </a:extLst>
          </p:cNvPr>
          <p:cNvSpPr/>
          <p:nvPr/>
        </p:nvSpPr>
        <p:spPr>
          <a:xfrm>
            <a:off x="9875520" y="2697480"/>
            <a:ext cx="822960" cy="365760"/>
          </a:xfrm>
          <a:prstGeom prst="rect">
            <a:avLst/>
          </a:prstGeom>
          <a:solidFill>
            <a:srgbClr val="EDF0F8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200"/>
          </a:p>
        </p:txBody>
      </p:sp>
      <p:sp>
        <p:nvSpPr>
          <p:cNvPr id="206" name="Text 57">
            <a:extLst>
              <a:ext uri="{FF2B5EF4-FFF2-40B4-BE49-F238E27FC236}">
                <a16:creationId xmlns:a16="http://schemas.microsoft.com/office/drawing/2014/main" id="{9EE108E5-3E4E-FFEC-30A3-5C93F02A420C}"/>
              </a:ext>
            </a:extLst>
          </p:cNvPr>
          <p:cNvSpPr/>
          <p:nvPr/>
        </p:nvSpPr>
        <p:spPr>
          <a:xfrm>
            <a:off x="9921240" y="2697480"/>
            <a:ext cx="731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n.s.</a:t>
            </a:r>
            <a:endParaRPr lang="en-US" dirty="0"/>
          </a:p>
        </p:txBody>
      </p:sp>
      <p:sp>
        <p:nvSpPr>
          <p:cNvPr id="210" name="Shape 58">
            <a:extLst>
              <a:ext uri="{FF2B5EF4-FFF2-40B4-BE49-F238E27FC236}">
                <a16:creationId xmlns:a16="http://schemas.microsoft.com/office/drawing/2014/main" id="{5E812744-C733-E20A-8143-5A7800AB13C1}"/>
              </a:ext>
            </a:extLst>
          </p:cNvPr>
          <p:cNvSpPr/>
          <p:nvPr/>
        </p:nvSpPr>
        <p:spPr>
          <a:xfrm>
            <a:off x="457200" y="3063240"/>
            <a:ext cx="2377440" cy="365760"/>
          </a:xfrm>
          <a:prstGeom prst="rect">
            <a:avLst/>
          </a:prstGeom>
          <a:solidFill>
            <a:srgbClr val="E4EAF7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200"/>
          </a:p>
        </p:txBody>
      </p:sp>
      <p:sp>
        <p:nvSpPr>
          <p:cNvPr id="214" name="Text 59">
            <a:extLst>
              <a:ext uri="{FF2B5EF4-FFF2-40B4-BE49-F238E27FC236}">
                <a16:creationId xmlns:a16="http://schemas.microsoft.com/office/drawing/2014/main" id="{A20FF011-4EC1-2A93-DD34-41BD33F6385E}"/>
              </a:ext>
            </a:extLst>
          </p:cNvPr>
          <p:cNvSpPr/>
          <p:nvPr/>
        </p:nvSpPr>
        <p:spPr>
          <a:xfrm>
            <a:off x="502920" y="3063240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b="1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GPA — Course Total</a:t>
            </a:r>
            <a:endParaRPr lang="en-US" dirty="0"/>
          </a:p>
        </p:txBody>
      </p:sp>
      <p:sp>
        <p:nvSpPr>
          <p:cNvPr id="218" name="Shape 60">
            <a:extLst>
              <a:ext uri="{FF2B5EF4-FFF2-40B4-BE49-F238E27FC236}">
                <a16:creationId xmlns:a16="http://schemas.microsoft.com/office/drawing/2014/main" id="{64151515-1D68-8EAA-D872-1FE7E00B99F0}"/>
              </a:ext>
            </a:extLst>
          </p:cNvPr>
          <p:cNvSpPr/>
          <p:nvPr/>
        </p:nvSpPr>
        <p:spPr>
          <a:xfrm>
            <a:off x="2834640" y="3063240"/>
            <a:ext cx="2651760" cy="365760"/>
          </a:xfrm>
          <a:prstGeom prst="rect">
            <a:avLst/>
          </a:prstGeom>
          <a:solidFill>
            <a:srgbClr val="E4EAF7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200"/>
          </a:p>
        </p:txBody>
      </p:sp>
      <p:sp>
        <p:nvSpPr>
          <p:cNvPr id="222" name="Text 61">
            <a:extLst>
              <a:ext uri="{FF2B5EF4-FFF2-40B4-BE49-F238E27FC236}">
                <a16:creationId xmlns:a16="http://schemas.microsoft.com/office/drawing/2014/main" id="{0CAE962B-27CC-5212-C514-68537A238257}"/>
              </a:ext>
            </a:extLst>
          </p:cNvPr>
          <p:cNvSpPr/>
          <p:nvPr/>
        </p:nvSpPr>
        <p:spPr>
          <a:xfrm>
            <a:off x="2880360" y="3063240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b="1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ESL Identity Index</a:t>
            </a:r>
            <a:endParaRPr lang="en-US" dirty="0"/>
          </a:p>
        </p:txBody>
      </p:sp>
      <p:sp>
        <p:nvSpPr>
          <p:cNvPr id="226" name="Shape 62">
            <a:extLst>
              <a:ext uri="{FF2B5EF4-FFF2-40B4-BE49-F238E27FC236}">
                <a16:creationId xmlns:a16="http://schemas.microsoft.com/office/drawing/2014/main" id="{684192D8-3E42-9BBB-6C67-EA64290C4CD1}"/>
              </a:ext>
            </a:extLst>
          </p:cNvPr>
          <p:cNvSpPr/>
          <p:nvPr/>
        </p:nvSpPr>
        <p:spPr>
          <a:xfrm>
            <a:off x="5486400" y="3063240"/>
            <a:ext cx="731520" cy="365760"/>
          </a:xfrm>
          <a:prstGeom prst="rect">
            <a:avLst/>
          </a:prstGeom>
          <a:solidFill>
            <a:srgbClr val="E4EAF7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200"/>
          </a:p>
        </p:txBody>
      </p:sp>
      <p:sp>
        <p:nvSpPr>
          <p:cNvPr id="230" name="Text 63">
            <a:extLst>
              <a:ext uri="{FF2B5EF4-FFF2-40B4-BE49-F238E27FC236}">
                <a16:creationId xmlns:a16="http://schemas.microsoft.com/office/drawing/2014/main" id="{ED67AAC4-9366-6927-D188-1B6FE41BDEBC}"/>
              </a:ext>
            </a:extLst>
          </p:cNvPr>
          <p:cNvSpPr/>
          <p:nvPr/>
        </p:nvSpPr>
        <p:spPr>
          <a:xfrm>
            <a:off x="5532120" y="3063240"/>
            <a:ext cx="640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.213</a:t>
            </a:r>
            <a:endParaRPr lang="en-US" dirty="0"/>
          </a:p>
        </p:txBody>
      </p:sp>
      <p:sp>
        <p:nvSpPr>
          <p:cNvPr id="234" name="Shape 64">
            <a:extLst>
              <a:ext uri="{FF2B5EF4-FFF2-40B4-BE49-F238E27FC236}">
                <a16:creationId xmlns:a16="http://schemas.microsoft.com/office/drawing/2014/main" id="{E7E97943-FAA7-AE3F-5B92-AA7E0DBE64A8}"/>
              </a:ext>
            </a:extLst>
          </p:cNvPr>
          <p:cNvSpPr/>
          <p:nvPr/>
        </p:nvSpPr>
        <p:spPr>
          <a:xfrm>
            <a:off x="6217920" y="3063240"/>
            <a:ext cx="731520" cy="365760"/>
          </a:xfrm>
          <a:prstGeom prst="rect">
            <a:avLst/>
          </a:prstGeom>
          <a:solidFill>
            <a:srgbClr val="E4EAF7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200"/>
          </a:p>
        </p:txBody>
      </p:sp>
      <p:sp>
        <p:nvSpPr>
          <p:cNvPr id="238" name="Text 65">
            <a:extLst>
              <a:ext uri="{FF2B5EF4-FFF2-40B4-BE49-F238E27FC236}">
                <a16:creationId xmlns:a16="http://schemas.microsoft.com/office/drawing/2014/main" id="{DDA252D5-A0E8-BAAD-3A3A-05137D28D229}"/>
              </a:ext>
            </a:extLst>
          </p:cNvPr>
          <p:cNvSpPr/>
          <p:nvPr/>
        </p:nvSpPr>
        <p:spPr>
          <a:xfrm>
            <a:off x="6263640" y="3063240"/>
            <a:ext cx="640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.096</a:t>
            </a:r>
            <a:endParaRPr lang="en-US" dirty="0"/>
          </a:p>
        </p:txBody>
      </p:sp>
      <p:sp>
        <p:nvSpPr>
          <p:cNvPr id="242" name="Shape 66">
            <a:extLst>
              <a:ext uri="{FF2B5EF4-FFF2-40B4-BE49-F238E27FC236}">
                <a16:creationId xmlns:a16="http://schemas.microsoft.com/office/drawing/2014/main" id="{38A78346-FF0D-8E6E-CF72-06A2ABA9F3D4}"/>
              </a:ext>
            </a:extLst>
          </p:cNvPr>
          <p:cNvSpPr/>
          <p:nvPr/>
        </p:nvSpPr>
        <p:spPr>
          <a:xfrm>
            <a:off x="6949440" y="3063240"/>
            <a:ext cx="1920240" cy="365760"/>
          </a:xfrm>
          <a:prstGeom prst="rect">
            <a:avLst/>
          </a:prstGeom>
          <a:solidFill>
            <a:srgbClr val="E4EAF7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200"/>
          </a:p>
        </p:txBody>
      </p:sp>
      <p:sp>
        <p:nvSpPr>
          <p:cNvPr id="246" name="Text 67">
            <a:extLst>
              <a:ext uri="{FF2B5EF4-FFF2-40B4-BE49-F238E27FC236}">
                <a16:creationId xmlns:a16="http://schemas.microsoft.com/office/drawing/2014/main" id="{D9FEC0AF-4DBD-48B2-2C25-E7BCFE1357B1}"/>
              </a:ext>
            </a:extLst>
          </p:cNvPr>
          <p:cNvSpPr/>
          <p:nvPr/>
        </p:nvSpPr>
        <p:spPr>
          <a:xfrm>
            <a:off x="6995160" y="306324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[−.039, .440]</a:t>
            </a:r>
            <a:endParaRPr lang="en-US" dirty="0"/>
          </a:p>
        </p:txBody>
      </p:sp>
      <p:sp>
        <p:nvSpPr>
          <p:cNvPr id="250" name="Shape 68">
            <a:extLst>
              <a:ext uri="{FF2B5EF4-FFF2-40B4-BE49-F238E27FC236}">
                <a16:creationId xmlns:a16="http://schemas.microsoft.com/office/drawing/2014/main" id="{68EB8970-40F7-9ADD-825B-D18FD3D318D8}"/>
              </a:ext>
            </a:extLst>
          </p:cNvPr>
          <p:cNvSpPr/>
          <p:nvPr/>
        </p:nvSpPr>
        <p:spPr>
          <a:xfrm>
            <a:off x="8869680" y="3063240"/>
            <a:ext cx="1005840" cy="365760"/>
          </a:xfrm>
          <a:prstGeom prst="rect">
            <a:avLst/>
          </a:prstGeom>
          <a:solidFill>
            <a:srgbClr val="E4EAF7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200"/>
          </a:p>
        </p:txBody>
      </p:sp>
      <p:sp>
        <p:nvSpPr>
          <p:cNvPr id="254" name="Text 69">
            <a:extLst>
              <a:ext uri="{FF2B5EF4-FFF2-40B4-BE49-F238E27FC236}">
                <a16:creationId xmlns:a16="http://schemas.microsoft.com/office/drawing/2014/main" id="{2ECCE7B2-99B6-5F5E-350D-CEEFFEC3C588}"/>
              </a:ext>
            </a:extLst>
          </p:cNvPr>
          <p:cNvSpPr/>
          <p:nvPr/>
        </p:nvSpPr>
        <p:spPr>
          <a:xfrm>
            <a:off x="8915400" y="3063240"/>
            <a:ext cx="914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~53%</a:t>
            </a:r>
            <a:endParaRPr lang="en-US" dirty="0"/>
          </a:p>
        </p:txBody>
      </p:sp>
      <p:sp>
        <p:nvSpPr>
          <p:cNvPr id="258" name="Shape 70">
            <a:extLst>
              <a:ext uri="{FF2B5EF4-FFF2-40B4-BE49-F238E27FC236}">
                <a16:creationId xmlns:a16="http://schemas.microsoft.com/office/drawing/2014/main" id="{CA7F87B9-A548-D343-239C-74700FDE2867}"/>
              </a:ext>
            </a:extLst>
          </p:cNvPr>
          <p:cNvSpPr/>
          <p:nvPr/>
        </p:nvSpPr>
        <p:spPr>
          <a:xfrm>
            <a:off x="9875520" y="3063240"/>
            <a:ext cx="822960" cy="365760"/>
          </a:xfrm>
          <a:prstGeom prst="rect">
            <a:avLst/>
          </a:prstGeom>
          <a:solidFill>
            <a:srgbClr val="E4EAF7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200"/>
          </a:p>
        </p:txBody>
      </p:sp>
      <p:sp>
        <p:nvSpPr>
          <p:cNvPr id="262" name="Text 71">
            <a:extLst>
              <a:ext uri="{FF2B5EF4-FFF2-40B4-BE49-F238E27FC236}">
                <a16:creationId xmlns:a16="http://schemas.microsoft.com/office/drawing/2014/main" id="{9C6220A8-A511-7F32-B668-0C3A6B9E5E63}"/>
              </a:ext>
            </a:extLst>
          </p:cNvPr>
          <p:cNvSpPr/>
          <p:nvPr/>
        </p:nvSpPr>
        <p:spPr>
          <a:xfrm>
            <a:off x="9921240" y="3063240"/>
            <a:ext cx="731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†</a:t>
            </a:r>
            <a:endParaRPr lang="en-US" dirty="0"/>
          </a:p>
        </p:txBody>
      </p:sp>
      <p:sp>
        <p:nvSpPr>
          <p:cNvPr id="266" name="Shape 72">
            <a:extLst>
              <a:ext uri="{FF2B5EF4-FFF2-40B4-BE49-F238E27FC236}">
                <a16:creationId xmlns:a16="http://schemas.microsoft.com/office/drawing/2014/main" id="{26167BBA-8836-5E6F-27EE-E9D1989F5DBE}"/>
              </a:ext>
            </a:extLst>
          </p:cNvPr>
          <p:cNvSpPr/>
          <p:nvPr/>
        </p:nvSpPr>
        <p:spPr>
          <a:xfrm>
            <a:off x="457200" y="3429000"/>
            <a:ext cx="2377440" cy="365760"/>
          </a:xfrm>
          <a:prstGeom prst="rect">
            <a:avLst/>
          </a:prstGeom>
          <a:solidFill>
            <a:srgbClr val="EDF0F8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200"/>
          </a:p>
        </p:txBody>
      </p:sp>
      <p:sp>
        <p:nvSpPr>
          <p:cNvPr id="270" name="Text 73">
            <a:extLst>
              <a:ext uri="{FF2B5EF4-FFF2-40B4-BE49-F238E27FC236}">
                <a16:creationId xmlns:a16="http://schemas.microsoft.com/office/drawing/2014/main" id="{64222B91-A1C2-F70D-D772-5167CB2B27B9}"/>
              </a:ext>
            </a:extLst>
          </p:cNvPr>
          <p:cNvSpPr/>
          <p:nvPr/>
        </p:nvSpPr>
        <p:spPr>
          <a:xfrm>
            <a:off x="502920" y="3429000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endParaRPr lang="en-US" dirty="0"/>
          </a:p>
        </p:txBody>
      </p:sp>
      <p:sp>
        <p:nvSpPr>
          <p:cNvPr id="274" name="Shape 74">
            <a:extLst>
              <a:ext uri="{FF2B5EF4-FFF2-40B4-BE49-F238E27FC236}">
                <a16:creationId xmlns:a16="http://schemas.microsoft.com/office/drawing/2014/main" id="{E033850C-F898-B47C-D19D-851AF6D3080B}"/>
              </a:ext>
            </a:extLst>
          </p:cNvPr>
          <p:cNvSpPr/>
          <p:nvPr/>
        </p:nvSpPr>
        <p:spPr>
          <a:xfrm>
            <a:off x="2834640" y="3429000"/>
            <a:ext cx="2651760" cy="365760"/>
          </a:xfrm>
          <a:prstGeom prst="rect">
            <a:avLst/>
          </a:prstGeom>
          <a:solidFill>
            <a:srgbClr val="EDF0F8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200"/>
          </a:p>
        </p:txBody>
      </p:sp>
      <p:sp>
        <p:nvSpPr>
          <p:cNvPr id="278" name="Text 75">
            <a:extLst>
              <a:ext uri="{FF2B5EF4-FFF2-40B4-BE49-F238E27FC236}">
                <a16:creationId xmlns:a16="http://schemas.microsoft.com/office/drawing/2014/main" id="{1E321DE2-BA5B-2ADB-B0A3-F7EDB01524E8}"/>
              </a:ext>
            </a:extLst>
          </p:cNvPr>
          <p:cNvSpPr/>
          <p:nvPr/>
        </p:nvSpPr>
        <p:spPr>
          <a:xfrm>
            <a:off x="2880360" y="3429000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3 Global Citizenship</a:t>
            </a:r>
            <a:endParaRPr lang="en-US" dirty="0"/>
          </a:p>
        </p:txBody>
      </p:sp>
      <p:sp>
        <p:nvSpPr>
          <p:cNvPr id="282" name="Shape 76">
            <a:extLst>
              <a:ext uri="{FF2B5EF4-FFF2-40B4-BE49-F238E27FC236}">
                <a16:creationId xmlns:a16="http://schemas.microsoft.com/office/drawing/2014/main" id="{25CCAA93-04B7-DDE2-515A-52001A477259}"/>
              </a:ext>
            </a:extLst>
          </p:cNvPr>
          <p:cNvSpPr/>
          <p:nvPr/>
        </p:nvSpPr>
        <p:spPr>
          <a:xfrm>
            <a:off x="5486400" y="3429000"/>
            <a:ext cx="731520" cy="365760"/>
          </a:xfrm>
          <a:prstGeom prst="rect">
            <a:avLst/>
          </a:prstGeom>
          <a:solidFill>
            <a:srgbClr val="EDF0F8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200"/>
          </a:p>
        </p:txBody>
      </p:sp>
      <p:sp>
        <p:nvSpPr>
          <p:cNvPr id="286" name="Text 77">
            <a:extLst>
              <a:ext uri="{FF2B5EF4-FFF2-40B4-BE49-F238E27FC236}">
                <a16:creationId xmlns:a16="http://schemas.microsoft.com/office/drawing/2014/main" id="{D3189FD4-8C76-19F1-2EC2-364B3DD4FA24}"/>
              </a:ext>
            </a:extLst>
          </p:cNvPr>
          <p:cNvSpPr/>
          <p:nvPr/>
        </p:nvSpPr>
        <p:spPr>
          <a:xfrm>
            <a:off x="5532120" y="3429000"/>
            <a:ext cx="640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.207</a:t>
            </a:r>
            <a:endParaRPr lang="en-US" dirty="0"/>
          </a:p>
        </p:txBody>
      </p:sp>
      <p:sp>
        <p:nvSpPr>
          <p:cNvPr id="290" name="Shape 78">
            <a:extLst>
              <a:ext uri="{FF2B5EF4-FFF2-40B4-BE49-F238E27FC236}">
                <a16:creationId xmlns:a16="http://schemas.microsoft.com/office/drawing/2014/main" id="{99D8937B-242D-24BB-CAD2-85E92480F79F}"/>
              </a:ext>
            </a:extLst>
          </p:cNvPr>
          <p:cNvSpPr/>
          <p:nvPr/>
        </p:nvSpPr>
        <p:spPr>
          <a:xfrm>
            <a:off x="6217920" y="3429000"/>
            <a:ext cx="731520" cy="365760"/>
          </a:xfrm>
          <a:prstGeom prst="rect">
            <a:avLst/>
          </a:prstGeom>
          <a:solidFill>
            <a:srgbClr val="EDF0F8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200"/>
          </a:p>
        </p:txBody>
      </p:sp>
      <p:sp>
        <p:nvSpPr>
          <p:cNvPr id="294" name="Text 79">
            <a:extLst>
              <a:ext uri="{FF2B5EF4-FFF2-40B4-BE49-F238E27FC236}">
                <a16:creationId xmlns:a16="http://schemas.microsoft.com/office/drawing/2014/main" id="{47AAB10A-1CD4-634C-6607-E919A385D04D}"/>
              </a:ext>
            </a:extLst>
          </p:cNvPr>
          <p:cNvSpPr/>
          <p:nvPr/>
        </p:nvSpPr>
        <p:spPr>
          <a:xfrm>
            <a:off x="6263640" y="3429000"/>
            <a:ext cx="640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.107</a:t>
            </a:r>
            <a:endParaRPr lang="en-US" dirty="0"/>
          </a:p>
        </p:txBody>
      </p:sp>
      <p:sp>
        <p:nvSpPr>
          <p:cNvPr id="298" name="Shape 80">
            <a:extLst>
              <a:ext uri="{FF2B5EF4-FFF2-40B4-BE49-F238E27FC236}">
                <a16:creationId xmlns:a16="http://schemas.microsoft.com/office/drawing/2014/main" id="{03DB5ABF-FED5-E052-FDEA-E2443D116612}"/>
              </a:ext>
            </a:extLst>
          </p:cNvPr>
          <p:cNvSpPr/>
          <p:nvPr/>
        </p:nvSpPr>
        <p:spPr>
          <a:xfrm>
            <a:off x="6949440" y="3429000"/>
            <a:ext cx="1920240" cy="365760"/>
          </a:xfrm>
          <a:prstGeom prst="rect">
            <a:avLst/>
          </a:prstGeom>
          <a:solidFill>
            <a:srgbClr val="EDF0F8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200"/>
          </a:p>
        </p:txBody>
      </p:sp>
      <p:sp>
        <p:nvSpPr>
          <p:cNvPr id="302" name="Text 81">
            <a:extLst>
              <a:ext uri="{FF2B5EF4-FFF2-40B4-BE49-F238E27FC236}">
                <a16:creationId xmlns:a16="http://schemas.microsoft.com/office/drawing/2014/main" id="{A01F4D51-1AC8-5EA2-56AE-873B4375FBDB}"/>
              </a:ext>
            </a:extLst>
          </p:cNvPr>
          <p:cNvSpPr/>
          <p:nvPr/>
        </p:nvSpPr>
        <p:spPr>
          <a:xfrm>
            <a:off x="6995160" y="34290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[−.045, .434]</a:t>
            </a:r>
            <a:endParaRPr lang="en-US" dirty="0"/>
          </a:p>
        </p:txBody>
      </p:sp>
      <p:sp>
        <p:nvSpPr>
          <p:cNvPr id="306" name="Shape 82">
            <a:extLst>
              <a:ext uri="{FF2B5EF4-FFF2-40B4-BE49-F238E27FC236}">
                <a16:creationId xmlns:a16="http://schemas.microsoft.com/office/drawing/2014/main" id="{FEEE7541-27B3-67CE-5B17-CB64C3767615}"/>
              </a:ext>
            </a:extLst>
          </p:cNvPr>
          <p:cNvSpPr/>
          <p:nvPr/>
        </p:nvSpPr>
        <p:spPr>
          <a:xfrm>
            <a:off x="8869680" y="3429000"/>
            <a:ext cx="1005840" cy="365760"/>
          </a:xfrm>
          <a:prstGeom prst="rect">
            <a:avLst/>
          </a:prstGeom>
          <a:solidFill>
            <a:srgbClr val="EDF0F8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200"/>
          </a:p>
        </p:txBody>
      </p:sp>
      <p:sp>
        <p:nvSpPr>
          <p:cNvPr id="310" name="Text 83">
            <a:extLst>
              <a:ext uri="{FF2B5EF4-FFF2-40B4-BE49-F238E27FC236}">
                <a16:creationId xmlns:a16="http://schemas.microsoft.com/office/drawing/2014/main" id="{A2A03E77-86A7-A552-5E1E-93DBA28B01E6}"/>
              </a:ext>
            </a:extLst>
          </p:cNvPr>
          <p:cNvSpPr/>
          <p:nvPr/>
        </p:nvSpPr>
        <p:spPr>
          <a:xfrm>
            <a:off x="8915400" y="3429000"/>
            <a:ext cx="914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~50%</a:t>
            </a:r>
            <a:endParaRPr lang="en-US" dirty="0"/>
          </a:p>
        </p:txBody>
      </p:sp>
      <p:sp>
        <p:nvSpPr>
          <p:cNvPr id="314" name="Shape 84">
            <a:extLst>
              <a:ext uri="{FF2B5EF4-FFF2-40B4-BE49-F238E27FC236}">
                <a16:creationId xmlns:a16="http://schemas.microsoft.com/office/drawing/2014/main" id="{5E51504E-0686-5357-9711-00CFA8D928E8}"/>
              </a:ext>
            </a:extLst>
          </p:cNvPr>
          <p:cNvSpPr/>
          <p:nvPr/>
        </p:nvSpPr>
        <p:spPr>
          <a:xfrm>
            <a:off x="9875520" y="3429000"/>
            <a:ext cx="822960" cy="365760"/>
          </a:xfrm>
          <a:prstGeom prst="rect">
            <a:avLst/>
          </a:prstGeom>
          <a:solidFill>
            <a:srgbClr val="EDF0F8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200"/>
          </a:p>
        </p:txBody>
      </p:sp>
      <p:sp>
        <p:nvSpPr>
          <p:cNvPr id="318" name="Text 85">
            <a:extLst>
              <a:ext uri="{FF2B5EF4-FFF2-40B4-BE49-F238E27FC236}">
                <a16:creationId xmlns:a16="http://schemas.microsoft.com/office/drawing/2014/main" id="{0F01B9E6-6D1D-3B9E-B406-257B85BB3DE6}"/>
              </a:ext>
            </a:extLst>
          </p:cNvPr>
          <p:cNvSpPr/>
          <p:nvPr/>
        </p:nvSpPr>
        <p:spPr>
          <a:xfrm>
            <a:off x="9921240" y="3429000"/>
            <a:ext cx="731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n.s.</a:t>
            </a:r>
            <a:endParaRPr lang="en-US" dirty="0"/>
          </a:p>
        </p:txBody>
      </p:sp>
      <p:sp>
        <p:nvSpPr>
          <p:cNvPr id="322" name="Shape 86">
            <a:extLst>
              <a:ext uri="{FF2B5EF4-FFF2-40B4-BE49-F238E27FC236}">
                <a16:creationId xmlns:a16="http://schemas.microsoft.com/office/drawing/2014/main" id="{CF3BE6D8-6B08-4D8A-660A-9178F4682EDD}"/>
              </a:ext>
            </a:extLst>
          </p:cNvPr>
          <p:cNvSpPr/>
          <p:nvPr/>
        </p:nvSpPr>
        <p:spPr>
          <a:xfrm>
            <a:off x="457200" y="3794760"/>
            <a:ext cx="2377440" cy="36576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200"/>
          </a:p>
        </p:txBody>
      </p:sp>
      <p:sp>
        <p:nvSpPr>
          <p:cNvPr id="326" name="Text 87">
            <a:extLst>
              <a:ext uri="{FF2B5EF4-FFF2-40B4-BE49-F238E27FC236}">
                <a16:creationId xmlns:a16="http://schemas.microsoft.com/office/drawing/2014/main" id="{9214BA89-39FF-5FB1-26F0-6EE7555C59D6}"/>
              </a:ext>
            </a:extLst>
          </p:cNvPr>
          <p:cNvSpPr/>
          <p:nvPr/>
        </p:nvSpPr>
        <p:spPr>
          <a:xfrm>
            <a:off x="502920" y="3794760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endParaRPr lang="en-US" dirty="0"/>
          </a:p>
        </p:txBody>
      </p:sp>
      <p:sp>
        <p:nvSpPr>
          <p:cNvPr id="330" name="Shape 88">
            <a:extLst>
              <a:ext uri="{FF2B5EF4-FFF2-40B4-BE49-F238E27FC236}">
                <a16:creationId xmlns:a16="http://schemas.microsoft.com/office/drawing/2014/main" id="{8BB4F160-FBBC-B557-745C-A5894CDF600F}"/>
              </a:ext>
            </a:extLst>
          </p:cNvPr>
          <p:cNvSpPr/>
          <p:nvPr/>
        </p:nvSpPr>
        <p:spPr>
          <a:xfrm>
            <a:off x="2834640" y="3794760"/>
            <a:ext cx="2651760" cy="36576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200"/>
          </a:p>
        </p:txBody>
      </p:sp>
      <p:sp>
        <p:nvSpPr>
          <p:cNvPr id="334" name="Text 89">
            <a:extLst>
              <a:ext uri="{FF2B5EF4-FFF2-40B4-BE49-F238E27FC236}">
                <a16:creationId xmlns:a16="http://schemas.microsoft.com/office/drawing/2014/main" id="{6027187B-888E-E948-B580-D295E5D0E9E2}"/>
              </a:ext>
            </a:extLst>
          </p:cNvPr>
          <p:cNvSpPr/>
          <p:nvPr/>
        </p:nvSpPr>
        <p:spPr>
          <a:xfrm>
            <a:off x="2880360" y="3794760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Overall Survey</a:t>
            </a:r>
            <a:endParaRPr lang="en-US" dirty="0"/>
          </a:p>
        </p:txBody>
      </p:sp>
      <p:sp>
        <p:nvSpPr>
          <p:cNvPr id="338" name="Shape 90">
            <a:extLst>
              <a:ext uri="{FF2B5EF4-FFF2-40B4-BE49-F238E27FC236}">
                <a16:creationId xmlns:a16="http://schemas.microsoft.com/office/drawing/2014/main" id="{64DA78C2-E2FF-70F0-782E-2209E4DBA2C0}"/>
              </a:ext>
            </a:extLst>
          </p:cNvPr>
          <p:cNvSpPr/>
          <p:nvPr/>
        </p:nvSpPr>
        <p:spPr>
          <a:xfrm>
            <a:off x="5486400" y="3794760"/>
            <a:ext cx="731520" cy="36576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200"/>
          </a:p>
        </p:txBody>
      </p:sp>
      <p:sp>
        <p:nvSpPr>
          <p:cNvPr id="342" name="Text 91">
            <a:extLst>
              <a:ext uri="{FF2B5EF4-FFF2-40B4-BE49-F238E27FC236}">
                <a16:creationId xmlns:a16="http://schemas.microsoft.com/office/drawing/2014/main" id="{7912F63E-9491-F8C9-7269-96DA0AA37937}"/>
              </a:ext>
            </a:extLst>
          </p:cNvPr>
          <p:cNvSpPr/>
          <p:nvPr/>
        </p:nvSpPr>
        <p:spPr>
          <a:xfrm>
            <a:off x="5532120" y="3794760"/>
            <a:ext cx="640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.186</a:t>
            </a:r>
            <a:endParaRPr lang="en-US" dirty="0"/>
          </a:p>
        </p:txBody>
      </p:sp>
      <p:sp>
        <p:nvSpPr>
          <p:cNvPr id="346" name="Shape 92">
            <a:extLst>
              <a:ext uri="{FF2B5EF4-FFF2-40B4-BE49-F238E27FC236}">
                <a16:creationId xmlns:a16="http://schemas.microsoft.com/office/drawing/2014/main" id="{B32029AA-7864-04CE-8B27-6421F48CEB93}"/>
              </a:ext>
            </a:extLst>
          </p:cNvPr>
          <p:cNvSpPr/>
          <p:nvPr/>
        </p:nvSpPr>
        <p:spPr>
          <a:xfrm>
            <a:off x="6217920" y="3794760"/>
            <a:ext cx="731520" cy="36576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200"/>
          </a:p>
        </p:txBody>
      </p:sp>
      <p:sp>
        <p:nvSpPr>
          <p:cNvPr id="350" name="Text 93">
            <a:extLst>
              <a:ext uri="{FF2B5EF4-FFF2-40B4-BE49-F238E27FC236}">
                <a16:creationId xmlns:a16="http://schemas.microsoft.com/office/drawing/2014/main" id="{C87CAAFA-0BDE-7EC9-DA77-9F92B8D5207E}"/>
              </a:ext>
            </a:extLst>
          </p:cNvPr>
          <p:cNvSpPr/>
          <p:nvPr/>
        </p:nvSpPr>
        <p:spPr>
          <a:xfrm>
            <a:off x="6263640" y="3794760"/>
            <a:ext cx="640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.148</a:t>
            </a:r>
            <a:endParaRPr lang="en-US" dirty="0"/>
          </a:p>
        </p:txBody>
      </p:sp>
      <p:sp>
        <p:nvSpPr>
          <p:cNvPr id="354" name="Shape 94">
            <a:extLst>
              <a:ext uri="{FF2B5EF4-FFF2-40B4-BE49-F238E27FC236}">
                <a16:creationId xmlns:a16="http://schemas.microsoft.com/office/drawing/2014/main" id="{BA32FA0D-B0E6-C8A1-0172-F13212D5F7E3}"/>
              </a:ext>
            </a:extLst>
          </p:cNvPr>
          <p:cNvSpPr/>
          <p:nvPr/>
        </p:nvSpPr>
        <p:spPr>
          <a:xfrm>
            <a:off x="6949440" y="3794760"/>
            <a:ext cx="1920240" cy="36576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200"/>
          </a:p>
        </p:txBody>
      </p:sp>
      <p:sp>
        <p:nvSpPr>
          <p:cNvPr id="358" name="Text 95">
            <a:extLst>
              <a:ext uri="{FF2B5EF4-FFF2-40B4-BE49-F238E27FC236}">
                <a16:creationId xmlns:a16="http://schemas.microsoft.com/office/drawing/2014/main" id="{F37D5EEE-B996-C39E-A7E1-7590AC7E43DE}"/>
              </a:ext>
            </a:extLst>
          </p:cNvPr>
          <p:cNvSpPr/>
          <p:nvPr/>
        </p:nvSpPr>
        <p:spPr>
          <a:xfrm>
            <a:off x="6995160" y="379476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[−.067, .416]</a:t>
            </a:r>
            <a:endParaRPr lang="en-US" dirty="0"/>
          </a:p>
        </p:txBody>
      </p:sp>
      <p:sp>
        <p:nvSpPr>
          <p:cNvPr id="361" name="Shape 96">
            <a:extLst>
              <a:ext uri="{FF2B5EF4-FFF2-40B4-BE49-F238E27FC236}">
                <a16:creationId xmlns:a16="http://schemas.microsoft.com/office/drawing/2014/main" id="{B7C83ABA-7730-0E95-AAAF-06F178070F47}"/>
              </a:ext>
            </a:extLst>
          </p:cNvPr>
          <p:cNvSpPr/>
          <p:nvPr/>
        </p:nvSpPr>
        <p:spPr>
          <a:xfrm>
            <a:off x="8869680" y="3794760"/>
            <a:ext cx="1005840" cy="36576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200"/>
          </a:p>
        </p:txBody>
      </p:sp>
      <p:sp>
        <p:nvSpPr>
          <p:cNvPr id="363" name="Text 97">
            <a:extLst>
              <a:ext uri="{FF2B5EF4-FFF2-40B4-BE49-F238E27FC236}">
                <a16:creationId xmlns:a16="http://schemas.microsoft.com/office/drawing/2014/main" id="{53DA63E5-9378-B8D1-32A7-B63B661586D9}"/>
              </a:ext>
            </a:extLst>
          </p:cNvPr>
          <p:cNvSpPr/>
          <p:nvPr/>
        </p:nvSpPr>
        <p:spPr>
          <a:xfrm>
            <a:off x="8915400" y="3794760"/>
            <a:ext cx="914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~44%</a:t>
            </a:r>
            <a:endParaRPr lang="en-US" dirty="0"/>
          </a:p>
        </p:txBody>
      </p:sp>
      <p:sp>
        <p:nvSpPr>
          <p:cNvPr id="365" name="Shape 98">
            <a:extLst>
              <a:ext uri="{FF2B5EF4-FFF2-40B4-BE49-F238E27FC236}">
                <a16:creationId xmlns:a16="http://schemas.microsoft.com/office/drawing/2014/main" id="{356604BE-EF49-2CF5-4023-DF607DE73F74}"/>
              </a:ext>
            </a:extLst>
          </p:cNvPr>
          <p:cNvSpPr/>
          <p:nvPr/>
        </p:nvSpPr>
        <p:spPr>
          <a:xfrm>
            <a:off x="9875520" y="3794760"/>
            <a:ext cx="822960" cy="36576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200"/>
          </a:p>
        </p:txBody>
      </p:sp>
      <p:sp>
        <p:nvSpPr>
          <p:cNvPr id="367" name="Text 99">
            <a:extLst>
              <a:ext uri="{FF2B5EF4-FFF2-40B4-BE49-F238E27FC236}">
                <a16:creationId xmlns:a16="http://schemas.microsoft.com/office/drawing/2014/main" id="{C5F5807D-A6E2-CF77-C348-95461A7CA564}"/>
              </a:ext>
            </a:extLst>
          </p:cNvPr>
          <p:cNvSpPr/>
          <p:nvPr/>
        </p:nvSpPr>
        <p:spPr>
          <a:xfrm>
            <a:off x="9921240" y="3794760"/>
            <a:ext cx="731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n.s.</a:t>
            </a:r>
            <a:endParaRPr lang="en-US" dirty="0"/>
          </a:p>
        </p:txBody>
      </p:sp>
      <p:sp>
        <p:nvSpPr>
          <p:cNvPr id="369" name="Shape 100">
            <a:extLst>
              <a:ext uri="{FF2B5EF4-FFF2-40B4-BE49-F238E27FC236}">
                <a16:creationId xmlns:a16="http://schemas.microsoft.com/office/drawing/2014/main" id="{4B023D9F-073E-E163-C894-3ABF04ECCCD3}"/>
              </a:ext>
            </a:extLst>
          </p:cNvPr>
          <p:cNvSpPr/>
          <p:nvPr/>
        </p:nvSpPr>
        <p:spPr>
          <a:xfrm>
            <a:off x="457200" y="4160520"/>
            <a:ext cx="2377440" cy="365760"/>
          </a:xfrm>
          <a:prstGeom prst="rect">
            <a:avLst/>
          </a:prstGeom>
          <a:solidFill>
            <a:srgbClr val="E4EAF7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200"/>
          </a:p>
        </p:txBody>
      </p:sp>
      <p:sp>
        <p:nvSpPr>
          <p:cNvPr id="371" name="Text 101">
            <a:extLst>
              <a:ext uri="{FF2B5EF4-FFF2-40B4-BE49-F238E27FC236}">
                <a16:creationId xmlns:a16="http://schemas.microsoft.com/office/drawing/2014/main" id="{03B29320-9ACE-84BE-5FCE-134D733AAE3D}"/>
              </a:ext>
            </a:extLst>
          </p:cNvPr>
          <p:cNvSpPr/>
          <p:nvPr/>
        </p:nvSpPr>
        <p:spPr>
          <a:xfrm>
            <a:off x="502920" y="4160520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b="1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Mid-term — 30%</a:t>
            </a:r>
            <a:endParaRPr lang="en-US" dirty="0"/>
          </a:p>
        </p:txBody>
      </p:sp>
      <p:sp>
        <p:nvSpPr>
          <p:cNvPr id="373" name="Shape 102">
            <a:extLst>
              <a:ext uri="{FF2B5EF4-FFF2-40B4-BE49-F238E27FC236}">
                <a16:creationId xmlns:a16="http://schemas.microsoft.com/office/drawing/2014/main" id="{B0182D3E-69A7-E388-DC80-3EBD580168E8}"/>
              </a:ext>
            </a:extLst>
          </p:cNvPr>
          <p:cNvSpPr/>
          <p:nvPr/>
        </p:nvSpPr>
        <p:spPr>
          <a:xfrm>
            <a:off x="2834640" y="4160520"/>
            <a:ext cx="2651760" cy="365760"/>
          </a:xfrm>
          <a:prstGeom prst="rect">
            <a:avLst/>
          </a:prstGeom>
          <a:solidFill>
            <a:srgbClr val="E4EAF7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200"/>
          </a:p>
        </p:txBody>
      </p:sp>
      <p:sp>
        <p:nvSpPr>
          <p:cNvPr id="375" name="Text 103">
            <a:extLst>
              <a:ext uri="{FF2B5EF4-FFF2-40B4-BE49-F238E27FC236}">
                <a16:creationId xmlns:a16="http://schemas.microsoft.com/office/drawing/2014/main" id="{9AEA72D8-3353-8426-04EC-5787B412E00C}"/>
              </a:ext>
            </a:extLst>
          </p:cNvPr>
          <p:cNvSpPr/>
          <p:nvPr/>
        </p:nvSpPr>
        <p:spPr>
          <a:xfrm>
            <a:off x="2880360" y="4160520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b="1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ESL Identity Index</a:t>
            </a:r>
            <a:endParaRPr lang="en-US" dirty="0"/>
          </a:p>
        </p:txBody>
      </p:sp>
      <p:sp>
        <p:nvSpPr>
          <p:cNvPr id="377" name="Shape 104">
            <a:extLst>
              <a:ext uri="{FF2B5EF4-FFF2-40B4-BE49-F238E27FC236}">
                <a16:creationId xmlns:a16="http://schemas.microsoft.com/office/drawing/2014/main" id="{744678E7-EF39-925E-C31A-C1590B908467}"/>
              </a:ext>
            </a:extLst>
          </p:cNvPr>
          <p:cNvSpPr/>
          <p:nvPr/>
        </p:nvSpPr>
        <p:spPr>
          <a:xfrm>
            <a:off x="5486400" y="4160520"/>
            <a:ext cx="731520" cy="365760"/>
          </a:xfrm>
          <a:prstGeom prst="rect">
            <a:avLst/>
          </a:prstGeom>
          <a:solidFill>
            <a:srgbClr val="E4EAF7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200"/>
          </a:p>
        </p:txBody>
      </p:sp>
      <p:sp>
        <p:nvSpPr>
          <p:cNvPr id="379" name="Text 105">
            <a:extLst>
              <a:ext uri="{FF2B5EF4-FFF2-40B4-BE49-F238E27FC236}">
                <a16:creationId xmlns:a16="http://schemas.microsoft.com/office/drawing/2014/main" id="{F1D43BBD-2989-1DF0-9C10-A035EDFD427E}"/>
              </a:ext>
            </a:extLst>
          </p:cNvPr>
          <p:cNvSpPr/>
          <p:nvPr/>
        </p:nvSpPr>
        <p:spPr>
          <a:xfrm>
            <a:off x="5532120" y="4160520"/>
            <a:ext cx="640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.329</a:t>
            </a:r>
            <a:endParaRPr lang="en-US" dirty="0"/>
          </a:p>
        </p:txBody>
      </p:sp>
      <p:sp>
        <p:nvSpPr>
          <p:cNvPr id="381" name="Shape 106">
            <a:extLst>
              <a:ext uri="{FF2B5EF4-FFF2-40B4-BE49-F238E27FC236}">
                <a16:creationId xmlns:a16="http://schemas.microsoft.com/office/drawing/2014/main" id="{D0DE06B7-3C76-106F-A39E-A1D50BEF496D}"/>
              </a:ext>
            </a:extLst>
          </p:cNvPr>
          <p:cNvSpPr/>
          <p:nvPr/>
        </p:nvSpPr>
        <p:spPr>
          <a:xfrm>
            <a:off x="6217920" y="4160520"/>
            <a:ext cx="731520" cy="365760"/>
          </a:xfrm>
          <a:prstGeom prst="rect">
            <a:avLst/>
          </a:prstGeom>
          <a:solidFill>
            <a:srgbClr val="E4EAF7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200"/>
          </a:p>
        </p:txBody>
      </p:sp>
      <p:sp>
        <p:nvSpPr>
          <p:cNvPr id="383" name="Text 107">
            <a:extLst>
              <a:ext uri="{FF2B5EF4-FFF2-40B4-BE49-F238E27FC236}">
                <a16:creationId xmlns:a16="http://schemas.microsoft.com/office/drawing/2014/main" id="{1150319F-0E0A-52DB-2DA0-376742639F04}"/>
              </a:ext>
            </a:extLst>
          </p:cNvPr>
          <p:cNvSpPr/>
          <p:nvPr/>
        </p:nvSpPr>
        <p:spPr>
          <a:xfrm>
            <a:off x="6263640" y="4160520"/>
            <a:ext cx="640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.009</a:t>
            </a:r>
            <a:endParaRPr lang="en-US" dirty="0"/>
          </a:p>
        </p:txBody>
      </p:sp>
      <p:sp>
        <p:nvSpPr>
          <p:cNvPr id="385" name="Shape 108">
            <a:extLst>
              <a:ext uri="{FF2B5EF4-FFF2-40B4-BE49-F238E27FC236}">
                <a16:creationId xmlns:a16="http://schemas.microsoft.com/office/drawing/2014/main" id="{F46F4515-E257-2B75-6E49-1FD6272C5FE4}"/>
              </a:ext>
            </a:extLst>
          </p:cNvPr>
          <p:cNvSpPr/>
          <p:nvPr/>
        </p:nvSpPr>
        <p:spPr>
          <a:xfrm>
            <a:off x="6949440" y="4160520"/>
            <a:ext cx="1920240" cy="365760"/>
          </a:xfrm>
          <a:prstGeom prst="rect">
            <a:avLst/>
          </a:prstGeom>
          <a:solidFill>
            <a:srgbClr val="E4EAF7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200"/>
          </a:p>
        </p:txBody>
      </p:sp>
      <p:sp>
        <p:nvSpPr>
          <p:cNvPr id="387" name="Text 109">
            <a:extLst>
              <a:ext uri="{FF2B5EF4-FFF2-40B4-BE49-F238E27FC236}">
                <a16:creationId xmlns:a16="http://schemas.microsoft.com/office/drawing/2014/main" id="{E6868492-E69A-59F0-2F36-7ED4500265E6}"/>
              </a:ext>
            </a:extLst>
          </p:cNvPr>
          <p:cNvSpPr/>
          <p:nvPr/>
        </p:nvSpPr>
        <p:spPr>
          <a:xfrm>
            <a:off x="6995160" y="416052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[.086, .535]</a:t>
            </a:r>
            <a:endParaRPr lang="en-US" dirty="0"/>
          </a:p>
        </p:txBody>
      </p:sp>
      <p:sp>
        <p:nvSpPr>
          <p:cNvPr id="389" name="Shape 110">
            <a:extLst>
              <a:ext uri="{FF2B5EF4-FFF2-40B4-BE49-F238E27FC236}">
                <a16:creationId xmlns:a16="http://schemas.microsoft.com/office/drawing/2014/main" id="{3C5BC9D7-AA18-3896-B147-2CE7E6133F80}"/>
              </a:ext>
            </a:extLst>
          </p:cNvPr>
          <p:cNvSpPr/>
          <p:nvPr/>
        </p:nvSpPr>
        <p:spPr>
          <a:xfrm>
            <a:off x="8869680" y="4160520"/>
            <a:ext cx="1005840" cy="365760"/>
          </a:xfrm>
          <a:prstGeom prst="rect">
            <a:avLst/>
          </a:prstGeom>
          <a:solidFill>
            <a:srgbClr val="E4EAF7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200"/>
          </a:p>
        </p:txBody>
      </p:sp>
      <p:sp>
        <p:nvSpPr>
          <p:cNvPr id="391" name="Text 111">
            <a:extLst>
              <a:ext uri="{FF2B5EF4-FFF2-40B4-BE49-F238E27FC236}">
                <a16:creationId xmlns:a16="http://schemas.microsoft.com/office/drawing/2014/main" id="{39670A84-E0B3-F6C0-E502-0D59B7FC78A6}"/>
              </a:ext>
            </a:extLst>
          </p:cNvPr>
          <p:cNvSpPr/>
          <p:nvPr/>
        </p:nvSpPr>
        <p:spPr>
          <a:xfrm>
            <a:off x="8915400" y="4160520"/>
            <a:ext cx="914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~82%</a:t>
            </a:r>
            <a:endParaRPr lang="en-US" dirty="0"/>
          </a:p>
        </p:txBody>
      </p:sp>
      <p:sp>
        <p:nvSpPr>
          <p:cNvPr id="393" name="Shape 112">
            <a:extLst>
              <a:ext uri="{FF2B5EF4-FFF2-40B4-BE49-F238E27FC236}">
                <a16:creationId xmlns:a16="http://schemas.microsoft.com/office/drawing/2014/main" id="{7F016EFF-2DE4-484F-ADEA-1E4772810661}"/>
              </a:ext>
            </a:extLst>
          </p:cNvPr>
          <p:cNvSpPr/>
          <p:nvPr/>
        </p:nvSpPr>
        <p:spPr>
          <a:xfrm>
            <a:off x="9875520" y="4160520"/>
            <a:ext cx="822960" cy="365760"/>
          </a:xfrm>
          <a:prstGeom prst="rect">
            <a:avLst/>
          </a:prstGeom>
          <a:solidFill>
            <a:srgbClr val="E4EAF7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200"/>
          </a:p>
        </p:txBody>
      </p:sp>
      <p:sp>
        <p:nvSpPr>
          <p:cNvPr id="395" name="Text 113">
            <a:extLst>
              <a:ext uri="{FF2B5EF4-FFF2-40B4-BE49-F238E27FC236}">
                <a16:creationId xmlns:a16="http://schemas.microsoft.com/office/drawing/2014/main" id="{D55E488E-4371-034E-1ADA-0F55B3BCBF09}"/>
              </a:ext>
            </a:extLst>
          </p:cNvPr>
          <p:cNvSpPr/>
          <p:nvPr/>
        </p:nvSpPr>
        <p:spPr>
          <a:xfrm>
            <a:off x="9921240" y="4160520"/>
            <a:ext cx="731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D621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**</a:t>
            </a:r>
            <a:endParaRPr lang="en-US" dirty="0"/>
          </a:p>
        </p:txBody>
      </p:sp>
      <p:sp>
        <p:nvSpPr>
          <p:cNvPr id="397" name="Shape 114">
            <a:extLst>
              <a:ext uri="{FF2B5EF4-FFF2-40B4-BE49-F238E27FC236}">
                <a16:creationId xmlns:a16="http://schemas.microsoft.com/office/drawing/2014/main" id="{EC50E2F6-D43C-FB18-1CDB-126D39FA5824}"/>
              </a:ext>
            </a:extLst>
          </p:cNvPr>
          <p:cNvSpPr/>
          <p:nvPr/>
        </p:nvSpPr>
        <p:spPr>
          <a:xfrm>
            <a:off x="457200" y="4526280"/>
            <a:ext cx="2377440" cy="36576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200"/>
          </a:p>
        </p:txBody>
      </p:sp>
      <p:sp>
        <p:nvSpPr>
          <p:cNvPr id="399" name="Text 115">
            <a:extLst>
              <a:ext uri="{FF2B5EF4-FFF2-40B4-BE49-F238E27FC236}">
                <a16:creationId xmlns:a16="http://schemas.microsoft.com/office/drawing/2014/main" id="{A899C131-6E38-D4F2-B87F-C56D1C2FBBEE}"/>
              </a:ext>
            </a:extLst>
          </p:cNvPr>
          <p:cNvSpPr/>
          <p:nvPr/>
        </p:nvSpPr>
        <p:spPr>
          <a:xfrm>
            <a:off x="502920" y="4526280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endParaRPr lang="en-US" dirty="0"/>
          </a:p>
        </p:txBody>
      </p:sp>
      <p:sp>
        <p:nvSpPr>
          <p:cNvPr id="401" name="Shape 116">
            <a:extLst>
              <a:ext uri="{FF2B5EF4-FFF2-40B4-BE49-F238E27FC236}">
                <a16:creationId xmlns:a16="http://schemas.microsoft.com/office/drawing/2014/main" id="{2D498CD1-C9CD-3F14-9221-ACD1EA291846}"/>
              </a:ext>
            </a:extLst>
          </p:cNvPr>
          <p:cNvSpPr/>
          <p:nvPr/>
        </p:nvSpPr>
        <p:spPr>
          <a:xfrm>
            <a:off x="2834640" y="4526280"/>
            <a:ext cx="2651760" cy="36576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200"/>
          </a:p>
        </p:txBody>
      </p:sp>
      <p:sp>
        <p:nvSpPr>
          <p:cNvPr id="403" name="Text 117">
            <a:extLst>
              <a:ext uri="{FF2B5EF4-FFF2-40B4-BE49-F238E27FC236}">
                <a16:creationId xmlns:a16="http://schemas.microsoft.com/office/drawing/2014/main" id="{2F9E2915-EA26-A07E-5ECF-918CC568C2C5}"/>
              </a:ext>
            </a:extLst>
          </p:cNvPr>
          <p:cNvSpPr/>
          <p:nvPr/>
        </p:nvSpPr>
        <p:spPr>
          <a:xfrm>
            <a:off x="2880360" y="4526280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3 Global Citizenship</a:t>
            </a:r>
            <a:endParaRPr lang="en-US" dirty="0"/>
          </a:p>
        </p:txBody>
      </p:sp>
      <p:sp>
        <p:nvSpPr>
          <p:cNvPr id="405" name="Shape 118">
            <a:extLst>
              <a:ext uri="{FF2B5EF4-FFF2-40B4-BE49-F238E27FC236}">
                <a16:creationId xmlns:a16="http://schemas.microsoft.com/office/drawing/2014/main" id="{4AA42D30-EEA2-B092-2556-7AB72EC1F451}"/>
              </a:ext>
            </a:extLst>
          </p:cNvPr>
          <p:cNvSpPr/>
          <p:nvPr/>
        </p:nvSpPr>
        <p:spPr>
          <a:xfrm>
            <a:off x="5486400" y="4526280"/>
            <a:ext cx="731520" cy="36576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200"/>
          </a:p>
        </p:txBody>
      </p:sp>
      <p:sp>
        <p:nvSpPr>
          <p:cNvPr id="407" name="Text 119">
            <a:extLst>
              <a:ext uri="{FF2B5EF4-FFF2-40B4-BE49-F238E27FC236}">
                <a16:creationId xmlns:a16="http://schemas.microsoft.com/office/drawing/2014/main" id="{97DBF950-14D3-706A-A7FC-14ED2486F936}"/>
              </a:ext>
            </a:extLst>
          </p:cNvPr>
          <p:cNvSpPr/>
          <p:nvPr/>
        </p:nvSpPr>
        <p:spPr>
          <a:xfrm>
            <a:off x="5532120" y="4526280"/>
            <a:ext cx="640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.263</a:t>
            </a:r>
            <a:endParaRPr lang="en-US" dirty="0"/>
          </a:p>
        </p:txBody>
      </p:sp>
      <p:sp>
        <p:nvSpPr>
          <p:cNvPr id="409" name="Shape 120">
            <a:extLst>
              <a:ext uri="{FF2B5EF4-FFF2-40B4-BE49-F238E27FC236}">
                <a16:creationId xmlns:a16="http://schemas.microsoft.com/office/drawing/2014/main" id="{6B6C4329-C7A4-1393-733A-3B3F2C0C0A71}"/>
              </a:ext>
            </a:extLst>
          </p:cNvPr>
          <p:cNvSpPr/>
          <p:nvPr/>
        </p:nvSpPr>
        <p:spPr>
          <a:xfrm>
            <a:off x="6217920" y="4526280"/>
            <a:ext cx="731520" cy="36576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200"/>
          </a:p>
        </p:txBody>
      </p:sp>
      <p:sp>
        <p:nvSpPr>
          <p:cNvPr id="411" name="Text 121">
            <a:extLst>
              <a:ext uri="{FF2B5EF4-FFF2-40B4-BE49-F238E27FC236}">
                <a16:creationId xmlns:a16="http://schemas.microsoft.com/office/drawing/2014/main" id="{BE6063B6-C260-694C-00A4-3BB5DF9DA05D}"/>
              </a:ext>
            </a:extLst>
          </p:cNvPr>
          <p:cNvSpPr/>
          <p:nvPr/>
        </p:nvSpPr>
        <p:spPr>
          <a:xfrm>
            <a:off x="6263640" y="4526280"/>
            <a:ext cx="640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.039</a:t>
            </a:r>
            <a:endParaRPr lang="en-US" dirty="0"/>
          </a:p>
        </p:txBody>
      </p:sp>
      <p:sp>
        <p:nvSpPr>
          <p:cNvPr id="413" name="Shape 122">
            <a:extLst>
              <a:ext uri="{FF2B5EF4-FFF2-40B4-BE49-F238E27FC236}">
                <a16:creationId xmlns:a16="http://schemas.microsoft.com/office/drawing/2014/main" id="{42C817DE-6F73-614A-3B20-04E05537B56E}"/>
              </a:ext>
            </a:extLst>
          </p:cNvPr>
          <p:cNvSpPr/>
          <p:nvPr/>
        </p:nvSpPr>
        <p:spPr>
          <a:xfrm>
            <a:off x="6949440" y="4526280"/>
            <a:ext cx="1920240" cy="36576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200"/>
          </a:p>
        </p:txBody>
      </p:sp>
      <p:sp>
        <p:nvSpPr>
          <p:cNvPr id="415" name="Text 123">
            <a:extLst>
              <a:ext uri="{FF2B5EF4-FFF2-40B4-BE49-F238E27FC236}">
                <a16:creationId xmlns:a16="http://schemas.microsoft.com/office/drawing/2014/main" id="{5E6E0B40-E9D0-899D-657E-89391C26701D}"/>
              </a:ext>
            </a:extLst>
          </p:cNvPr>
          <p:cNvSpPr/>
          <p:nvPr/>
        </p:nvSpPr>
        <p:spPr>
          <a:xfrm>
            <a:off x="6995160" y="452628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[.014, .481]</a:t>
            </a:r>
            <a:endParaRPr lang="en-US" dirty="0"/>
          </a:p>
        </p:txBody>
      </p:sp>
      <p:sp>
        <p:nvSpPr>
          <p:cNvPr id="417" name="Shape 124">
            <a:extLst>
              <a:ext uri="{FF2B5EF4-FFF2-40B4-BE49-F238E27FC236}">
                <a16:creationId xmlns:a16="http://schemas.microsoft.com/office/drawing/2014/main" id="{9D8C941D-5CB0-7A51-E017-FFE74961452E}"/>
              </a:ext>
            </a:extLst>
          </p:cNvPr>
          <p:cNvSpPr/>
          <p:nvPr/>
        </p:nvSpPr>
        <p:spPr>
          <a:xfrm>
            <a:off x="8869680" y="4526280"/>
            <a:ext cx="1005840" cy="36576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200"/>
          </a:p>
        </p:txBody>
      </p:sp>
      <p:sp>
        <p:nvSpPr>
          <p:cNvPr id="419" name="Text 125">
            <a:extLst>
              <a:ext uri="{FF2B5EF4-FFF2-40B4-BE49-F238E27FC236}">
                <a16:creationId xmlns:a16="http://schemas.microsoft.com/office/drawing/2014/main" id="{091BAFDF-1689-A3F9-E0B0-A0CAB2F6BD8A}"/>
              </a:ext>
            </a:extLst>
          </p:cNvPr>
          <p:cNvSpPr/>
          <p:nvPr/>
        </p:nvSpPr>
        <p:spPr>
          <a:xfrm>
            <a:off x="8915400" y="4526280"/>
            <a:ext cx="914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~64%</a:t>
            </a:r>
            <a:endParaRPr lang="en-US" dirty="0"/>
          </a:p>
        </p:txBody>
      </p:sp>
      <p:sp>
        <p:nvSpPr>
          <p:cNvPr id="421" name="Shape 126">
            <a:extLst>
              <a:ext uri="{FF2B5EF4-FFF2-40B4-BE49-F238E27FC236}">
                <a16:creationId xmlns:a16="http://schemas.microsoft.com/office/drawing/2014/main" id="{ABE190E0-D554-E15A-307A-1E58947F1411}"/>
              </a:ext>
            </a:extLst>
          </p:cNvPr>
          <p:cNvSpPr/>
          <p:nvPr/>
        </p:nvSpPr>
        <p:spPr>
          <a:xfrm>
            <a:off x="9875520" y="4526280"/>
            <a:ext cx="822960" cy="36576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200"/>
          </a:p>
        </p:txBody>
      </p:sp>
      <p:sp>
        <p:nvSpPr>
          <p:cNvPr id="423" name="Text 127">
            <a:extLst>
              <a:ext uri="{FF2B5EF4-FFF2-40B4-BE49-F238E27FC236}">
                <a16:creationId xmlns:a16="http://schemas.microsoft.com/office/drawing/2014/main" id="{A61A94FA-4A6E-946F-3AB0-F200FC016A0E}"/>
              </a:ext>
            </a:extLst>
          </p:cNvPr>
          <p:cNvSpPr/>
          <p:nvPr/>
        </p:nvSpPr>
        <p:spPr>
          <a:xfrm>
            <a:off x="9921240" y="4526280"/>
            <a:ext cx="731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D621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*</a:t>
            </a:r>
            <a:endParaRPr lang="en-US" dirty="0"/>
          </a:p>
        </p:txBody>
      </p:sp>
      <p:sp>
        <p:nvSpPr>
          <p:cNvPr id="425" name="Shape 128">
            <a:extLst>
              <a:ext uri="{FF2B5EF4-FFF2-40B4-BE49-F238E27FC236}">
                <a16:creationId xmlns:a16="http://schemas.microsoft.com/office/drawing/2014/main" id="{AA468A7D-1C4F-3DFC-DA59-DFE6E9663823}"/>
              </a:ext>
            </a:extLst>
          </p:cNvPr>
          <p:cNvSpPr/>
          <p:nvPr/>
        </p:nvSpPr>
        <p:spPr>
          <a:xfrm>
            <a:off x="457200" y="4892040"/>
            <a:ext cx="2377440" cy="365760"/>
          </a:xfrm>
          <a:prstGeom prst="rect">
            <a:avLst/>
          </a:prstGeom>
          <a:solidFill>
            <a:srgbClr val="EDF0F8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200"/>
          </a:p>
        </p:txBody>
      </p:sp>
      <p:sp>
        <p:nvSpPr>
          <p:cNvPr id="427" name="Text 129">
            <a:extLst>
              <a:ext uri="{FF2B5EF4-FFF2-40B4-BE49-F238E27FC236}">
                <a16:creationId xmlns:a16="http://schemas.microsoft.com/office/drawing/2014/main" id="{553B8DC7-18D5-A03C-E576-10658481F1A4}"/>
              </a:ext>
            </a:extLst>
          </p:cNvPr>
          <p:cNvSpPr/>
          <p:nvPr/>
        </p:nvSpPr>
        <p:spPr>
          <a:xfrm>
            <a:off x="502920" y="4892040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endParaRPr lang="en-US" dirty="0"/>
          </a:p>
        </p:txBody>
      </p:sp>
      <p:sp>
        <p:nvSpPr>
          <p:cNvPr id="429" name="Shape 130">
            <a:extLst>
              <a:ext uri="{FF2B5EF4-FFF2-40B4-BE49-F238E27FC236}">
                <a16:creationId xmlns:a16="http://schemas.microsoft.com/office/drawing/2014/main" id="{6D64E5A2-40F6-0BFC-9EA9-AB8CB536D673}"/>
              </a:ext>
            </a:extLst>
          </p:cNvPr>
          <p:cNvSpPr/>
          <p:nvPr/>
        </p:nvSpPr>
        <p:spPr>
          <a:xfrm>
            <a:off x="2834640" y="4892040"/>
            <a:ext cx="2651760" cy="365760"/>
          </a:xfrm>
          <a:prstGeom prst="rect">
            <a:avLst/>
          </a:prstGeom>
          <a:solidFill>
            <a:srgbClr val="EDF0F8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200"/>
          </a:p>
        </p:txBody>
      </p:sp>
      <p:sp>
        <p:nvSpPr>
          <p:cNvPr id="431" name="Text 131">
            <a:extLst>
              <a:ext uri="{FF2B5EF4-FFF2-40B4-BE49-F238E27FC236}">
                <a16:creationId xmlns:a16="http://schemas.microsoft.com/office/drawing/2014/main" id="{51F44B0F-A97E-416C-BD47-471257E63B60}"/>
              </a:ext>
            </a:extLst>
          </p:cNvPr>
          <p:cNvSpPr/>
          <p:nvPr/>
        </p:nvSpPr>
        <p:spPr>
          <a:xfrm>
            <a:off x="2880360" y="4892040"/>
            <a:ext cx="2560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Overall Survey</a:t>
            </a:r>
            <a:endParaRPr lang="en-US" dirty="0"/>
          </a:p>
        </p:txBody>
      </p:sp>
      <p:sp>
        <p:nvSpPr>
          <p:cNvPr id="433" name="Shape 132">
            <a:extLst>
              <a:ext uri="{FF2B5EF4-FFF2-40B4-BE49-F238E27FC236}">
                <a16:creationId xmlns:a16="http://schemas.microsoft.com/office/drawing/2014/main" id="{C5A9EC45-06CD-0D2B-A8F2-FADABD51B8D5}"/>
              </a:ext>
            </a:extLst>
          </p:cNvPr>
          <p:cNvSpPr/>
          <p:nvPr/>
        </p:nvSpPr>
        <p:spPr>
          <a:xfrm>
            <a:off x="5486400" y="4892040"/>
            <a:ext cx="731520" cy="365760"/>
          </a:xfrm>
          <a:prstGeom prst="rect">
            <a:avLst/>
          </a:prstGeom>
          <a:solidFill>
            <a:srgbClr val="EDF0F8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200"/>
          </a:p>
        </p:txBody>
      </p:sp>
      <p:sp>
        <p:nvSpPr>
          <p:cNvPr id="435" name="Text 133">
            <a:extLst>
              <a:ext uri="{FF2B5EF4-FFF2-40B4-BE49-F238E27FC236}">
                <a16:creationId xmlns:a16="http://schemas.microsoft.com/office/drawing/2014/main" id="{08001FD0-C3C4-1702-ED63-0BC88587EF74}"/>
              </a:ext>
            </a:extLst>
          </p:cNvPr>
          <p:cNvSpPr/>
          <p:nvPr/>
        </p:nvSpPr>
        <p:spPr>
          <a:xfrm>
            <a:off x="5532120" y="4892040"/>
            <a:ext cx="640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.301</a:t>
            </a:r>
            <a:endParaRPr lang="en-US" dirty="0"/>
          </a:p>
        </p:txBody>
      </p:sp>
      <p:sp>
        <p:nvSpPr>
          <p:cNvPr id="437" name="Shape 134">
            <a:extLst>
              <a:ext uri="{FF2B5EF4-FFF2-40B4-BE49-F238E27FC236}">
                <a16:creationId xmlns:a16="http://schemas.microsoft.com/office/drawing/2014/main" id="{021D1C85-D7C4-6665-3977-ACF2703C8609}"/>
              </a:ext>
            </a:extLst>
          </p:cNvPr>
          <p:cNvSpPr/>
          <p:nvPr/>
        </p:nvSpPr>
        <p:spPr>
          <a:xfrm>
            <a:off x="6217920" y="4892040"/>
            <a:ext cx="731520" cy="365760"/>
          </a:xfrm>
          <a:prstGeom prst="rect">
            <a:avLst/>
          </a:prstGeom>
          <a:solidFill>
            <a:srgbClr val="EDF0F8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200"/>
          </a:p>
        </p:txBody>
      </p:sp>
      <p:sp>
        <p:nvSpPr>
          <p:cNvPr id="439" name="Text 135">
            <a:extLst>
              <a:ext uri="{FF2B5EF4-FFF2-40B4-BE49-F238E27FC236}">
                <a16:creationId xmlns:a16="http://schemas.microsoft.com/office/drawing/2014/main" id="{15CE8665-80AD-C931-56B4-4D372900BB58}"/>
              </a:ext>
            </a:extLst>
          </p:cNvPr>
          <p:cNvSpPr/>
          <p:nvPr/>
        </p:nvSpPr>
        <p:spPr>
          <a:xfrm>
            <a:off x="6263640" y="4892040"/>
            <a:ext cx="6400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.018</a:t>
            </a:r>
            <a:endParaRPr lang="en-US" dirty="0"/>
          </a:p>
        </p:txBody>
      </p:sp>
      <p:sp>
        <p:nvSpPr>
          <p:cNvPr id="441" name="Shape 136">
            <a:extLst>
              <a:ext uri="{FF2B5EF4-FFF2-40B4-BE49-F238E27FC236}">
                <a16:creationId xmlns:a16="http://schemas.microsoft.com/office/drawing/2014/main" id="{B48D287E-1D74-122C-3C9E-A2440A957C8B}"/>
              </a:ext>
            </a:extLst>
          </p:cNvPr>
          <p:cNvSpPr/>
          <p:nvPr/>
        </p:nvSpPr>
        <p:spPr>
          <a:xfrm>
            <a:off x="6949440" y="4892040"/>
            <a:ext cx="1920240" cy="365760"/>
          </a:xfrm>
          <a:prstGeom prst="rect">
            <a:avLst/>
          </a:prstGeom>
          <a:solidFill>
            <a:srgbClr val="EDF0F8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200"/>
          </a:p>
        </p:txBody>
      </p:sp>
      <p:sp>
        <p:nvSpPr>
          <p:cNvPr id="443" name="Text 137">
            <a:extLst>
              <a:ext uri="{FF2B5EF4-FFF2-40B4-BE49-F238E27FC236}">
                <a16:creationId xmlns:a16="http://schemas.microsoft.com/office/drawing/2014/main" id="{138A0ABD-6885-8B85-02B1-0AB253D4AB84}"/>
              </a:ext>
            </a:extLst>
          </p:cNvPr>
          <p:cNvSpPr/>
          <p:nvPr/>
        </p:nvSpPr>
        <p:spPr>
          <a:xfrm>
            <a:off x="6995160" y="489204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[.055, .512]</a:t>
            </a:r>
            <a:endParaRPr lang="en-US" dirty="0"/>
          </a:p>
        </p:txBody>
      </p:sp>
      <p:sp>
        <p:nvSpPr>
          <p:cNvPr id="445" name="Shape 138">
            <a:extLst>
              <a:ext uri="{FF2B5EF4-FFF2-40B4-BE49-F238E27FC236}">
                <a16:creationId xmlns:a16="http://schemas.microsoft.com/office/drawing/2014/main" id="{D3F96712-52E8-F123-B002-3E5426A0859C}"/>
              </a:ext>
            </a:extLst>
          </p:cNvPr>
          <p:cNvSpPr/>
          <p:nvPr/>
        </p:nvSpPr>
        <p:spPr>
          <a:xfrm>
            <a:off x="8869680" y="4892040"/>
            <a:ext cx="1005840" cy="365760"/>
          </a:xfrm>
          <a:prstGeom prst="rect">
            <a:avLst/>
          </a:prstGeom>
          <a:solidFill>
            <a:srgbClr val="EDF0F8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200"/>
          </a:p>
        </p:txBody>
      </p:sp>
      <p:sp>
        <p:nvSpPr>
          <p:cNvPr id="447" name="Text 139">
            <a:extLst>
              <a:ext uri="{FF2B5EF4-FFF2-40B4-BE49-F238E27FC236}">
                <a16:creationId xmlns:a16="http://schemas.microsoft.com/office/drawing/2014/main" id="{F6A78DE2-70D2-256A-F51D-17FB2B5BD0F1}"/>
              </a:ext>
            </a:extLst>
          </p:cNvPr>
          <p:cNvSpPr/>
          <p:nvPr/>
        </p:nvSpPr>
        <p:spPr>
          <a:xfrm>
            <a:off x="8915400" y="4892040"/>
            <a:ext cx="914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~74%</a:t>
            </a:r>
            <a:endParaRPr lang="en-US" dirty="0"/>
          </a:p>
        </p:txBody>
      </p:sp>
      <p:sp>
        <p:nvSpPr>
          <p:cNvPr id="449" name="Shape 140">
            <a:extLst>
              <a:ext uri="{FF2B5EF4-FFF2-40B4-BE49-F238E27FC236}">
                <a16:creationId xmlns:a16="http://schemas.microsoft.com/office/drawing/2014/main" id="{B945D8BA-086D-E433-7FB9-07B8C80849A2}"/>
              </a:ext>
            </a:extLst>
          </p:cNvPr>
          <p:cNvSpPr/>
          <p:nvPr/>
        </p:nvSpPr>
        <p:spPr>
          <a:xfrm>
            <a:off x="9875520" y="4892040"/>
            <a:ext cx="822960" cy="365760"/>
          </a:xfrm>
          <a:prstGeom prst="rect">
            <a:avLst/>
          </a:prstGeom>
          <a:solidFill>
            <a:srgbClr val="EDF0F8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3200"/>
          </a:p>
        </p:txBody>
      </p:sp>
      <p:sp>
        <p:nvSpPr>
          <p:cNvPr id="451" name="Text 141">
            <a:extLst>
              <a:ext uri="{FF2B5EF4-FFF2-40B4-BE49-F238E27FC236}">
                <a16:creationId xmlns:a16="http://schemas.microsoft.com/office/drawing/2014/main" id="{82E64EE7-12FE-BBBB-0B11-380C5F089169}"/>
              </a:ext>
            </a:extLst>
          </p:cNvPr>
          <p:cNvSpPr/>
          <p:nvPr/>
        </p:nvSpPr>
        <p:spPr>
          <a:xfrm>
            <a:off x="9921240" y="4892040"/>
            <a:ext cx="731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D621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*</a:t>
            </a:r>
            <a:endParaRPr lang="en-US" dirty="0"/>
          </a:p>
        </p:txBody>
      </p:sp>
      <p:sp>
        <p:nvSpPr>
          <p:cNvPr id="453" name="Text 142">
            <a:extLst>
              <a:ext uri="{FF2B5EF4-FFF2-40B4-BE49-F238E27FC236}">
                <a16:creationId xmlns:a16="http://schemas.microsoft.com/office/drawing/2014/main" id="{3822BA41-EFEF-8B1C-CE20-0CA9332ADF76}"/>
              </a:ext>
            </a:extLst>
          </p:cNvPr>
          <p:cNvSpPr/>
          <p:nvPr/>
        </p:nvSpPr>
        <p:spPr>
          <a:xfrm>
            <a:off x="457200" y="5349240"/>
            <a:ext cx="10241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5B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 pre-specified primary variable · † p&lt;.10 · * p&lt;.05 · ** p&lt;.01 · n.s. = not significant</a:t>
            </a:r>
            <a:endParaRPr lang="en-US" sz="1400" dirty="0"/>
          </a:p>
        </p:txBody>
      </p:sp>
      <p:sp>
        <p:nvSpPr>
          <p:cNvPr id="455" name="Text 143">
            <a:extLst>
              <a:ext uri="{FF2B5EF4-FFF2-40B4-BE49-F238E27FC236}">
                <a16:creationId xmlns:a16="http://schemas.microsoft.com/office/drawing/2014/main" id="{AE82373C-7212-0FDB-6F14-4A00AFBB6BDF}"/>
              </a:ext>
            </a:extLst>
          </p:cNvPr>
          <p:cNvSpPr/>
          <p:nvPr/>
        </p:nvSpPr>
        <p:spPr>
          <a:xfrm>
            <a:off x="457200" y="5641848"/>
            <a:ext cx="1124712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9 correlations are positive. Mid-term shows the strongest, most consistent associations — read as tracking continuous engagement, not as grounds to switch the primary variable post hoc.</a:t>
            </a:r>
            <a:endParaRPr lang="en-US" dirty="0"/>
          </a:p>
        </p:txBody>
      </p:sp>
      <p:sp>
        <p:nvSpPr>
          <p:cNvPr id="457" name="Shape 144">
            <a:extLst>
              <a:ext uri="{FF2B5EF4-FFF2-40B4-BE49-F238E27FC236}">
                <a16:creationId xmlns:a16="http://schemas.microsoft.com/office/drawing/2014/main" id="{2E241F9D-CDB2-4C75-5092-438DD6FCE2DF}"/>
              </a:ext>
            </a:extLst>
          </p:cNvPr>
          <p:cNvSpPr/>
          <p:nvPr/>
        </p:nvSpPr>
        <p:spPr>
          <a:xfrm>
            <a:off x="11140135" y="6400800"/>
            <a:ext cx="777240" cy="292608"/>
          </a:xfrm>
          <a:prstGeom prst="roundRect">
            <a:avLst>
              <a:gd name="adj" fmla="val 50000"/>
            </a:avLst>
          </a:prstGeom>
          <a:solidFill>
            <a:srgbClr val="D62127"/>
          </a:solidFill>
          <a:ln/>
        </p:spPr>
        <p:txBody>
          <a:bodyPr/>
          <a:lstStyle/>
          <a:p>
            <a:endParaRPr lang="en-US" sz="2800"/>
          </a:p>
        </p:txBody>
      </p:sp>
      <p:sp>
        <p:nvSpPr>
          <p:cNvPr id="459" name="Text 145">
            <a:extLst>
              <a:ext uri="{FF2B5EF4-FFF2-40B4-BE49-F238E27FC236}">
                <a16:creationId xmlns:a16="http://schemas.microsoft.com/office/drawing/2014/main" id="{1FAD9150-C696-9B6E-CDE6-C11124EC5A35}"/>
              </a:ext>
            </a:extLst>
          </p:cNvPr>
          <p:cNvSpPr/>
          <p:nvPr/>
        </p:nvSpPr>
        <p:spPr>
          <a:xfrm>
            <a:off x="11140135" y="6400800"/>
            <a:ext cx="7772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B2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7629006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28000" r="-29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9D7996-3C3D-5C08-C66A-93091EA367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>
            <a:extLst>
              <a:ext uri="{FF2B5EF4-FFF2-40B4-BE49-F238E27FC236}">
                <a16:creationId xmlns:a16="http://schemas.microsoft.com/office/drawing/2014/main" id="{43CD3EC8-92BB-BCB1-AA5B-D78DA24FDBFF}"/>
              </a:ext>
            </a:extLst>
          </p:cNvPr>
          <p:cNvSpPr/>
          <p:nvPr/>
        </p:nvSpPr>
        <p:spPr>
          <a:xfrm>
            <a:off x="339319" y="11017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kern="0" spc="200" dirty="0">
                <a:solidFill>
                  <a:srgbClr val="D621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BACKUP · B3</a:t>
            </a:r>
            <a:endParaRPr lang="en-US" sz="1600" dirty="0"/>
          </a:p>
        </p:txBody>
      </p:sp>
      <p:sp>
        <p:nvSpPr>
          <p:cNvPr id="7" name="Text 1">
            <a:extLst>
              <a:ext uri="{FF2B5EF4-FFF2-40B4-BE49-F238E27FC236}">
                <a16:creationId xmlns:a16="http://schemas.microsoft.com/office/drawing/2014/main" id="{7E685FF7-E587-A248-639D-083E5F0FED92}"/>
              </a:ext>
            </a:extLst>
          </p:cNvPr>
          <p:cNvSpPr/>
          <p:nvPr/>
        </p:nvSpPr>
        <p:spPr>
          <a:xfrm>
            <a:off x="339319" y="274320"/>
            <a:ext cx="106070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23226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Scatterplot: Final Score vs. ESL Identity Index</a:t>
            </a:r>
            <a:endParaRPr lang="en-US" sz="3200" dirty="0"/>
          </a:p>
        </p:txBody>
      </p:sp>
      <p:pic>
        <p:nvPicPr>
          <p:cNvPr id="9" name="Image 1" descr="assets/fig4_scatter_crop.png">
            <a:extLst>
              <a:ext uri="{FF2B5EF4-FFF2-40B4-BE49-F238E27FC236}">
                <a16:creationId xmlns:a16="http://schemas.microsoft.com/office/drawing/2014/main" id="{6B2AC79E-37B1-8BA5-7FD1-023815DA65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946" y="1064796"/>
            <a:ext cx="8138160" cy="4966151"/>
          </a:xfrm>
          <a:prstGeom prst="rect">
            <a:avLst/>
          </a:prstGeom>
        </p:spPr>
      </p:pic>
      <p:sp>
        <p:nvSpPr>
          <p:cNvPr id="12" name="Shape 2">
            <a:extLst>
              <a:ext uri="{FF2B5EF4-FFF2-40B4-BE49-F238E27FC236}">
                <a16:creationId xmlns:a16="http://schemas.microsoft.com/office/drawing/2014/main" id="{46442073-28E5-7322-BBFB-C1407B6C6F6C}"/>
              </a:ext>
            </a:extLst>
          </p:cNvPr>
          <p:cNvSpPr/>
          <p:nvPr/>
        </p:nvSpPr>
        <p:spPr>
          <a:xfrm>
            <a:off x="8802477" y="1064795"/>
            <a:ext cx="2738242" cy="4465671"/>
          </a:xfrm>
          <a:prstGeom prst="roundRect">
            <a:avLst>
              <a:gd name="adj" fmla="val 3721"/>
            </a:avLst>
          </a:prstGeom>
          <a:solidFill>
            <a:srgbClr val="EDF0F8"/>
          </a:solidFill>
          <a:ln/>
        </p:spPr>
        <p:txBody>
          <a:bodyPr/>
          <a:lstStyle/>
          <a:p>
            <a:endParaRPr lang="en-US" sz="3200"/>
          </a:p>
        </p:txBody>
      </p:sp>
      <p:sp>
        <p:nvSpPr>
          <p:cNvPr id="15" name="Text 3">
            <a:extLst>
              <a:ext uri="{FF2B5EF4-FFF2-40B4-BE49-F238E27FC236}">
                <a16:creationId xmlns:a16="http://schemas.microsoft.com/office/drawing/2014/main" id="{61CBA43E-EB9B-17D3-7DD9-158705257A68}"/>
              </a:ext>
            </a:extLst>
          </p:cNvPr>
          <p:cNvSpPr/>
          <p:nvPr/>
        </p:nvSpPr>
        <p:spPr>
          <a:xfrm>
            <a:off x="8923663" y="1249750"/>
            <a:ext cx="2479896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3200" b="1" dirty="0">
                <a:solidFill>
                  <a:srgbClr val="D621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 = .156</a:t>
            </a:r>
            <a:endParaRPr lang="en-US" sz="3200" dirty="0"/>
          </a:p>
          <a:p>
            <a:pPr marL="0" indent="0">
              <a:lnSpc>
                <a:spcPct val="110000"/>
              </a:lnSpc>
              <a:buNone/>
            </a:pPr>
            <a:r>
              <a:rPr lang="en-US" sz="3200" b="1" dirty="0">
                <a:solidFill>
                  <a:srgbClr val="D621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 = .225</a:t>
            </a:r>
            <a:endParaRPr lang="en-US" sz="3200" dirty="0"/>
          </a:p>
        </p:txBody>
      </p:sp>
      <p:sp>
        <p:nvSpPr>
          <p:cNvPr id="18" name="Text 4">
            <a:extLst>
              <a:ext uri="{FF2B5EF4-FFF2-40B4-BE49-F238E27FC236}">
                <a16:creationId xmlns:a16="http://schemas.microsoft.com/office/drawing/2014/main" id="{1B1294CA-3A36-522F-4199-D6DF76F51A6B}"/>
              </a:ext>
            </a:extLst>
          </p:cNvPr>
          <p:cNvSpPr/>
          <p:nvPr/>
        </p:nvSpPr>
        <p:spPr>
          <a:xfrm>
            <a:off x="8923663" y="2257665"/>
            <a:ext cx="2479896" cy="1153047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Regression line is nearly flat — no visual pattern to explain away.</a:t>
            </a:r>
            <a:endParaRPr lang="en-US" sz="1600" dirty="0"/>
          </a:p>
        </p:txBody>
      </p:sp>
      <p:sp>
        <p:nvSpPr>
          <p:cNvPr id="20" name="Text 5">
            <a:extLst>
              <a:ext uri="{FF2B5EF4-FFF2-40B4-BE49-F238E27FC236}">
                <a16:creationId xmlns:a16="http://schemas.microsoft.com/office/drawing/2014/main" id="{5FBAC82A-BD7E-A081-7127-196882B27186}"/>
              </a:ext>
            </a:extLst>
          </p:cNvPr>
          <p:cNvSpPr/>
          <p:nvPr/>
        </p:nvSpPr>
        <p:spPr>
          <a:xfrm>
            <a:off x="8923663" y="3150824"/>
            <a:ext cx="2479896" cy="22258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i="1" dirty="0">
                <a:solidFill>
                  <a:srgbClr val="5B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P-A and P-C sit high on the y-axis despite low-to-mid x. P-F sits low on y despite high x. The cloud, not just two anecdotes, shows the disconnect.</a:t>
            </a:r>
            <a:endParaRPr lang="en-US" sz="1600" dirty="0"/>
          </a:p>
        </p:txBody>
      </p:sp>
      <p:sp>
        <p:nvSpPr>
          <p:cNvPr id="22" name="Shape 6">
            <a:extLst>
              <a:ext uri="{FF2B5EF4-FFF2-40B4-BE49-F238E27FC236}">
                <a16:creationId xmlns:a16="http://schemas.microsoft.com/office/drawing/2014/main" id="{C1613A55-10B8-8211-726D-26BB2F5A88F0}"/>
              </a:ext>
            </a:extLst>
          </p:cNvPr>
          <p:cNvSpPr/>
          <p:nvPr/>
        </p:nvSpPr>
        <p:spPr>
          <a:xfrm>
            <a:off x="10930814" y="6016752"/>
            <a:ext cx="777240" cy="292608"/>
          </a:xfrm>
          <a:prstGeom prst="roundRect">
            <a:avLst>
              <a:gd name="adj" fmla="val 50000"/>
            </a:avLst>
          </a:prstGeom>
          <a:solidFill>
            <a:srgbClr val="D6212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4" name="Text 7">
            <a:extLst>
              <a:ext uri="{FF2B5EF4-FFF2-40B4-BE49-F238E27FC236}">
                <a16:creationId xmlns:a16="http://schemas.microsoft.com/office/drawing/2014/main" id="{921E92D6-2BFF-2C1A-66EA-4AB6D5AF47FA}"/>
              </a:ext>
            </a:extLst>
          </p:cNvPr>
          <p:cNvSpPr/>
          <p:nvPr/>
        </p:nvSpPr>
        <p:spPr>
          <a:xfrm>
            <a:off x="10930814" y="6016752"/>
            <a:ext cx="7772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B3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5011571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E173E91-47B4-6613-4F9E-C25D5C842F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>
            <a:extLst>
              <a:ext uri="{FF2B5EF4-FFF2-40B4-BE49-F238E27FC236}">
                <a16:creationId xmlns:a16="http://schemas.microsoft.com/office/drawing/2014/main" id="{777A81CA-2474-CE2E-1866-EC9B85684B05}"/>
              </a:ext>
            </a:extLst>
          </p:cNvPr>
          <p:cNvSpPr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kern="0" spc="200" dirty="0">
                <a:solidFill>
                  <a:srgbClr val="D621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BACKUP · B4</a:t>
            </a:r>
            <a:endParaRPr lang="en-US" dirty="0"/>
          </a:p>
        </p:txBody>
      </p:sp>
      <p:sp>
        <p:nvSpPr>
          <p:cNvPr id="7" name="Text 1">
            <a:extLst>
              <a:ext uri="{FF2B5EF4-FFF2-40B4-BE49-F238E27FC236}">
                <a16:creationId xmlns:a16="http://schemas.microsoft.com/office/drawing/2014/main" id="{84B51BC3-D138-F4A3-A271-97442BBDEAC8}"/>
              </a:ext>
            </a:extLst>
          </p:cNvPr>
          <p:cNvSpPr/>
          <p:nvPr/>
        </p:nvSpPr>
        <p:spPr>
          <a:xfrm>
            <a:off x="548640" y="658368"/>
            <a:ext cx="106070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23226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Interview Sampling: Criterion + Maximum Variation</a:t>
            </a:r>
            <a:endParaRPr lang="en-US" sz="3200" dirty="0"/>
          </a:p>
        </p:txBody>
      </p:sp>
      <p:sp>
        <p:nvSpPr>
          <p:cNvPr id="10" name="Shape 2">
            <a:extLst>
              <a:ext uri="{FF2B5EF4-FFF2-40B4-BE49-F238E27FC236}">
                <a16:creationId xmlns:a16="http://schemas.microsoft.com/office/drawing/2014/main" id="{D0E29321-665B-A969-5467-E05260277D93}"/>
              </a:ext>
            </a:extLst>
          </p:cNvPr>
          <p:cNvSpPr/>
          <p:nvPr/>
        </p:nvSpPr>
        <p:spPr>
          <a:xfrm>
            <a:off x="457200" y="1463040"/>
            <a:ext cx="457200" cy="411480"/>
          </a:xfrm>
          <a:prstGeom prst="rect">
            <a:avLst/>
          </a:prstGeom>
          <a:solidFill>
            <a:srgbClr val="232262"/>
          </a:solidFill>
          <a:ln/>
        </p:spPr>
        <p:txBody>
          <a:bodyPr/>
          <a:lstStyle/>
          <a:p>
            <a:endParaRPr lang="en-US" sz="2800"/>
          </a:p>
        </p:txBody>
      </p:sp>
      <p:sp>
        <p:nvSpPr>
          <p:cNvPr id="13" name="Text 3">
            <a:extLst>
              <a:ext uri="{FF2B5EF4-FFF2-40B4-BE49-F238E27FC236}">
                <a16:creationId xmlns:a16="http://schemas.microsoft.com/office/drawing/2014/main" id="{1BFC86AB-9F87-20E2-7CF4-22315DF35F7C}"/>
              </a:ext>
            </a:extLst>
          </p:cNvPr>
          <p:cNvSpPr/>
          <p:nvPr/>
        </p:nvSpPr>
        <p:spPr>
          <a:xfrm>
            <a:off x="457200" y="1463040"/>
            <a:ext cx="457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</a:t>
            </a:r>
            <a:endParaRPr lang="en-US" sz="1400" dirty="0"/>
          </a:p>
        </p:txBody>
      </p:sp>
      <p:sp>
        <p:nvSpPr>
          <p:cNvPr id="16" name="Shape 4">
            <a:extLst>
              <a:ext uri="{FF2B5EF4-FFF2-40B4-BE49-F238E27FC236}">
                <a16:creationId xmlns:a16="http://schemas.microsoft.com/office/drawing/2014/main" id="{89A2533A-268F-9F48-3A78-ABEBB6A861B0}"/>
              </a:ext>
            </a:extLst>
          </p:cNvPr>
          <p:cNvSpPr/>
          <p:nvPr/>
        </p:nvSpPr>
        <p:spPr>
          <a:xfrm>
            <a:off x="914400" y="1463040"/>
            <a:ext cx="1051560" cy="411480"/>
          </a:xfrm>
          <a:prstGeom prst="rect">
            <a:avLst/>
          </a:prstGeom>
          <a:solidFill>
            <a:srgbClr val="232262"/>
          </a:solidFill>
          <a:ln/>
        </p:spPr>
        <p:txBody>
          <a:bodyPr/>
          <a:lstStyle/>
          <a:p>
            <a:endParaRPr lang="en-US" sz="2800"/>
          </a:p>
        </p:txBody>
      </p:sp>
      <p:sp>
        <p:nvSpPr>
          <p:cNvPr id="19" name="Text 5">
            <a:extLst>
              <a:ext uri="{FF2B5EF4-FFF2-40B4-BE49-F238E27FC236}">
                <a16:creationId xmlns:a16="http://schemas.microsoft.com/office/drawing/2014/main" id="{4D679E1C-5BFD-AF64-9623-01E67B86AA3F}"/>
              </a:ext>
            </a:extLst>
          </p:cNvPr>
          <p:cNvSpPr/>
          <p:nvPr/>
        </p:nvSpPr>
        <p:spPr>
          <a:xfrm>
            <a:off x="914400" y="1463040"/>
            <a:ext cx="10515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Name</a:t>
            </a:r>
            <a:endParaRPr lang="en-US" sz="1400" dirty="0"/>
          </a:p>
        </p:txBody>
      </p:sp>
      <p:sp>
        <p:nvSpPr>
          <p:cNvPr id="22" name="Shape 6">
            <a:extLst>
              <a:ext uri="{FF2B5EF4-FFF2-40B4-BE49-F238E27FC236}">
                <a16:creationId xmlns:a16="http://schemas.microsoft.com/office/drawing/2014/main" id="{00C2ABAD-0461-90B9-AB1F-CCFCD41FBE29}"/>
              </a:ext>
            </a:extLst>
          </p:cNvPr>
          <p:cNvSpPr/>
          <p:nvPr/>
        </p:nvSpPr>
        <p:spPr>
          <a:xfrm>
            <a:off x="1965960" y="1463040"/>
            <a:ext cx="1051560" cy="411480"/>
          </a:xfrm>
          <a:prstGeom prst="rect">
            <a:avLst/>
          </a:prstGeom>
          <a:solidFill>
            <a:srgbClr val="232262"/>
          </a:solidFill>
          <a:ln/>
        </p:spPr>
        <p:txBody>
          <a:bodyPr/>
          <a:lstStyle/>
          <a:p>
            <a:endParaRPr lang="en-US" sz="2800"/>
          </a:p>
        </p:txBody>
      </p:sp>
      <p:sp>
        <p:nvSpPr>
          <p:cNvPr id="25" name="Text 7">
            <a:extLst>
              <a:ext uri="{FF2B5EF4-FFF2-40B4-BE49-F238E27FC236}">
                <a16:creationId xmlns:a16="http://schemas.microsoft.com/office/drawing/2014/main" id="{535BC54E-43DE-6F1D-6F88-70A078C0DF1C}"/>
              </a:ext>
            </a:extLst>
          </p:cNvPr>
          <p:cNvSpPr/>
          <p:nvPr/>
        </p:nvSpPr>
        <p:spPr>
          <a:xfrm>
            <a:off x="1965960" y="1463040"/>
            <a:ext cx="10515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Group/</a:t>
            </a:r>
          </a:p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Gender</a:t>
            </a:r>
            <a:endParaRPr lang="en-US" sz="1400" dirty="0"/>
          </a:p>
        </p:txBody>
      </p:sp>
      <p:sp>
        <p:nvSpPr>
          <p:cNvPr id="28" name="Shape 8">
            <a:extLst>
              <a:ext uri="{FF2B5EF4-FFF2-40B4-BE49-F238E27FC236}">
                <a16:creationId xmlns:a16="http://schemas.microsoft.com/office/drawing/2014/main" id="{2ACA96A8-F65E-099D-59BC-206A02A6604D}"/>
              </a:ext>
            </a:extLst>
          </p:cNvPr>
          <p:cNvSpPr/>
          <p:nvPr/>
        </p:nvSpPr>
        <p:spPr>
          <a:xfrm>
            <a:off x="3017520" y="1463040"/>
            <a:ext cx="640080" cy="411480"/>
          </a:xfrm>
          <a:prstGeom prst="rect">
            <a:avLst/>
          </a:prstGeom>
          <a:solidFill>
            <a:srgbClr val="232262"/>
          </a:solidFill>
          <a:ln/>
        </p:spPr>
        <p:txBody>
          <a:bodyPr/>
          <a:lstStyle/>
          <a:p>
            <a:endParaRPr lang="en-US" sz="2800"/>
          </a:p>
        </p:txBody>
      </p:sp>
      <p:sp>
        <p:nvSpPr>
          <p:cNvPr id="31" name="Text 9">
            <a:extLst>
              <a:ext uri="{FF2B5EF4-FFF2-40B4-BE49-F238E27FC236}">
                <a16:creationId xmlns:a16="http://schemas.microsoft.com/office/drawing/2014/main" id="{C6B12BBD-7055-7082-42E5-2AF84F65DE02}"/>
              </a:ext>
            </a:extLst>
          </p:cNvPr>
          <p:cNvSpPr/>
          <p:nvPr/>
        </p:nvSpPr>
        <p:spPr>
          <a:xfrm>
            <a:off x="3017520" y="1463040"/>
            <a:ext cx="640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Final</a:t>
            </a:r>
            <a:endParaRPr lang="en-US" sz="1400" dirty="0"/>
          </a:p>
        </p:txBody>
      </p:sp>
      <p:sp>
        <p:nvSpPr>
          <p:cNvPr id="33" name="Shape 10">
            <a:extLst>
              <a:ext uri="{FF2B5EF4-FFF2-40B4-BE49-F238E27FC236}">
                <a16:creationId xmlns:a16="http://schemas.microsoft.com/office/drawing/2014/main" id="{3FD77ADA-8179-BC47-8016-2E9B2947CF5F}"/>
              </a:ext>
            </a:extLst>
          </p:cNvPr>
          <p:cNvSpPr/>
          <p:nvPr/>
        </p:nvSpPr>
        <p:spPr>
          <a:xfrm>
            <a:off x="3657600" y="1463040"/>
            <a:ext cx="685800" cy="411480"/>
          </a:xfrm>
          <a:prstGeom prst="rect">
            <a:avLst/>
          </a:prstGeom>
          <a:solidFill>
            <a:srgbClr val="232262"/>
          </a:solidFill>
          <a:ln/>
        </p:spPr>
        <p:txBody>
          <a:bodyPr/>
          <a:lstStyle/>
          <a:p>
            <a:endParaRPr lang="en-US" sz="2800"/>
          </a:p>
        </p:txBody>
      </p:sp>
      <p:sp>
        <p:nvSpPr>
          <p:cNvPr id="36" name="Text 11">
            <a:extLst>
              <a:ext uri="{FF2B5EF4-FFF2-40B4-BE49-F238E27FC236}">
                <a16:creationId xmlns:a16="http://schemas.microsoft.com/office/drawing/2014/main" id="{1095BEEB-0BD8-6540-A0A6-BB21E0970B94}"/>
              </a:ext>
            </a:extLst>
          </p:cNvPr>
          <p:cNvSpPr/>
          <p:nvPr/>
        </p:nvSpPr>
        <p:spPr>
          <a:xfrm>
            <a:off x="3657600" y="1463040"/>
            <a:ext cx="685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ESL Idx</a:t>
            </a:r>
            <a:endParaRPr lang="en-US" sz="1400" dirty="0"/>
          </a:p>
        </p:txBody>
      </p:sp>
      <p:sp>
        <p:nvSpPr>
          <p:cNvPr id="39" name="Shape 12">
            <a:extLst>
              <a:ext uri="{FF2B5EF4-FFF2-40B4-BE49-F238E27FC236}">
                <a16:creationId xmlns:a16="http://schemas.microsoft.com/office/drawing/2014/main" id="{321FC04C-B44B-EC64-712A-63B50D74FE10}"/>
              </a:ext>
            </a:extLst>
          </p:cNvPr>
          <p:cNvSpPr/>
          <p:nvPr/>
        </p:nvSpPr>
        <p:spPr>
          <a:xfrm>
            <a:off x="4343400" y="1463040"/>
            <a:ext cx="7452360" cy="411480"/>
          </a:xfrm>
          <a:prstGeom prst="rect">
            <a:avLst/>
          </a:prstGeom>
          <a:solidFill>
            <a:srgbClr val="232262"/>
          </a:solidFill>
          <a:ln/>
        </p:spPr>
        <p:txBody>
          <a:bodyPr/>
          <a:lstStyle/>
          <a:p>
            <a:endParaRPr lang="en-US" sz="2800"/>
          </a:p>
        </p:txBody>
      </p:sp>
      <p:sp>
        <p:nvSpPr>
          <p:cNvPr id="42" name="Text 13">
            <a:extLst>
              <a:ext uri="{FF2B5EF4-FFF2-40B4-BE49-F238E27FC236}">
                <a16:creationId xmlns:a16="http://schemas.microsoft.com/office/drawing/2014/main" id="{E529DF09-461D-AB11-09F5-CFADF3A1C6B1}"/>
              </a:ext>
            </a:extLst>
          </p:cNvPr>
          <p:cNvSpPr/>
          <p:nvPr/>
        </p:nvSpPr>
        <p:spPr>
          <a:xfrm>
            <a:off x="4343400" y="1463040"/>
            <a:ext cx="7452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Sampling Rationale &amp; Role in Study</a:t>
            </a:r>
            <a:endParaRPr lang="en-US" sz="1400" dirty="0"/>
          </a:p>
        </p:txBody>
      </p:sp>
      <p:sp>
        <p:nvSpPr>
          <p:cNvPr id="45" name="Shape 14">
            <a:extLst>
              <a:ext uri="{FF2B5EF4-FFF2-40B4-BE49-F238E27FC236}">
                <a16:creationId xmlns:a16="http://schemas.microsoft.com/office/drawing/2014/main" id="{7F5A0D21-456D-966A-7A67-38EB25171B6A}"/>
              </a:ext>
            </a:extLst>
          </p:cNvPr>
          <p:cNvSpPr/>
          <p:nvPr/>
        </p:nvSpPr>
        <p:spPr>
          <a:xfrm>
            <a:off x="457200" y="1874520"/>
            <a:ext cx="457200" cy="502920"/>
          </a:xfrm>
          <a:prstGeom prst="rect">
            <a:avLst/>
          </a:prstGeom>
          <a:solidFill>
            <a:srgbClr val="EDF0F8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2800"/>
          </a:p>
        </p:txBody>
      </p:sp>
      <p:sp>
        <p:nvSpPr>
          <p:cNvPr id="48" name="Text 15">
            <a:extLst>
              <a:ext uri="{FF2B5EF4-FFF2-40B4-BE49-F238E27FC236}">
                <a16:creationId xmlns:a16="http://schemas.microsoft.com/office/drawing/2014/main" id="{E1356D2F-B7EB-4288-D51B-8C1CC82BC571}"/>
              </a:ext>
            </a:extLst>
          </p:cNvPr>
          <p:cNvSpPr/>
          <p:nvPr/>
        </p:nvSpPr>
        <p:spPr>
          <a:xfrm>
            <a:off x="512064" y="1874520"/>
            <a:ext cx="34747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P-A</a:t>
            </a:r>
            <a:endParaRPr lang="en-US" sz="1400" dirty="0"/>
          </a:p>
        </p:txBody>
      </p:sp>
      <p:sp>
        <p:nvSpPr>
          <p:cNvPr id="51" name="Shape 16">
            <a:extLst>
              <a:ext uri="{FF2B5EF4-FFF2-40B4-BE49-F238E27FC236}">
                <a16:creationId xmlns:a16="http://schemas.microsoft.com/office/drawing/2014/main" id="{2AD65D89-724E-AD2E-940D-EE6BF48451DC}"/>
              </a:ext>
            </a:extLst>
          </p:cNvPr>
          <p:cNvSpPr/>
          <p:nvPr/>
        </p:nvSpPr>
        <p:spPr>
          <a:xfrm>
            <a:off x="914400" y="1874520"/>
            <a:ext cx="1051560" cy="502920"/>
          </a:xfrm>
          <a:prstGeom prst="rect">
            <a:avLst/>
          </a:prstGeom>
          <a:solidFill>
            <a:srgbClr val="EDF0F8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2800"/>
          </a:p>
        </p:txBody>
      </p:sp>
      <p:sp>
        <p:nvSpPr>
          <p:cNvPr id="54" name="Text 17">
            <a:extLst>
              <a:ext uri="{FF2B5EF4-FFF2-40B4-BE49-F238E27FC236}">
                <a16:creationId xmlns:a16="http://schemas.microsoft.com/office/drawing/2014/main" id="{793093A3-7C3B-C168-6F34-11D496632F89}"/>
              </a:ext>
            </a:extLst>
          </p:cNvPr>
          <p:cNvSpPr/>
          <p:nvPr/>
        </p:nvSpPr>
        <p:spPr>
          <a:xfrm>
            <a:off x="969264" y="1874520"/>
            <a:ext cx="94183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4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Kieu Thi</a:t>
            </a:r>
            <a:endParaRPr lang="en-US" sz="1400" dirty="0"/>
          </a:p>
        </p:txBody>
      </p:sp>
      <p:sp>
        <p:nvSpPr>
          <p:cNvPr id="57" name="Shape 18">
            <a:extLst>
              <a:ext uri="{FF2B5EF4-FFF2-40B4-BE49-F238E27FC236}">
                <a16:creationId xmlns:a16="http://schemas.microsoft.com/office/drawing/2014/main" id="{CD1D650C-72E0-9CD7-FD66-DC3824365C63}"/>
              </a:ext>
            </a:extLst>
          </p:cNvPr>
          <p:cNvSpPr/>
          <p:nvPr/>
        </p:nvSpPr>
        <p:spPr>
          <a:xfrm>
            <a:off x="1965960" y="1874520"/>
            <a:ext cx="1051560" cy="502920"/>
          </a:xfrm>
          <a:prstGeom prst="rect">
            <a:avLst/>
          </a:prstGeom>
          <a:solidFill>
            <a:srgbClr val="EDF0F8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2800"/>
          </a:p>
        </p:txBody>
      </p:sp>
      <p:sp>
        <p:nvSpPr>
          <p:cNvPr id="60" name="Text 19">
            <a:extLst>
              <a:ext uri="{FF2B5EF4-FFF2-40B4-BE49-F238E27FC236}">
                <a16:creationId xmlns:a16="http://schemas.microsoft.com/office/drawing/2014/main" id="{D345F487-D8FD-2369-856C-3D6DA6D4BD9C}"/>
              </a:ext>
            </a:extLst>
          </p:cNvPr>
          <p:cNvSpPr/>
          <p:nvPr/>
        </p:nvSpPr>
        <p:spPr>
          <a:xfrm>
            <a:off x="2020824" y="1874520"/>
            <a:ext cx="94183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4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 / F</a:t>
            </a:r>
            <a:endParaRPr lang="en-US" sz="1400" dirty="0"/>
          </a:p>
        </p:txBody>
      </p:sp>
      <p:sp>
        <p:nvSpPr>
          <p:cNvPr id="63" name="Shape 20">
            <a:extLst>
              <a:ext uri="{FF2B5EF4-FFF2-40B4-BE49-F238E27FC236}">
                <a16:creationId xmlns:a16="http://schemas.microsoft.com/office/drawing/2014/main" id="{65657E69-4F1D-3831-6489-E28B5A4675D8}"/>
              </a:ext>
            </a:extLst>
          </p:cNvPr>
          <p:cNvSpPr/>
          <p:nvPr/>
        </p:nvSpPr>
        <p:spPr>
          <a:xfrm>
            <a:off x="3017520" y="1874520"/>
            <a:ext cx="640080" cy="502920"/>
          </a:xfrm>
          <a:prstGeom prst="rect">
            <a:avLst/>
          </a:prstGeom>
          <a:solidFill>
            <a:srgbClr val="EDF0F8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2800"/>
          </a:p>
        </p:txBody>
      </p:sp>
      <p:sp>
        <p:nvSpPr>
          <p:cNvPr id="450" name="Text 21">
            <a:extLst>
              <a:ext uri="{FF2B5EF4-FFF2-40B4-BE49-F238E27FC236}">
                <a16:creationId xmlns:a16="http://schemas.microsoft.com/office/drawing/2014/main" id="{E56E587B-90E8-EAAC-3BAE-ED5B20BDFD56}"/>
              </a:ext>
            </a:extLst>
          </p:cNvPr>
          <p:cNvSpPr/>
          <p:nvPr/>
        </p:nvSpPr>
        <p:spPr>
          <a:xfrm>
            <a:off x="3072384" y="1874520"/>
            <a:ext cx="53035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4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5.0</a:t>
            </a:r>
            <a:endParaRPr lang="en-US" sz="1400" dirty="0"/>
          </a:p>
        </p:txBody>
      </p:sp>
      <p:sp>
        <p:nvSpPr>
          <p:cNvPr id="454" name="Shape 22">
            <a:extLst>
              <a:ext uri="{FF2B5EF4-FFF2-40B4-BE49-F238E27FC236}">
                <a16:creationId xmlns:a16="http://schemas.microsoft.com/office/drawing/2014/main" id="{7F398980-B744-FFB6-A7C1-18BB2CFB483F}"/>
              </a:ext>
            </a:extLst>
          </p:cNvPr>
          <p:cNvSpPr/>
          <p:nvPr/>
        </p:nvSpPr>
        <p:spPr>
          <a:xfrm>
            <a:off x="3657600" y="1874520"/>
            <a:ext cx="685800" cy="502920"/>
          </a:xfrm>
          <a:prstGeom prst="rect">
            <a:avLst/>
          </a:prstGeom>
          <a:solidFill>
            <a:srgbClr val="EDF0F8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2800"/>
          </a:p>
        </p:txBody>
      </p:sp>
      <p:sp>
        <p:nvSpPr>
          <p:cNvPr id="458" name="Text 23">
            <a:extLst>
              <a:ext uri="{FF2B5EF4-FFF2-40B4-BE49-F238E27FC236}">
                <a16:creationId xmlns:a16="http://schemas.microsoft.com/office/drawing/2014/main" id="{84759F21-007B-EBA3-189C-494E83F953D6}"/>
              </a:ext>
            </a:extLst>
          </p:cNvPr>
          <p:cNvSpPr/>
          <p:nvPr/>
        </p:nvSpPr>
        <p:spPr>
          <a:xfrm>
            <a:off x="3712464" y="1874520"/>
            <a:ext cx="57607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4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5.00</a:t>
            </a:r>
            <a:endParaRPr lang="en-US" sz="1400" dirty="0"/>
          </a:p>
        </p:txBody>
      </p:sp>
      <p:sp>
        <p:nvSpPr>
          <p:cNvPr id="461" name="Shape 24">
            <a:extLst>
              <a:ext uri="{FF2B5EF4-FFF2-40B4-BE49-F238E27FC236}">
                <a16:creationId xmlns:a16="http://schemas.microsoft.com/office/drawing/2014/main" id="{3F5D607F-1C7B-C1B6-4B22-530DF738A3B5}"/>
              </a:ext>
            </a:extLst>
          </p:cNvPr>
          <p:cNvSpPr/>
          <p:nvPr/>
        </p:nvSpPr>
        <p:spPr>
          <a:xfrm>
            <a:off x="4343400" y="1874520"/>
            <a:ext cx="7452360" cy="502920"/>
          </a:xfrm>
          <a:prstGeom prst="rect">
            <a:avLst/>
          </a:prstGeom>
          <a:solidFill>
            <a:srgbClr val="EDF0F8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2800"/>
          </a:p>
        </p:txBody>
      </p:sp>
      <p:sp>
        <p:nvSpPr>
          <p:cNvPr id="463" name="Text 25">
            <a:extLst>
              <a:ext uri="{FF2B5EF4-FFF2-40B4-BE49-F238E27FC236}">
                <a16:creationId xmlns:a16="http://schemas.microsoft.com/office/drawing/2014/main" id="{7DD8AAD6-ECEB-6F75-0421-34B7D4F32202}"/>
              </a:ext>
            </a:extLst>
          </p:cNvPr>
          <p:cNvSpPr/>
          <p:nvPr/>
        </p:nvSpPr>
        <p:spPr>
          <a:xfrm>
            <a:off x="4398264" y="1874520"/>
            <a:ext cx="734263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2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Critical case: lowest final score + perfect ESL Index — core evidence for aspirational vs. enacted investment</a:t>
            </a:r>
            <a:endParaRPr lang="en-US" sz="1200" dirty="0"/>
          </a:p>
        </p:txBody>
      </p:sp>
      <p:sp>
        <p:nvSpPr>
          <p:cNvPr id="465" name="Shape 26">
            <a:extLst>
              <a:ext uri="{FF2B5EF4-FFF2-40B4-BE49-F238E27FC236}">
                <a16:creationId xmlns:a16="http://schemas.microsoft.com/office/drawing/2014/main" id="{B3622B8E-A055-77AE-173D-F93AFC68FAB1}"/>
              </a:ext>
            </a:extLst>
          </p:cNvPr>
          <p:cNvSpPr/>
          <p:nvPr/>
        </p:nvSpPr>
        <p:spPr>
          <a:xfrm>
            <a:off x="457200" y="2377440"/>
            <a:ext cx="45720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2800"/>
          </a:p>
        </p:txBody>
      </p:sp>
      <p:sp>
        <p:nvSpPr>
          <p:cNvPr id="467" name="Text 27">
            <a:extLst>
              <a:ext uri="{FF2B5EF4-FFF2-40B4-BE49-F238E27FC236}">
                <a16:creationId xmlns:a16="http://schemas.microsoft.com/office/drawing/2014/main" id="{D5577EEB-B4DE-0269-7EFE-9F32A1E83E31}"/>
              </a:ext>
            </a:extLst>
          </p:cNvPr>
          <p:cNvSpPr/>
          <p:nvPr/>
        </p:nvSpPr>
        <p:spPr>
          <a:xfrm>
            <a:off x="512064" y="2377440"/>
            <a:ext cx="34747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P-B</a:t>
            </a:r>
            <a:endParaRPr lang="en-US" sz="1400" dirty="0"/>
          </a:p>
        </p:txBody>
      </p:sp>
      <p:sp>
        <p:nvSpPr>
          <p:cNvPr id="469" name="Shape 28">
            <a:extLst>
              <a:ext uri="{FF2B5EF4-FFF2-40B4-BE49-F238E27FC236}">
                <a16:creationId xmlns:a16="http://schemas.microsoft.com/office/drawing/2014/main" id="{22978F83-F9D3-8466-4EE4-B08A9BD72950}"/>
              </a:ext>
            </a:extLst>
          </p:cNvPr>
          <p:cNvSpPr/>
          <p:nvPr/>
        </p:nvSpPr>
        <p:spPr>
          <a:xfrm>
            <a:off x="914400" y="2377440"/>
            <a:ext cx="105156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2800"/>
          </a:p>
        </p:txBody>
      </p:sp>
      <p:sp>
        <p:nvSpPr>
          <p:cNvPr id="471" name="Text 29">
            <a:extLst>
              <a:ext uri="{FF2B5EF4-FFF2-40B4-BE49-F238E27FC236}">
                <a16:creationId xmlns:a16="http://schemas.microsoft.com/office/drawing/2014/main" id="{BC29317B-D99E-AE80-6542-54A2303BE40F}"/>
              </a:ext>
            </a:extLst>
          </p:cNvPr>
          <p:cNvSpPr/>
          <p:nvPr/>
        </p:nvSpPr>
        <p:spPr>
          <a:xfrm>
            <a:off x="969264" y="2377440"/>
            <a:ext cx="94183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4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Nhat Minh</a:t>
            </a:r>
            <a:endParaRPr lang="en-US" sz="1400" dirty="0"/>
          </a:p>
        </p:txBody>
      </p:sp>
      <p:sp>
        <p:nvSpPr>
          <p:cNvPr id="473" name="Shape 30">
            <a:extLst>
              <a:ext uri="{FF2B5EF4-FFF2-40B4-BE49-F238E27FC236}">
                <a16:creationId xmlns:a16="http://schemas.microsoft.com/office/drawing/2014/main" id="{6F60C950-1DBB-A3E9-C2DD-5837B6EB6EAF}"/>
              </a:ext>
            </a:extLst>
          </p:cNvPr>
          <p:cNvSpPr/>
          <p:nvPr/>
        </p:nvSpPr>
        <p:spPr>
          <a:xfrm>
            <a:off x="1965960" y="2377440"/>
            <a:ext cx="105156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2800"/>
          </a:p>
        </p:txBody>
      </p:sp>
      <p:sp>
        <p:nvSpPr>
          <p:cNvPr id="475" name="Text 31">
            <a:extLst>
              <a:ext uri="{FF2B5EF4-FFF2-40B4-BE49-F238E27FC236}">
                <a16:creationId xmlns:a16="http://schemas.microsoft.com/office/drawing/2014/main" id="{5FD79F00-1305-9F44-4E7F-59D0A2DDF80C}"/>
              </a:ext>
            </a:extLst>
          </p:cNvPr>
          <p:cNvSpPr/>
          <p:nvPr/>
        </p:nvSpPr>
        <p:spPr>
          <a:xfrm>
            <a:off x="2020824" y="2377440"/>
            <a:ext cx="94183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4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 / M</a:t>
            </a:r>
            <a:endParaRPr lang="en-US" sz="1400" dirty="0"/>
          </a:p>
        </p:txBody>
      </p:sp>
      <p:sp>
        <p:nvSpPr>
          <p:cNvPr id="477" name="Shape 32">
            <a:extLst>
              <a:ext uri="{FF2B5EF4-FFF2-40B4-BE49-F238E27FC236}">
                <a16:creationId xmlns:a16="http://schemas.microsoft.com/office/drawing/2014/main" id="{A19C81C7-DC81-B5A5-6530-B14C3B38CFCE}"/>
              </a:ext>
            </a:extLst>
          </p:cNvPr>
          <p:cNvSpPr/>
          <p:nvPr/>
        </p:nvSpPr>
        <p:spPr>
          <a:xfrm>
            <a:off x="3017520" y="2377440"/>
            <a:ext cx="64008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2800"/>
          </a:p>
        </p:txBody>
      </p:sp>
      <p:sp>
        <p:nvSpPr>
          <p:cNvPr id="479" name="Text 33">
            <a:extLst>
              <a:ext uri="{FF2B5EF4-FFF2-40B4-BE49-F238E27FC236}">
                <a16:creationId xmlns:a16="http://schemas.microsoft.com/office/drawing/2014/main" id="{4A3B1E33-0E7B-6874-889A-3504BA172071}"/>
              </a:ext>
            </a:extLst>
          </p:cNvPr>
          <p:cNvSpPr/>
          <p:nvPr/>
        </p:nvSpPr>
        <p:spPr>
          <a:xfrm>
            <a:off x="3072384" y="2377440"/>
            <a:ext cx="53035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4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9.5</a:t>
            </a:r>
            <a:endParaRPr lang="en-US" sz="1400" dirty="0"/>
          </a:p>
        </p:txBody>
      </p:sp>
      <p:sp>
        <p:nvSpPr>
          <p:cNvPr id="481" name="Shape 34">
            <a:extLst>
              <a:ext uri="{FF2B5EF4-FFF2-40B4-BE49-F238E27FC236}">
                <a16:creationId xmlns:a16="http://schemas.microsoft.com/office/drawing/2014/main" id="{60782F8C-372E-EA4A-EEDE-8058313BC5E2}"/>
              </a:ext>
            </a:extLst>
          </p:cNvPr>
          <p:cNvSpPr/>
          <p:nvPr/>
        </p:nvSpPr>
        <p:spPr>
          <a:xfrm>
            <a:off x="3657600" y="2377440"/>
            <a:ext cx="68580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2800"/>
          </a:p>
        </p:txBody>
      </p:sp>
      <p:sp>
        <p:nvSpPr>
          <p:cNvPr id="483" name="Text 35">
            <a:extLst>
              <a:ext uri="{FF2B5EF4-FFF2-40B4-BE49-F238E27FC236}">
                <a16:creationId xmlns:a16="http://schemas.microsoft.com/office/drawing/2014/main" id="{FEC57DED-4661-E4CA-E143-483420EBDDEC}"/>
              </a:ext>
            </a:extLst>
          </p:cNvPr>
          <p:cNvSpPr/>
          <p:nvPr/>
        </p:nvSpPr>
        <p:spPr>
          <a:xfrm>
            <a:off x="3712464" y="2377440"/>
            <a:ext cx="57607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4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5.00</a:t>
            </a:r>
            <a:endParaRPr lang="en-US" sz="1400" dirty="0"/>
          </a:p>
        </p:txBody>
      </p:sp>
      <p:sp>
        <p:nvSpPr>
          <p:cNvPr id="485" name="Shape 36">
            <a:extLst>
              <a:ext uri="{FF2B5EF4-FFF2-40B4-BE49-F238E27FC236}">
                <a16:creationId xmlns:a16="http://schemas.microsoft.com/office/drawing/2014/main" id="{C5F591BC-71DB-CFC2-A72D-A93431D4B087}"/>
              </a:ext>
            </a:extLst>
          </p:cNvPr>
          <p:cNvSpPr/>
          <p:nvPr/>
        </p:nvSpPr>
        <p:spPr>
          <a:xfrm>
            <a:off x="4343400" y="2377440"/>
            <a:ext cx="745236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2800"/>
          </a:p>
        </p:txBody>
      </p:sp>
      <p:sp>
        <p:nvSpPr>
          <p:cNvPr id="487" name="Text 37">
            <a:extLst>
              <a:ext uri="{FF2B5EF4-FFF2-40B4-BE49-F238E27FC236}">
                <a16:creationId xmlns:a16="http://schemas.microsoft.com/office/drawing/2014/main" id="{0FBC26F6-B04C-CAE7-CE55-071102F46440}"/>
              </a:ext>
            </a:extLst>
          </p:cNvPr>
          <p:cNvSpPr/>
          <p:nvPr/>
        </p:nvSpPr>
        <p:spPr>
          <a:xfrm>
            <a:off x="4398264" y="2377440"/>
            <a:ext cx="734263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2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Pre-existing investment independent of course; self-directed learner</a:t>
            </a:r>
            <a:endParaRPr lang="en-US" sz="1200" dirty="0"/>
          </a:p>
        </p:txBody>
      </p:sp>
      <p:sp>
        <p:nvSpPr>
          <p:cNvPr id="489" name="Shape 38">
            <a:extLst>
              <a:ext uri="{FF2B5EF4-FFF2-40B4-BE49-F238E27FC236}">
                <a16:creationId xmlns:a16="http://schemas.microsoft.com/office/drawing/2014/main" id="{48BA3F66-82CB-7784-CEC5-90F724E6BF32}"/>
              </a:ext>
            </a:extLst>
          </p:cNvPr>
          <p:cNvSpPr/>
          <p:nvPr/>
        </p:nvSpPr>
        <p:spPr>
          <a:xfrm>
            <a:off x="457200" y="2880360"/>
            <a:ext cx="457200" cy="502920"/>
          </a:xfrm>
          <a:prstGeom prst="rect">
            <a:avLst/>
          </a:prstGeom>
          <a:solidFill>
            <a:srgbClr val="EDF0F8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2800"/>
          </a:p>
        </p:txBody>
      </p:sp>
      <p:sp>
        <p:nvSpPr>
          <p:cNvPr id="491" name="Text 39">
            <a:extLst>
              <a:ext uri="{FF2B5EF4-FFF2-40B4-BE49-F238E27FC236}">
                <a16:creationId xmlns:a16="http://schemas.microsoft.com/office/drawing/2014/main" id="{75F918B4-F62D-7544-5A03-5EE1A8657370}"/>
              </a:ext>
            </a:extLst>
          </p:cNvPr>
          <p:cNvSpPr/>
          <p:nvPr/>
        </p:nvSpPr>
        <p:spPr>
          <a:xfrm>
            <a:off x="512064" y="2880360"/>
            <a:ext cx="34747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P-C</a:t>
            </a:r>
            <a:endParaRPr lang="en-US" sz="1400" dirty="0"/>
          </a:p>
        </p:txBody>
      </p:sp>
      <p:sp>
        <p:nvSpPr>
          <p:cNvPr id="493" name="Shape 40">
            <a:extLst>
              <a:ext uri="{FF2B5EF4-FFF2-40B4-BE49-F238E27FC236}">
                <a16:creationId xmlns:a16="http://schemas.microsoft.com/office/drawing/2014/main" id="{8FC1E8B5-F24B-5B57-46F4-2D0DBA96F6C5}"/>
              </a:ext>
            </a:extLst>
          </p:cNvPr>
          <p:cNvSpPr/>
          <p:nvPr/>
        </p:nvSpPr>
        <p:spPr>
          <a:xfrm>
            <a:off x="914400" y="2880360"/>
            <a:ext cx="1051560" cy="502920"/>
          </a:xfrm>
          <a:prstGeom prst="rect">
            <a:avLst/>
          </a:prstGeom>
          <a:solidFill>
            <a:srgbClr val="EDF0F8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2800"/>
          </a:p>
        </p:txBody>
      </p:sp>
      <p:sp>
        <p:nvSpPr>
          <p:cNvPr id="495" name="Text 41">
            <a:extLst>
              <a:ext uri="{FF2B5EF4-FFF2-40B4-BE49-F238E27FC236}">
                <a16:creationId xmlns:a16="http://schemas.microsoft.com/office/drawing/2014/main" id="{3E5E69AF-1E73-A9A3-728B-EF3EEB24134A}"/>
              </a:ext>
            </a:extLst>
          </p:cNvPr>
          <p:cNvSpPr/>
          <p:nvPr/>
        </p:nvSpPr>
        <p:spPr>
          <a:xfrm>
            <a:off x="969264" y="2880360"/>
            <a:ext cx="94183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4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Nhu Khanh</a:t>
            </a:r>
            <a:endParaRPr lang="en-US" sz="1400" dirty="0"/>
          </a:p>
        </p:txBody>
      </p:sp>
      <p:sp>
        <p:nvSpPr>
          <p:cNvPr id="497" name="Shape 42">
            <a:extLst>
              <a:ext uri="{FF2B5EF4-FFF2-40B4-BE49-F238E27FC236}">
                <a16:creationId xmlns:a16="http://schemas.microsoft.com/office/drawing/2014/main" id="{3637FD95-6D30-A05B-92C4-B41BAF5D0DF7}"/>
              </a:ext>
            </a:extLst>
          </p:cNvPr>
          <p:cNvSpPr/>
          <p:nvPr/>
        </p:nvSpPr>
        <p:spPr>
          <a:xfrm>
            <a:off x="1965960" y="2880360"/>
            <a:ext cx="1051560" cy="502920"/>
          </a:xfrm>
          <a:prstGeom prst="rect">
            <a:avLst/>
          </a:prstGeom>
          <a:solidFill>
            <a:srgbClr val="EDF0F8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2800"/>
          </a:p>
        </p:txBody>
      </p:sp>
      <p:sp>
        <p:nvSpPr>
          <p:cNvPr id="499" name="Text 43">
            <a:extLst>
              <a:ext uri="{FF2B5EF4-FFF2-40B4-BE49-F238E27FC236}">
                <a16:creationId xmlns:a16="http://schemas.microsoft.com/office/drawing/2014/main" id="{68E1415B-6DD6-9A4B-3CFD-6766016EA6DC}"/>
              </a:ext>
            </a:extLst>
          </p:cNvPr>
          <p:cNvSpPr/>
          <p:nvPr/>
        </p:nvSpPr>
        <p:spPr>
          <a:xfrm>
            <a:off x="2020824" y="2880360"/>
            <a:ext cx="94183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4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Mid / F</a:t>
            </a:r>
            <a:endParaRPr lang="en-US" sz="1400" dirty="0"/>
          </a:p>
        </p:txBody>
      </p:sp>
      <p:sp>
        <p:nvSpPr>
          <p:cNvPr id="501" name="Shape 44">
            <a:extLst>
              <a:ext uri="{FF2B5EF4-FFF2-40B4-BE49-F238E27FC236}">
                <a16:creationId xmlns:a16="http://schemas.microsoft.com/office/drawing/2014/main" id="{A37734AF-470B-83AE-A98E-A4D92BADBEFE}"/>
              </a:ext>
            </a:extLst>
          </p:cNvPr>
          <p:cNvSpPr/>
          <p:nvPr/>
        </p:nvSpPr>
        <p:spPr>
          <a:xfrm>
            <a:off x="3017520" y="2880360"/>
            <a:ext cx="640080" cy="502920"/>
          </a:xfrm>
          <a:prstGeom prst="rect">
            <a:avLst/>
          </a:prstGeom>
          <a:solidFill>
            <a:srgbClr val="EDF0F8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2800"/>
          </a:p>
        </p:txBody>
      </p:sp>
      <p:sp>
        <p:nvSpPr>
          <p:cNvPr id="503" name="Text 45">
            <a:extLst>
              <a:ext uri="{FF2B5EF4-FFF2-40B4-BE49-F238E27FC236}">
                <a16:creationId xmlns:a16="http://schemas.microsoft.com/office/drawing/2014/main" id="{24C25414-74F6-5596-038B-E99591CE9CA5}"/>
              </a:ext>
            </a:extLst>
          </p:cNvPr>
          <p:cNvSpPr/>
          <p:nvPr/>
        </p:nvSpPr>
        <p:spPr>
          <a:xfrm>
            <a:off x="3072384" y="2880360"/>
            <a:ext cx="53035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4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7.5</a:t>
            </a:r>
            <a:endParaRPr lang="en-US" sz="1400" dirty="0"/>
          </a:p>
        </p:txBody>
      </p:sp>
      <p:sp>
        <p:nvSpPr>
          <p:cNvPr id="505" name="Shape 46">
            <a:extLst>
              <a:ext uri="{FF2B5EF4-FFF2-40B4-BE49-F238E27FC236}">
                <a16:creationId xmlns:a16="http://schemas.microsoft.com/office/drawing/2014/main" id="{5571C127-C496-6FEA-D407-1676A1B93BCC}"/>
              </a:ext>
            </a:extLst>
          </p:cNvPr>
          <p:cNvSpPr/>
          <p:nvPr/>
        </p:nvSpPr>
        <p:spPr>
          <a:xfrm>
            <a:off x="3657600" y="2880360"/>
            <a:ext cx="685800" cy="502920"/>
          </a:xfrm>
          <a:prstGeom prst="rect">
            <a:avLst/>
          </a:prstGeom>
          <a:solidFill>
            <a:srgbClr val="EDF0F8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2800"/>
          </a:p>
        </p:txBody>
      </p:sp>
      <p:sp>
        <p:nvSpPr>
          <p:cNvPr id="507" name="Text 47">
            <a:extLst>
              <a:ext uri="{FF2B5EF4-FFF2-40B4-BE49-F238E27FC236}">
                <a16:creationId xmlns:a16="http://schemas.microsoft.com/office/drawing/2014/main" id="{A81DF21C-03CB-57DC-BE19-AFF6448E2F0F}"/>
              </a:ext>
            </a:extLst>
          </p:cNvPr>
          <p:cNvSpPr/>
          <p:nvPr/>
        </p:nvSpPr>
        <p:spPr>
          <a:xfrm>
            <a:off x="3712464" y="2880360"/>
            <a:ext cx="57607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4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5.00</a:t>
            </a:r>
            <a:endParaRPr lang="en-US" sz="1400" dirty="0"/>
          </a:p>
        </p:txBody>
      </p:sp>
      <p:sp>
        <p:nvSpPr>
          <p:cNvPr id="509" name="Shape 48">
            <a:extLst>
              <a:ext uri="{FF2B5EF4-FFF2-40B4-BE49-F238E27FC236}">
                <a16:creationId xmlns:a16="http://schemas.microsoft.com/office/drawing/2014/main" id="{09C6A226-D4B1-D9F5-E63C-854A84B7DA99}"/>
              </a:ext>
            </a:extLst>
          </p:cNvPr>
          <p:cNvSpPr/>
          <p:nvPr/>
        </p:nvSpPr>
        <p:spPr>
          <a:xfrm>
            <a:off x="4343400" y="2880360"/>
            <a:ext cx="7452360" cy="502920"/>
          </a:xfrm>
          <a:prstGeom prst="rect">
            <a:avLst/>
          </a:prstGeom>
          <a:solidFill>
            <a:srgbClr val="EDF0F8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2800"/>
          </a:p>
        </p:txBody>
      </p:sp>
      <p:sp>
        <p:nvSpPr>
          <p:cNvPr id="511" name="Text 49">
            <a:extLst>
              <a:ext uri="{FF2B5EF4-FFF2-40B4-BE49-F238E27FC236}">
                <a16:creationId xmlns:a16="http://schemas.microsoft.com/office/drawing/2014/main" id="{19815E68-502A-F4AD-9965-7E7B8247990C}"/>
              </a:ext>
            </a:extLst>
          </p:cNvPr>
          <p:cNvSpPr/>
          <p:nvPr/>
        </p:nvSpPr>
        <p:spPr>
          <a:xfrm>
            <a:off x="4398264" y="2880360"/>
            <a:ext cx="734263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2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Course-triggered investment; strongest Global Readiness endorsement (80% credit to course)</a:t>
            </a:r>
            <a:endParaRPr lang="en-US" sz="1200" dirty="0"/>
          </a:p>
        </p:txBody>
      </p:sp>
      <p:sp>
        <p:nvSpPr>
          <p:cNvPr id="66" name="Shape 50">
            <a:extLst>
              <a:ext uri="{FF2B5EF4-FFF2-40B4-BE49-F238E27FC236}">
                <a16:creationId xmlns:a16="http://schemas.microsoft.com/office/drawing/2014/main" id="{E0E1BB9C-0CB2-D834-32FC-4BF86A666995}"/>
              </a:ext>
            </a:extLst>
          </p:cNvPr>
          <p:cNvSpPr/>
          <p:nvPr/>
        </p:nvSpPr>
        <p:spPr>
          <a:xfrm>
            <a:off x="457200" y="3383280"/>
            <a:ext cx="45720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2800"/>
          </a:p>
        </p:txBody>
      </p:sp>
      <p:sp>
        <p:nvSpPr>
          <p:cNvPr id="69" name="Text 51">
            <a:extLst>
              <a:ext uri="{FF2B5EF4-FFF2-40B4-BE49-F238E27FC236}">
                <a16:creationId xmlns:a16="http://schemas.microsoft.com/office/drawing/2014/main" id="{7F3E8AAD-F6DB-BD7F-6AE8-5F0D4B63628F}"/>
              </a:ext>
            </a:extLst>
          </p:cNvPr>
          <p:cNvSpPr/>
          <p:nvPr/>
        </p:nvSpPr>
        <p:spPr>
          <a:xfrm>
            <a:off x="512064" y="3383280"/>
            <a:ext cx="34747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P-E</a:t>
            </a:r>
            <a:endParaRPr lang="en-US" sz="1400" dirty="0"/>
          </a:p>
        </p:txBody>
      </p:sp>
      <p:sp>
        <p:nvSpPr>
          <p:cNvPr id="71" name="Shape 52">
            <a:extLst>
              <a:ext uri="{FF2B5EF4-FFF2-40B4-BE49-F238E27FC236}">
                <a16:creationId xmlns:a16="http://schemas.microsoft.com/office/drawing/2014/main" id="{8B3E0943-9539-8804-8D6A-5A45BF36E279}"/>
              </a:ext>
            </a:extLst>
          </p:cNvPr>
          <p:cNvSpPr/>
          <p:nvPr/>
        </p:nvSpPr>
        <p:spPr>
          <a:xfrm>
            <a:off x="914400" y="3383280"/>
            <a:ext cx="105156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2800"/>
          </a:p>
        </p:txBody>
      </p:sp>
      <p:sp>
        <p:nvSpPr>
          <p:cNvPr id="74" name="Text 53">
            <a:extLst>
              <a:ext uri="{FF2B5EF4-FFF2-40B4-BE49-F238E27FC236}">
                <a16:creationId xmlns:a16="http://schemas.microsoft.com/office/drawing/2014/main" id="{5A5A4793-6E00-F0D1-5F64-9DB0D11B09E4}"/>
              </a:ext>
            </a:extLst>
          </p:cNvPr>
          <p:cNvSpPr/>
          <p:nvPr/>
        </p:nvSpPr>
        <p:spPr>
          <a:xfrm>
            <a:off x="969264" y="3383280"/>
            <a:ext cx="94183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4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Minh Thu</a:t>
            </a:r>
            <a:endParaRPr lang="en-US" sz="1400" dirty="0"/>
          </a:p>
        </p:txBody>
      </p:sp>
      <p:sp>
        <p:nvSpPr>
          <p:cNvPr id="77" name="Shape 54">
            <a:extLst>
              <a:ext uri="{FF2B5EF4-FFF2-40B4-BE49-F238E27FC236}">
                <a16:creationId xmlns:a16="http://schemas.microsoft.com/office/drawing/2014/main" id="{7715B74C-2764-79E7-6A18-A7294B48E68F}"/>
              </a:ext>
            </a:extLst>
          </p:cNvPr>
          <p:cNvSpPr/>
          <p:nvPr/>
        </p:nvSpPr>
        <p:spPr>
          <a:xfrm>
            <a:off x="1965960" y="3383280"/>
            <a:ext cx="105156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2800"/>
          </a:p>
        </p:txBody>
      </p:sp>
      <p:sp>
        <p:nvSpPr>
          <p:cNvPr id="81" name="Text 55">
            <a:extLst>
              <a:ext uri="{FF2B5EF4-FFF2-40B4-BE49-F238E27FC236}">
                <a16:creationId xmlns:a16="http://schemas.microsoft.com/office/drawing/2014/main" id="{3C89BDE9-B0F1-C023-D251-A67BF0532DED}"/>
              </a:ext>
            </a:extLst>
          </p:cNvPr>
          <p:cNvSpPr/>
          <p:nvPr/>
        </p:nvSpPr>
        <p:spPr>
          <a:xfrm>
            <a:off x="2020824" y="3383280"/>
            <a:ext cx="94183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4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 / F</a:t>
            </a:r>
            <a:endParaRPr lang="en-US" sz="1400" dirty="0"/>
          </a:p>
        </p:txBody>
      </p:sp>
      <p:sp>
        <p:nvSpPr>
          <p:cNvPr id="84" name="Shape 56">
            <a:extLst>
              <a:ext uri="{FF2B5EF4-FFF2-40B4-BE49-F238E27FC236}">
                <a16:creationId xmlns:a16="http://schemas.microsoft.com/office/drawing/2014/main" id="{6A2169B4-0971-77BE-35B0-C309070A4D5A}"/>
              </a:ext>
            </a:extLst>
          </p:cNvPr>
          <p:cNvSpPr/>
          <p:nvPr/>
        </p:nvSpPr>
        <p:spPr>
          <a:xfrm>
            <a:off x="3017520" y="3383280"/>
            <a:ext cx="64008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2800"/>
          </a:p>
        </p:txBody>
      </p:sp>
      <p:sp>
        <p:nvSpPr>
          <p:cNvPr id="87" name="Text 57">
            <a:extLst>
              <a:ext uri="{FF2B5EF4-FFF2-40B4-BE49-F238E27FC236}">
                <a16:creationId xmlns:a16="http://schemas.microsoft.com/office/drawing/2014/main" id="{A793EEB3-CB1B-BDAC-2378-AC33A31554A1}"/>
              </a:ext>
            </a:extLst>
          </p:cNvPr>
          <p:cNvSpPr/>
          <p:nvPr/>
        </p:nvSpPr>
        <p:spPr>
          <a:xfrm>
            <a:off x="3072384" y="3383280"/>
            <a:ext cx="53035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4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10.0</a:t>
            </a:r>
            <a:endParaRPr lang="en-US" sz="1400" dirty="0"/>
          </a:p>
        </p:txBody>
      </p:sp>
      <p:sp>
        <p:nvSpPr>
          <p:cNvPr id="89" name="Shape 58">
            <a:extLst>
              <a:ext uri="{FF2B5EF4-FFF2-40B4-BE49-F238E27FC236}">
                <a16:creationId xmlns:a16="http://schemas.microsoft.com/office/drawing/2014/main" id="{268488D3-7E4E-AD8E-37D8-40C32CF0DCC4}"/>
              </a:ext>
            </a:extLst>
          </p:cNvPr>
          <p:cNvSpPr/>
          <p:nvPr/>
        </p:nvSpPr>
        <p:spPr>
          <a:xfrm>
            <a:off x="3657600" y="3383280"/>
            <a:ext cx="68580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2800"/>
          </a:p>
        </p:txBody>
      </p:sp>
      <p:sp>
        <p:nvSpPr>
          <p:cNvPr id="92" name="Text 59">
            <a:extLst>
              <a:ext uri="{FF2B5EF4-FFF2-40B4-BE49-F238E27FC236}">
                <a16:creationId xmlns:a16="http://schemas.microsoft.com/office/drawing/2014/main" id="{597C1676-125C-03D0-C8AC-6687D4B8B62F}"/>
              </a:ext>
            </a:extLst>
          </p:cNvPr>
          <p:cNvSpPr/>
          <p:nvPr/>
        </p:nvSpPr>
        <p:spPr>
          <a:xfrm>
            <a:off x="3712464" y="3383280"/>
            <a:ext cx="57607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4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4.60</a:t>
            </a:r>
            <a:endParaRPr lang="en-US" sz="1400" dirty="0"/>
          </a:p>
        </p:txBody>
      </p:sp>
      <p:sp>
        <p:nvSpPr>
          <p:cNvPr id="95" name="Shape 60">
            <a:extLst>
              <a:ext uri="{FF2B5EF4-FFF2-40B4-BE49-F238E27FC236}">
                <a16:creationId xmlns:a16="http://schemas.microsoft.com/office/drawing/2014/main" id="{1B00F32B-02D7-A5B6-D787-F2432132069B}"/>
              </a:ext>
            </a:extLst>
          </p:cNvPr>
          <p:cNvSpPr/>
          <p:nvPr/>
        </p:nvSpPr>
        <p:spPr>
          <a:xfrm>
            <a:off x="4343400" y="3383280"/>
            <a:ext cx="745236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2800"/>
          </a:p>
        </p:txBody>
      </p:sp>
      <p:sp>
        <p:nvSpPr>
          <p:cNvPr id="97" name="Text 61">
            <a:extLst>
              <a:ext uri="{FF2B5EF4-FFF2-40B4-BE49-F238E27FC236}">
                <a16:creationId xmlns:a16="http://schemas.microsoft.com/office/drawing/2014/main" id="{A230E33B-890D-DC66-C307-42853938F1B7}"/>
              </a:ext>
            </a:extLst>
          </p:cNvPr>
          <p:cNvSpPr/>
          <p:nvPr/>
        </p:nvSpPr>
        <p:spPr>
          <a:xfrm>
            <a:off x="4398264" y="3383280"/>
            <a:ext cx="734263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2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Pragmatic identity shift from real-world teaching-assistant experience</a:t>
            </a:r>
            <a:endParaRPr lang="en-US" sz="1200" dirty="0"/>
          </a:p>
        </p:txBody>
      </p:sp>
      <p:sp>
        <p:nvSpPr>
          <p:cNvPr id="100" name="Shape 62">
            <a:extLst>
              <a:ext uri="{FF2B5EF4-FFF2-40B4-BE49-F238E27FC236}">
                <a16:creationId xmlns:a16="http://schemas.microsoft.com/office/drawing/2014/main" id="{657E4F65-FF35-17AC-DB93-D8D21AFB4599}"/>
              </a:ext>
            </a:extLst>
          </p:cNvPr>
          <p:cNvSpPr/>
          <p:nvPr/>
        </p:nvSpPr>
        <p:spPr>
          <a:xfrm>
            <a:off x="457200" y="3886200"/>
            <a:ext cx="457200" cy="502920"/>
          </a:xfrm>
          <a:prstGeom prst="rect">
            <a:avLst/>
          </a:prstGeom>
          <a:solidFill>
            <a:srgbClr val="EDF0F8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2800"/>
          </a:p>
        </p:txBody>
      </p:sp>
      <p:sp>
        <p:nvSpPr>
          <p:cNvPr id="103" name="Text 63">
            <a:extLst>
              <a:ext uri="{FF2B5EF4-FFF2-40B4-BE49-F238E27FC236}">
                <a16:creationId xmlns:a16="http://schemas.microsoft.com/office/drawing/2014/main" id="{D639EAC5-E6CD-53A0-CFE3-86F40C65779E}"/>
              </a:ext>
            </a:extLst>
          </p:cNvPr>
          <p:cNvSpPr/>
          <p:nvPr/>
        </p:nvSpPr>
        <p:spPr>
          <a:xfrm>
            <a:off x="512064" y="3886200"/>
            <a:ext cx="34747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P-D</a:t>
            </a:r>
            <a:endParaRPr lang="en-US" sz="1400" dirty="0"/>
          </a:p>
        </p:txBody>
      </p:sp>
      <p:sp>
        <p:nvSpPr>
          <p:cNvPr id="105" name="Shape 64">
            <a:extLst>
              <a:ext uri="{FF2B5EF4-FFF2-40B4-BE49-F238E27FC236}">
                <a16:creationId xmlns:a16="http://schemas.microsoft.com/office/drawing/2014/main" id="{22BEFC59-A818-13D6-F5C4-75AFB2E95526}"/>
              </a:ext>
            </a:extLst>
          </p:cNvPr>
          <p:cNvSpPr/>
          <p:nvPr/>
        </p:nvSpPr>
        <p:spPr>
          <a:xfrm>
            <a:off x="914400" y="3886200"/>
            <a:ext cx="1051560" cy="502920"/>
          </a:xfrm>
          <a:prstGeom prst="rect">
            <a:avLst/>
          </a:prstGeom>
          <a:solidFill>
            <a:srgbClr val="EDF0F8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2800"/>
          </a:p>
        </p:txBody>
      </p:sp>
      <p:sp>
        <p:nvSpPr>
          <p:cNvPr id="108" name="Text 65">
            <a:extLst>
              <a:ext uri="{FF2B5EF4-FFF2-40B4-BE49-F238E27FC236}">
                <a16:creationId xmlns:a16="http://schemas.microsoft.com/office/drawing/2014/main" id="{276E7DFA-F3DD-1473-E843-423D867EDD00}"/>
              </a:ext>
            </a:extLst>
          </p:cNvPr>
          <p:cNvSpPr/>
          <p:nvPr/>
        </p:nvSpPr>
        <p:spPr>
          <a:xfrm>
            <a:off x="969264" y="3886200"/>
            <a:ext cx="94183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4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Hoai Linh</a:t>
            </a:r>
            <a:endParaRPr lang="en-US" sz="1400" dirty="0"/>
          </a:p>
        </p:txBody>
      </p:sp>
      <p:sp>
        <p:nvSpPr>
          <p:cNvPr id="111" name="Shape 66">
            <a:extLst>
              <a:ext uri="{FF2B5EF4-FFF2-40B4-BE49-F238E27FC236}">
                <a16:creationId xmlns:a16="http://schemas.microsoft.com/office/drawing/2014/main" id="{0C03A87C-B65D-9F37-5A03-E2166D5C6480}"/>
              </a:ext>
            </a:extLst>
          </p:cNvPr>
          <p:cNvSpPr/>
          <p:nvPr/>
        </p:nvSpPr>
        <p:spPr>
          <a:xfrm>
            <a:off x="1965960" y="3886200"/>
            <a:ext cx="1051560" cy="502920"/>
          </a:xfrm>
          <a:prstGeom prst="rect">
            <a:avLst/>
          </a:prstGeom>
          <a:solidFill>
            <a:srgbClr val="EDF0F8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2800"/>
          </a:p>
        </p:txBody>
      </p:sp>
      <p:sp>
        <p:nvSpPr>
          <p:cNvPr id="113" name="Text 67">
            <a:extLst>
              <a:ext uri="{FF2B5EF4-FFF2-40B4-BE49-F238E27FC236}">
                <a16:creationId xmlns:a16="http://schemas.microsoft.com/office/drawing/2014/main" id="{C6D001C9-7CAD-B140-A5E0-83353E64F51C}"/>
              </a:ext>
            </a:extLst>
          </p:cNvPr>
          <p:cNvSpPr/>
          <p:nvPr/>
        </p:nvSpPr>
        <p:spPr>
          <a:xfrm>
            <a:off x="2020824" y="3886200"/>
            <a:ext cx="94183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4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Mid / F</a:t>
            </a:r>
            <a:endParaRPr lang="en-US" sz="1400" dirty="0"/>
          </a:p>
        </p:txBody>
      </p:sp>
      <p:sp>
        <p:nvSpPr>
          <p:cNvPr id="116" name="Shape 68">
            <a:extLst>
              <a:ext uri="{FF2B5EF4-FFF2-40B4-BE49-F238E27FC236}">
                <a16:creationId xmlns:a16="http://schemas.microsoft.com/office/drawing/2014/main" id="{0FD67572-941E-EF52-0C4B-22398A849717}"/>
              </a:ext>
            </a:extLst>
          </p:cNvPr>
          <p:cNvSpPr/>
          <p:nvPr/>
        </p:nvSpPr>
        <p:spPr>
          <a:xfrm>
            <a:off x="3017520" y="3886200"/>
            <a:ext cx="640080" cy="502920"/>
          </a:xfrm>
          <a:prstGeom prst="rect">
            <a:avLst/>
          </a:prstGeom>
          <a:solidFill>
            <a:srgbClr val="EDF0F8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2800"/>
          </a:p>
        </p:txBody>
      </p:sp>
      <p:sp>
        <p:nvSpPr>
          <p:cNvPr id="119" name="Text 69">
            <a:extLst>
              <a:ext uri="{FF2B5EF4-FFF2-40B4-BE49-F238E27FC236}">
                <a16:creationId xmlns:a16="http://schemas.microsoft.com/office/drawing/2014/main" id="{7873952B-5FFD-C66C-B522-DD6EE5919D8D}"/>
              </a:ext>
            </a:extLst>
          </p:cNvPr>
          <p:cNvSpPr/>
          <p:nvPr/>
        </p:nvSpPr>
        <p:spPr>
          <a:xfrm>
            <a:off x="3072384" y="3886200"/>
            <a:ext cx="53035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4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8.0</a:t>
            </a:r>
            <a:endParaRPr lang="en-US" sz="1400" dirty="0"/>
          </a:p>
        </p:txBody>
      </p:sp>
      <p:sp>
        <p:nvSpPr>
          <p:cNvPr id="121" name="Shape 70">
            <a:extLst>
              <a:ext uri="{FF2B5EF4-FFF2-40B4-BE49-F238E27FC236}">
                <a16:creationId xmlns:a16="http://schemas.microsoft.com/office/drawing/2014/main" id="{C82D1C95-F122-65C7-64E4-903F233DBC6A}"/>
              </a:ext>
            </a:extLst>
          </p:cNvPr>
          <p:cNvSpPr/>
          <p:nvPr/>
        </p:nvSpPr>
        <p:spPr>
          <a:xfrm>
            <a:off x="3657600" y="3886200"/>
            <a:ext cx="685800" cy="502920"/>
          </a:xfrm>
          <a:prstGeom prst="rect">
            <a:avLst/>
          </a:prstGeom>
          <a:solidFill>
            <a:srgbClr val="EDF0F8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2800"/>
          </a:p>
        </p:txBody>
      </p:sp>
      <p:sp>
        <p:nvSpPr>
          <p:cNvPr id="124" name="Text 71">
            <a:extLst>
              <a:ext uri="{FF2B5EF4-FFF2-40B4-BE49-F238E27FC236}">
                <a16:creationId xmlns:a16="http://schemas.microsoft.com/office/drawing/2014/main" id="{1CFA022B-A6DD-5C16-C1B2-5CF308451082}"/>
              </a:ext>
            </a:extLst>
          </p:cNvPr>
          <p:cNvSpPr/>
          <p:nvPr/>
        </p:nvSpPr>
        <p:spPr>
          <a:xfrm>
            <a:off x="3712464" y="3886200"/>
            <a:ext cx="57607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4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4.50</a:t>
            </a:r>
            <a:endParaRPr lang="en-US" sz="1400" dirty="0"/>
          </a:p>
        </p:txBody>
      </p:sp>
      <p:sp>
        <p:nvSpPr>
          <p:cNvPr id="127" name="Shape 72">
            <a:extLst>
              <a:ext uri="{FF2B5EF4-FFF2-40B4-BE49-F238E27FC236}">
                <a16:creationId xmlns:a16="http://schemas.microsoft.com/office/drawing/2014/main" id="{09E4B977-8790-17B6-B003-A2A686C0FB74}"/>
              </a:ext>
            </a:extLst>
          </p:cNvPr>
          <p:cNvSpPr/>
          <p:nvPr/>
        </p:nvSpPr>
        <p:spPr>
          <a:xfrm>
            <a:off x="4343400" y="3886200"/>
            <a:ext cx="7452360" cy="502920"/>
          </a:xfrm>
          <a:prstGeom prst="rect">
            <a:avLst/>
          </a:prstGeom>
          <a:solidFill>
            <a:srgbClr val="EDF0F8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2800"/>
          </a:p>
        </p:txBody>
      </p:sp>
      <p:sp>
        <p:nvSpPr>
          <p:cNvPr id="129" name="Text 73">
            <a:extLst>
              <a:ext uri="{FF2B5EF4-FFF2-40B4-BE49-F238E27FC236}">
                <a16:creationId xmlns:a16="http://schemas.microsoft.com/office/drawing/2014/main" id="{C0CDDBC7-13AA-6300-51DA-628DBC193FF8}"/>
              </a:ext>
            </a:extLst>
          </p:cNvPr>
          <p:cNvSpPr/>
          <p:nvPr/>
        </p:nvSpPr>
        <p:spPr>
          <a:xfrm>
            <a:off x="4398264" y="3886200"/>
            <a:ext cx="734263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2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Strongest cognitive identity shift evidence (thinking in English); deepest ICC awareness</a:t>
            </a:r>
            <a:endParaRPr lang="en-US" sz="1200" dirty="0"/>
          </a:p>
        </p:txBody>
      </p:sp>
      <p:sp>
        <p:nvSpPr>
          <p:cNvPr id="132" name="Shape 74">
            <a:extLst>
              <a:ext uri="{FF2B5EF4-FFF2-40B4-BE49-F238E27FC236}">
                <a16:creationId xmlns:a16="http://schemas.microsoft.com/office/drawing/2014/main" id="{DD7CD23D-9410-DF65-6397-078783B2A8FA}"/>
              </a:ext>
            </a:extLst>
          </p:cNvPr>
          <p:cNvSpPr/>
          <p:nvPr/>
        </p:nvSpPr>
        <p:spPr>
          <a:xfrm>
            <a:off x="457200" y="4389120"/>
            <a:ext cx="45720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2800"/>
          </a:p>
        </p:txBody>
      </p:sp>
      <p:sp>
        <p:nvSpPr>
          <p:cNvPr id="135" name="Text 75">
            <a:extLst>
              <a:ext uri="{FF2B5EF4-FFF2-40B4-BE49-F238E27FC236}">
                <a16:creationId xmlns:a16="http://schemas.microsoft.com/office/drawing/2014/main" id="{9A802FE8-5B96-99E1-8C4E-846B345764BC}"/>
              </a:ext>
            </a:extLst>
          </p:cNvPr>
          <p:cNvSpPr/>
          <p:nvPr/>
        </p:nvSpPr>
        <p:spPr>
          <a:xfrm>
            <a:off x="512064" y="4389120"/>
            <a:ext cx="34747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P-G</a:t>
            </a:r>
            <a:endParaRPr lang="en-US" sz="1400" dirty="0"/>
          </a:p>
        </p:txBody>
      </p:sp>
      <p:sp>
        <p:nvSpPr>
          <p:cNvPr id="137" name="Shape 76">
            <a:extLst>
              <a:ext uri="{FF2B5EF4-FFF2-40B4-BE49-F238E27FC236}">
                <a16:creationId xmlns:a16="http://schemas.microsoft.com/office/drawing/2014/main" id="{DFD5DCA5-EBD4-E0E5-37B9-0BB041225904}"/>
              </a:ext>
            </a:extLst>
          </p:cNvPr>
          <p:cNvSpPr/>
          <p:nvPr/>
        </p:nvSpPr>
        <p:spPr>
          <a:xfrm>
            <a:off x="914400" y="4389120"/>
            <a:ext cx="105156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2800"/>
          </a:p>
        </p:txBody>
      </p:sp>
      <p:sp>
        <p:nvSpPr>
          <p:cNvPr id="140" name="Text 77">
            <a:extLst>
              <a:ext uri="{FF2B5EF4-FFF2-40B4-BE49-F238E27FC236}">
                <a16:creationId xmlns:a16="http://schemas.microsoft.com/office/drawing/2014/main" id="{33F3D4E5-A411-A85A-C7CA-6FE712AD5877}"/>
              </a:ext>
            </a:extLst>
          </p:cNvPr>
          <p:cNvSpPr/>
          <p:nvPr/>
        </p:nvSpPr>
        <p:spPr>
          <a:xfrm>
            <a:off x="969264" y="4389120"/>
            <a:ext cx="94183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4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Nhu Bao</a:t>
            </a:r>
            <a:endParaRPr lang="en-US" sz="1400" dirty="0"/>
          </a:p>
        </p:txBody>
      </p:sp>
      <p:sp>
        <p:nvSpPr>
          <p:cNvPr id="143" name="Shape 78">
            <a:extLst>
              <a:ext uri="{FF2B5EF4-FFF2-40B4-BE49-F238E27FC236}">
                <a16:creationId xmlns:a16="http://schemas.microsoft.com/office/drawing/2014/main" id="{D4AD48D0-FFF2-2C81-2D40-4E50FA12BBEC}"/>
              </a:ext>
            </a:extLst>
          </p:cNvPr>
          <p:cNvSpPr/>
          <p:nvPr/>
        </p:nvSpPr>
        <p:spPr>
          <a:xfrm>
            <a:off x="1965960" y="4389120"/>
            <a:ext cx="105156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2800"/>
          </a:p>
        </p:txBody>
      </p:sp>
      <p:sp>
        <p:nvSpPr>
          <p:cNvPr id="145" name="Text 79">
            <a:extLst>
              <a:ext uri="{FF2B5EF4-FFF2-40B4-BE49-F238E27FC236}">
                <a16:creationId xmlns:a16="http://schemas.microsoft.com/office/drawing/2014/main" id="{11226AF6-C44F-D14C-B668-2763EE5BE307}"/>
              </a:ext>
            </a:extLst>
          </p:cNvPr>
          <p:cNvSpPr/>
          <p:nvPr/>
        </p:nvSpPr>
        <p:spPr>
          <a:xfrm>
            <a:off x="2020824" y="4389120"/>
            <a:ext cx="94183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4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 / M</a:t>
            </a:r>
            <a:endParaRPr lang="en-US" sz="1400" dirty="0"/>
          </a:p>
        </p:txBody>
      </p:sp>
      <p:sp>
        <p:nvSpPr>
          <p:cNvPr id="148" name="Shape 80">
            <a:extLst>
              <a:ext uri="{FF2B5EF4-FFF2-40B4-BE49-F238E27FC236}">
                <a16:creationId xmlns:a16="http://schemas.microsoft.com/office/drawing/2014/main" id="{76B9F7AD-7CB8-16F1-4C8A-629234F45FE2}"/>
              </a:ext>
            </a:extLst>
          </p:cNvPr>
          <p:cNvSpPr/>
          <p:nvPr/>
        </p:nvSpPr>
        <p:spPr>
          <a:xfrm>
            <a:off x="3017520" y="4389120"/>
            <a:ext cx="64008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2800"/>
          </a:p>
        </p:txBody>
      </p:sp>
      <p:sp>
        <p:nvSpPr>
          <p:cNvPr id="151" name="Text 81">
            <a:extLst>
              <a:ext uri="{FF2B5EF4-FFF2-40B4-BE49-F238E27FC236}">
                <a16:creationId xmlns:a16="http://schemas.microsoft.com/office/drawing/2014/main" id="{A00643E7-2E35-91EF-C382-DFD328AC2C0E}"/>
              </a:ext>
            </a:extLst>
          </p:cNvPr>
          <p:cNvSpPr/>
          <p:nvPr/>
        </p:nvSpPr>
        <p:spPr>
          <a:xfrm>
            <a:off x="3072384" y="4389120"/>
            <a:ext cx="53035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4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6.5</a:t>
            </a:r>
            <a:endParaRPr lang="en-US" sz="1400" dirty="0"/>
          </a:p>
        </p:txBody>
      </p:sp>
      <p:sp>
        <p:nvSpPr>
          <p:cNvPr id="153" name="Shape 82">
            <a:extLst>
              <a:ext uri="{FF2B5EF4-FFF2-40B4-BE49-F238E27FC236}">
                <a16:creationId xmlns:a16="http://schemas.microsoft.com/office/drawing/2014/main" id="{C76A9E29-90D7-4FF3-17C7-1636496D76CB}"/>
              </a:ext>
            </a:extLst>
          </p:cNvPr>
          <p:cNvSpPr/>
          <p:nvPr/>
        </p:nvSpPr>
        <p:spPr>
          <a:xfrm>
            <a:off x="3657600" y="4389120"/>
            <a:ext cx="68580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2800"/>
          </a:p>
        </p:txBody>
      </p:sp>
      <p:sp>
        <p:nvSpPr>
          <p:cNvPr id="156" name="Text 83">
            <a:extLst>
              <a:ext uri="{FF2B5EF4-FFF2-40B4-BE49-F238E27FC236}">
                <a16:creationId xmlns:a16="http://schemas.microsoft.com/office/drawing/2014/main" id="{399EA32B-8FE3-64AF-E51F-5F51A572B7F0}"/>
              </a:ext>
            </a:extLst>
          </p:cNvPr>
          <p:cNvSpPr/>
          <p:nvPr/>
        </p:nvSpPr>
        <p:spPr>
          <a:xfrm>
            <a:off x="3712464" y="4389120"/>
            <a:ext cx="57607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4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3.50</a:t>
            </a:r>
            <a:endParaRPr lang="en-US" sz="1400" dirty="0"/>
          </a:p>
        </p:txBody>
      </p:sp>
      <p:sp>
        <p:nvSpPr>
          <p:cNvPr id="159" name="Shape 84">
            <a:extLst>
              <a:ext uri="{FF2B5EF4-FFF2-40B4-BE49-F238E27FC236}">
                <a16:creationId xmlns:a16="http://schemas.microsoft.com/office/drawing/2014/main" id="{C0B69E92-9CB6-67D4-0C3D-4821BB1C930A}"/>
              </a:ext>
            </a:extLst>
          </p:cNvPr>
          <p:cNvSpPr/>
          <p:nvPr/>
        </p:nvSpPr>
        <p:spPr>
          <a:xfrm>
            <a:off x="4343400" y="4389120"/>
            <a:ext cx="7452360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2800"/>
          </a:p>
        </p:txBody>
      </p:sp>
      <p:sp>
        <p:nvSpPr>
          <p:cNvPr id="161" name="Text 85">
            <a:extLst>
              <a:ext uri="{FF2B5EF4-FFF2-40B4-BE49-F238E27FC236}">
                <a16:creationId xmlns:a16="http://schemas.microsoft.com/office/drawing/2014/main" id="{DC15AA64-CB5B-5212-FDDF-B0AAD6F98386}"/>
              </a:ext>
            </a:extLst>
          </p:cNvPr>
          <p:cNvSpPr/>
          <p:nvPr/>
        </p:nvSpPr>
        <p:spPr>
          <a:xfrm>
            <a:off x="4398264" y="4389120"/>
            <a:ext cx="734263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2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Pre-existing investment from professional experience; most practically-grounded ICC</a:t>
            </a:r>
            <a:endParaRPr lang="en-US" sz="1200" dirty="0"/>
          </a:p>
        </p:txBody>
      </p:sp>
      <p:sp>
        <p:nvSpPr>
          <p:cNvPr id="164" name="Shape 86">
            <a:extLst>
              <a:ext uri="{FF2B5EF4-FFF2-40B4-BE49-F238E27FC236}">
                <a16:creationId xmlns:a16="http://schemas.microsoft.com/office/drawing/2014/main" id="{ECFD47B1-5758-4451-9E7A-003924861D92}"/>
              </a:ext>
            </a:extLst>
          </p:cNvPr>
          <p:cNvSpPr/>
          <p:nvPr/>
        </p:nvSpPr>
        <p:spPr>
          <a:xfrm>
            <a:off x="457200" y="4892040"/>
            <a:ext cx="457200" cy="502920"/>
          </a:xfrm>
          <a:prstGeom prst="rect">
            <a:avLst/>
          </a:prstGeom>
          <a:solidFill>
            <a:srgbClr val="EDF0F8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2800"/>
          </a:p>
        </p:txBody>
      </p:sp>
      <p:sp>
        <p:nvSpPr>
          <p:cNvPr id="167" name="Text 87">
            <a:extLst>
              <a:ext uri="{FF2B5EF4-FFF2-40B4-BE49-F238E27FC236}">
                <a16:creationId xmlns:a16="http://schemas.microsoft.com/office/drawing/2014/main" id="{6BFA7B15-7B33-5DD8-32C8-4DBCCB385E28}"/>
              </a:ext>
            </a:extLst>
          </p:cNvPr>
          <p:cNvSpPr/>
          <p:nvPr/>
        </p:nvSpPr>
        <p:spPr>
          <a:xfrm>
            <a:off x="512064" y="4892040"/>
            <a:ext cx="34747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P-F</a:t>
            </a:r>
            <a:endParaRPr lang="en-US" sz="1400" dirty="0"/>
          </a:p>
        </p:txBody>
      </p:sp>
      <p:sp>
        <p:nvSpPr>
          <p:cNvPr id="169" name="Shape 88">
            <a:extLst>
              <a:ext uri="{FF2B5EF4-FFF2-40B4-BE49-F238E27FC236}">
                <a16:creationId xmlns:a16="http://schemas.microsoft.com/office/drawing/2014/main" id="{42FB0931-AC61-6961-1194-C3141177E8DF}"/>
              </a:ext>
            </a:extLst>
          </p:cNvPr>
          <p:cNvSpPr/>
          <p:nvPr/>
        </p:nvSpPr>
        <p:spPr>
          <a:xfrm>
            <a:off x="914400" y="4892040"/>
            <a:ext cx="1051560" cy="502920"/>
          </a:xfrm>
          <a:prstGeom prst="rect">
            <a:avLst/>
          </a:prstGeom>
          <a:solidFill>
            <a:srgbClr val="EDF0F8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2800"/>
          </a:p>
        </p:txBody>
      </p:sp>
      <p:sp>
        <p:nvSpPr>
          <p:cNvPr id="172" name="Text 89">
            <a:extLst>
              <a:ext uri="{FF2B5EF4-FFF2-40B4-BE49-F238E27FC236}">
                <a16:creationId xmlns:a16="http://schemas.microsoft.com/office/drawing/2014/main" id="{585A05C1-0492-B02F-B89F-86236A53C5C8}"/>
              </a:ext>
            </a:extLst>
          </p:cNvPr>
          <p:cNvSpPr/>
          <p:nvPr/>
        </p:nvSpPr>
        <p:spPr>
          <a:xfrm>
            <a:off x="969264" y="4892040"/>
            <a:ext cx="94183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4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Khanh Hang</a:t>
            </a:r>
            <a:endParaRPr lang="en-US" sz="1400" dirty="0"/>
          </a:p>
        </p:txBody>
      </p:sp>
      <p:sp>
        <p:nvSpPr>
          <p:cNvPr id="175" name="Shape 90">
            <a:extLst>
              <a:ext uri="{FF2B5EF4-FFF2-40B4-BE49-F238E27FC236}">
                <a16:creationId xmlns:a16="http://schemas.microsoft.com/office/drawing/2014/main" id="{339F374B-B235-D3A8-EEA9-7E5E61DC16B1}"/>
              </a:ext>
            </a:extLst>
          </p:cNvPr>
          <p:cNvSpPr/>
          <p:nvPr/>
        </p:nvSpPr>
        <p:spPr>
          <a:xfrm>
            <a:off x="1965960" y="4892040"/>
            <a:ext cx="1051560" cy="502920"/>
          </a:xfrm>
          <a:prstGeom prst="rect">
            <a:avLst/>
          </a:prstGeom>
          <a:solidFill>
            <a:srgbClr val="EDF0F8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2800"/>
          </a:p>
        </p:txBody>
      </p:sp>
      <p:sp>
        <p:nvSpPr>
          <p:cNvPr id="177" name="Text 91">
            <a:extLst>
              <a:ext uri="{FF2B5EF4-FFF2-40B4-BE49-F238E27FC236}">
                <a16:creationId xmlns:a16="http://schemas.microsoft.com/office/drawing/2014/main" id="{6E8C4558-AD4C-CFCA-5212-A93D1732BCAC}"/>
              </a:ext>
            </a:extLst>
          </p:cNvPr>
          <p:cNvSpPr/>
          <p:nvPr/>
        </p:nvSpPr>
        <p:spPr>
          <a:xfrm>
            <a:off x="2020824" y="4892040"/>
            <a:ext cx="94183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4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 / F</a:t>
            </a:r>
            <a:endParaRPr lang="en-US" sz="1400" dirty="0"/>
          </a:p>
        </p:txBody>
      </p:sp>
      <p:sp>
        <p:nvSpPr>
          <p:cNvPr id="180" name="Shape 92">
            <a:extLst>
              <a:ext uri="{FF2B5EF4-FFF2-40B4-BE49-F238E27FC236}">
                <a16:creationId xmlns:a16="http://schemas.microsoft.com/office/drawing/2014/main" id="{6EC11F3E-EBCB-9CFA-20DE-27A09DF280BC}"/>
              </a:ext>
            </a:extLst>
          </p:cNvPr>
          <p:cNvSpPr/>
          <p:nvPr/>
        </p:nvSpPr>
        <p:spPr>
          <a:xfrm>
            <a:off x="3017520" y="4892040"/>
            <a:ext cx="640080" cy="502920"/>
          </a:xfrm>
          <a:prstGeom prst="rect">
            <a:avLst/>
          </a:prstGeom>
          <a:solidFill>
            <a:srgbClr val="EDF0F8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2800"/>
          </a:p>
        </p:txBody>
      </p:sp>
      <p:sp>
        <p:nvSpPr>
          <p:cNvPr id="183" name="Text 93">
            <a:extLst>
              <a:ext uri="{FF2B5EF4-FFF2-40B4-BE49-F238E27FC236}">
                <a16:creationId xmlns:a16="http://schemas.microsoft.com/office/drawing/2014/main" id="{C547FA6F-B7A9-02AA-7EBC-93031F63C60C}"/>
              </a:ext>
            </a:extLst>
          </p:cNvPr>
          <p:cNvSpPr/>
          <p:nvPr/>
        </p:nvSpPr>
        <p:spPr>
          <a:xfrm>
            <a:off x="3072384" y="4892040"/>
            <a:ext cx="53035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4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9.0</a:t>
            </a:r>
            <a:endParaRPr lang="en-US" sz="1400" dirty="0"/>
          </a:p>
        </p:txBody>
      </p:sp>
      <p:sp>
        <p:nvSpPr>
          <p:cNvPr id="185" name="Shape 94">
            <a:extLst>
              <a:ext uri="{FF2B5EF4-FFF2-40B4-BE49-F238E27FC236}">
                <a16:creationId xmlns:a16="http://schemas.microsoft.com/office/drawing/2014/main" id="{DDF871D5-282F-2585-F738-C171220C36E6}"/>
              </a:ext>
            </a:extLst>
          </p:cNvPr>
          <p:cNvSpPr/>
          <p:nvPr/>
        </p:nvSpPr>
        <p:spPr>
          <a:xfrm>
            <a:off x="3657600" y="4892040"/>
            <a:ext cx="685800" cy="502920"/>
          </a:xfrm>
          <a:prstGeom prst="rect">
            <a:avLst/>
          </a:prstGeom>
          <a:solidFill>
            <a:srgbClr val="EDF0F8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2800"/>
          </a:p>
        </p:txBody>
      </p:sp>
      <p:sp>
        <p:nvSpPr>
          <p:cNvPr id="188" name="Text 95">
            <a:extLst>
              <a:ext uri="{FF2B5EF4-FFF2-40B4-BE49-F238E27FC236}">
                <a16:creationId xmlns:a16="http://schemas.microsoft.com/office/drawing/2014/main" id="{3628CFD8-7CE3-79D7-4C6C-A1FEA031D31F}"/>
              </a:ext>
            </a:extLst>
          </p:cNvPr>
          <p:cNvSpPr/>
          <p:nvPr/>
        </p:nvSpPr>
        <p:spPr>
          <a:xfrm>
            <a:off x="3712464" y="4892040"/>
            <a:ext cx="57607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4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3.30</a:t>
            </a:r>
            <a:endParaRPr lang="en-US" sz="1400" dirty="0"/>
          </a:p>
        </p:txBody>
      </p:sp>
      <p:sp>
        <p:nvSpPr>
          <p:cNvPr id="191" name="Shape 96">
            <a:extLst>
              <a:ext uri="{FF2B5EF4-FFF2-40B4-BE49-F238E27FC236}">
                <a16:creationId xmlns:a16="http://schemas.microsoft.com/office/drawing/2014/main" id="{429EA171-2E19-9014-32DF-239835A1CBF4}"/>
              </a:ext>
            </a:extLst>
          </p:cNvPr>
          <p:cNvSpPr/>
          <p:nvPr/>
        </p:nvSpPr>
        <p:spPr>
          <a:xfrm>
            <a:off x="4343400" y="4892040"/>
            <a:ext cx="7452360" cy="502920"/>
          </a:xfrm>
          <a:prstGeom prst="rect">
            <a:avLst/>
          </a:prstGeom>
          <a:solidFill>
            <a:srgbClr val="EDF0F8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 sz="2800"/>
          </a:p>
        </p:txBody>
      </p:sp>
      <p:sp>
        <p:nvSpPr>
          <p:cNvPr id="193" name="Text 97">
            <a:extLst>
              <a:ext uri="{FF2B5EF4-FFF2-40B4-BE49-F238E27FC236}">
                <a16:creationId xmlns:a16="http://schemas.microsoft.com/office/drawing/2014/main" id="{7EB68B44-7B70-EF46-034B-F3B05450B074}"/>
              </a:ext>
            </a:extLst>
          </p:cNvPr>
          <p:cNvSpPr/>
          <p:nvPr/>
        </p:nvSpPr>
        <p:spPr>
          <a:xfrm>
            <a:off x="4398264" y="4892040"/>
            <a:ext cx="7342632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12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Reverse-gap case: high score, lowest ESL Index — course-triggered behavioral shift</a:t>
            </a:r>
            <a:endParaRPr lang="en-US" sz="1200" dirty="0"/>
          </a:p>
        </p:txBody>
      </p:sp>
      <p:sp>
        <p:nvSpPr>
          <p:cNvPr id="196" name="Text 98">
            <a:extLst>
              <a:ext uri="{FF2B5EF4-FFF2-40B4-BE49-F238E27FC236}">
                <a16:creationId xmlns:a16="http://schemas.microsoft.com/office/drawing/2014/main" id="{EA84B02D-8B6B-7187-3038-0FFB6C778B7D}"/>
              </a:ext>
            </a:extLst>
          </p:cNvPr>
          <p:cNvSpPr/>
          <p:nvPr/>
        </p:nvSpPr>
        <p:spPr>
          <a:xfrm>
            <a:off x="457200" y="5504688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600" i="1" dirty="0">
                <a:solidFill>
                  <a:srgbClr val="5B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Sampling deliberately spans three axes: performance level (High/Mid/Low), ESL Identity Index tier, and gender (Patton, 2015) — not a convenience sample of whoever was available.</a:t>
            </a:r>
            <a:endParaRPr lang="en-US" sz="1600" dirty="0"/>
          </a:p>
        </p:txBody>
      </p:sp>
      <p:sp>
        <p:nvSpPr>
          <p:cNvPr id="199" name="Shape 99">
            <a:extLst>
              <a:ext uri="{FF2B5EF4-FFF2-40B4-BE49-F238E27FC236}">
                <a16:creationId xmlns:a16="http://schemas.microsoft.com/office/drawing/2014/main" id="{3F2A4E5D-C102-7FFB-B9B8-B375A05A0245}"/>
              </a:ext>
            </a:extLst>
          </p:cNvPr>
          <p:cNvSpPr/>
          <p:nvPr/>
        </p:nvSpPr>
        <p:spPr>
          <a:xfrm>
            <a:off x="11140135" y="6400800"/>
            <a:ext cx="777240" cy="292608"/>
          </a:xfrm>
          <a:prstGeom prst="roundRect">
            <a:avLst>
              <a:gd name="adj" fmla="val 50000"/>
            </a:avLst>
          </a:prstGeom>
          <a:solidFill>
            <a:srgbClr val="D62127"/>
          </a:solidFill>
          <a:ln/>
        </p:spPr>
        <p:txBody>
          <a:bodyPr/>
          <a:lstStyle/>
          <a:p>
            <a:endParaRPr lang="en-US" sz="2800"/>
          </a:p>
        </p:txBody>
      </p:sp>
      <p:sp>
        <p:nvSpPr>
          <p:cNvPr id="201" name="Text 100">
            <a:extLst>
              <a:ext uri="{FF2B5EF4-FFF2-40B4-BE49-F238E27FC236}">
                <a16:creationId xmlns:a16="http://schemas.microsoft.com/office/drawing/2014/main" id="{0DFCD8AF-387E-9F2E-BDC4-1D5E35B471A4}"/>
              </a:ext>
            </a:extLst>
          </p:cNvPr>
          <p:cNvSpPr/>
          <p:nvPr/>
        </p:nvSpPr>
        <p:spPr>
          <a:xfrm>
            <a:off x="11140135" y="6400800"/>
            <a:ext cx="7772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B4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9145418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28000" r="-29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CBA3B9-EA0E-6E77-5BA4-A14A8397C4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>
            <a:extLst>
              <a:ext uri="{FF2B5EF4-FFF2-40B4-BE49-F238E27FC236}">
                <a16:creationId xmlns:a16="http://schemas.microsoft.com/office/drawing/2014/main" id="{5AD7848C-318E-0E0A-85F5-8B29F59CBD85}"/>
              </a:ext>
            </a:extLst>
          </p:cNvPr>
          <p:cNvSpPr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kern="0" spc="200" dirty="0">
                <a:solidFill>
                  <a:srgbClr val="D621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BACKUP · B5</a:t>
            </a:r>
            <a:endParaRPr lang="en-US" dirty="0"/>
          </a:p>
        </p:txBody>
      </p:sp>
      <p:sp>
        <p:nvSpPr>
          <p:cNvPr id="7" name="Text 1">
            <a:extLst>
              <a:ext uri="{FF2B5EF4-FFF2-40B4-BE49-F238E27FC236}">
                <a16:creationId xmlns:a16="http://schemas.microsoft.com/office/drawing/2014/main" id="{36A44BFF-721A-3837-CD32-BC6F36DDB1C2}"/>
              </a:ext>
            </a:extLst>
          </p:cNvPr>
          <p:cNvSpPr/>
          <p:nvPr/>
        </p:nvSpPr>
        <p:spPr>
          <a:xfrm>
            <a:off x="548640" y="658368"/>
            <a:ext cx="106070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23226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Was This Study Adequately Powered?</a:t>
            </a:r>
            <a:endParaRPr lang="en-US" sz="3600" dirty="0"/>
          </a:p>
        </p:txBody>
      </p:sp>
      <p:sp>
        <p:nvSpPr>
          <p:cNvPr id="9" name="Shape 2">
            <a:extLst>
              <a:ext uri="{FF2B5EF4-FFF2-40B4-BE49-F238E27FC236}">
                <a16:creationId xmlns:a16="http://schemas.microsoft.com/office/drawing/2014/main" id="{B0A197BC-70C1-B0ED-95BF-88E64997279A}"/>
              </a:ext>
            </a:extLst>
          </p:cNvPr>
          <p:cNvSpPr/>
          <p:nvPr/>
        </p:nvSpPr>
        <p:spPr>
          <a:xfrm>
            <a:off x="548640" y="1691640"/>
            <a:ext cx="5394960" cy="4114800"/>
          </a:xfrm>
          <a:prstGeom prst="roundRect">
            <a:avLst>
              <a:gd name="adj" fmla="val 1778"/>
            </a:avLst>
          </a:prstGeom>
          <a:solidFill>
            <a:srgbClr val="232262"/>
          </a:solidFill>
          <a:ln/>
        </p:spPr>
        <p:txBody>
          <a:bodyPr/>
          <a:lstStyle/>
          <a:p>
            <a:endParaRPr lang="en-US" sz="2400"/>
          </a:p>
        </p:txBody>
      </p:sp>
      <p:sp>
        <p:nvSpPr>
          <p:cNvPr id="12" name="Text 3">
            <a:extLst>
              <a:ext uri="{FF2B5EF4-FFF2-40B4-BE49-F238E27FC236}">
                <a16:creationId xmlns:a16="http://schemas.microsoft.com/office/drawing/2014/main" id="{92FEF67E-20EE-0F1E-E9EC-9EC3629C3EA6}"/>
              </a:ext>
            </a:extLst>
          </p:cNvPr>
          <p:cNvSpPr/>
          <p:nvPr/>
        </p:nvSpPr>
        <p:spPr>
          <a:xfrm>
            <a:off x="822960" y="1920240"/>
            <a:ext cx="48463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 = 62</a:t>
            </a:r>
            <a:endParaRPr lang="en-US" sz="4000" dirty="0"/>
          </a:p>
        </p:txBody>
      </p:sp>
      <p:sp>
        <p:nvSpPr>
          <p:cNvPr id="15" name="Text 4">
            <a:extLst>
              <a:ext uri="{FF2B5EF4-FFF2-40B4-BE49-F238E27FC236}">
                <a16:creationId xmlns:a16="http://schemas.microsoft.com/office/drawing/2014/main" id="{6131A545-5D7E-AD72-EEAA-F83F96E19BC4}"/>
              </a:ext>
            </a:extLst>
          </p:cNvPr>
          <p:cNvSpPr/>
          <p:nvPr/>
        </p:nvSpPr>
        <p:spPr>
          <a:xfrm>
            <a:off x="822960" y="2606040"/>
            <a:ext cx="48463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G*Power 3.1 (Faul et al., 2009)</a:t>
            </a:r>
            <a:endParaRPr lang="en-US" sz="16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priori analysis, α = .05, two-tailed</a:t>
            </a:r>
            <a:endParaRPr lang="en-US" sz="1600" dirty="0"/>
          </a:p>
        </p:txBody>
      </p:sp>
      <p:sp>
        <p:nvSpPr>
          <p:cNvPr id="18" name="Shape 5">
            <a:extLst>
              <a:ext uri="{FF2B5EF4-FFF2-40B4-BE49-F238E27FC236}">
                <a16:creationId xmlns:a16="http://schemas.microsoft.com/office/drawing/2014/main" id="{5B1118BD-BDD9-147E-85AD-ACFAB7E8B199}"/>
              </a:ext>
            </a:extLst>
          </p:cNvPr>
          <p:cNvSpPr/>
          <p:nvPr/>
        </p:nvSpPr>
        <p:spPr>
          <a:xfrm>
            <a:off x="822960" y="3337560"/>
            <a:ext cx="4846320" cy="0"/>
          </a:xfrm>
          <a:prstGeom prst="line">
            <a:avLst/>
          </a:prstGeom>
          <a:noFill/>
          <a:ln w="12700">
            <a:solidFill>
              <a:srgbClr val="44508A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21" name="Text 6">
            <a:extLst>
              <a:ext uri="{FF2B5EF4-FFF2-40B4-BE49-F238E27FC236}">
                <a16:creationId xmlns:a16="http://schemas.microsoft.com/office/drawing/2014/main" id="{2D517D64-DFE9-C6A8-FAA4-BF4F3DD7C11B}"/>
              </a:ext>
            </a:extLst>
          </p:cNvPr>
          <p:cNvSpPr/>
          <p:nvPr/>
        </p:nvSpPr>
        <p:spPr>
          <a:xfrm>
            <a:off x="822960" y="3474720"/>
            <a:ext cx="48463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F9E795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65–80%</a:t>
            </a:r>
            <a:endParaRPr lang="en-US" sz="3600" dirty="0"/>
          </a:p>
        </p:txBody>
      </p:sp>
      <p:sp>
        <p:nvSpPr>
          <p:cNvPr id="24" name="Text 7">
            <a:extLst>
              <a:ext uri="{FF2B5EF4-FFF2-40B4-BE49-F238E27FC236}">
                <a16:creationId xmlns:a16="http://schemas.microsoft.com/office/drawing/2014/main" id="{E3EC26B7-E20D-B555-5022-E2B3589CEEFA}"/>
              </a:ext>
            </a:extLst>
          </p:cNvPr>
          <p:cNvSpPr/>
          <p:nvPr/>
        </p:nvSpPr>
        <p:spPr>
          <a:xfrm>
            <a:off x="822960" y="4114800"/>
            <a:ext cx="48463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power to detect r = .30–.35 — the effect-size range this study's hypotheses targeted</a:t>
            </a:r>
            <a:endParaRPr lang="en-US" sz="1600" dirty="0"/>
          </a:p>
        </p:txBody>
      </p:sp>
      <p:sp>
        <p:nvSpPr>
          <p:cNvPr id="27" name="Text 8">
            <a:extLst>
              <a:ext uri="{FF2B5EF4-FFF2-40B4-BE49-F238E27FC236}">
                <a16:creationId xmlns:a16="http://schemas.microsoft.com/office/drawing/2014/main" id="{A07EBA9A-21B7-996F-9C59-7FB1B00B8E73}"/>
              </a:ext>
            </a:extLst>
          </p:cNvPr>
          <p:cNvSpPr/>
          <p:nvPr/>
        </p:nvSpPr>
        <p:spPr>
          <a:xfrm>
            <a:off x="822960" y="4937760"/>
            <a:ext cx="484632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4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 below the conventional 80% threshold for confirmatory work — which is exactly why every effect size in this study is reported and interpreted as exploratory, not confirmatory.</a:t>
            </a:r>
            <a:endParaRPr lang="en-US" sz="1400" dirty="0"/>
          </a:p>
        </p:txBody>
      </p:sp>
      <p:sp>
        <p:nvSpPr>
          <p:cNvPr id="31" name="Text 9">
            <a:extLst>
              <a:ext uri="{FF2B5EF4-FFF2-40B4-BE49-F238E27FC236}">
                <a16:creationId xmlns:a16="http://schemas.microsoft.com/office/drawing/2014/main" id="{6AAE9F8A-B929-1EB8-5051-DE0D237A8548}"/>
              </a:ext>
            </a:extLst>
          </p:cNvPr>
          <p:cNvSpPr/>
          <p:nvPr/>
        </p:nvSpPr>
        <p:spPr>
          <a:xfrm>
            <a:off x="6263640" y="1691640"/>
            <a:ext cx="5440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actually happened at N = 62</a:t>
            </a:r>
            <a:endParaRPr lang="en-US" dirty="0"/>
          </a:p>
        </p:txBody>
      </p:sp>
      <p:sp>
        <p:nvSpPr>
          <p:cNvPr id="35" name="Shape 10">
            <a:extLst>
              <a:ext uri="{FF2B5EF4-FFF2-40B4-BE49-F238E27FC236}">
                <a16:creationId xmlns:a16="http://schemas.microsoft.com/office/drawing/2014/main" id="{82147244-B8CF-12A8-F83E-0847DB6AE5B8}"/>
              </a:ext>
            </a:extLst>
          </p:cNvPr>
          <p:cNvSpPr/>
          <p:nvPr/>
        </p:nvSpPr>
        <p:spPr>
          <a:xfrm>
            <a:off x="6263640" y="2148840"/>
            <a:ext cx="5440680" cy="640080"/>
          </a:xfrm>
          <a:prstGeom prst="roundRect">
            <a:avLst>
              <a:gd name="adj" fmla="val 8571"/>
            </a:avLst>
          </a:prstGeom>
          <a:solidFill>
            <a:srgbClr val="E9F5EC"/>
          </a:solidFill>
          <a:ln/>
        </p:spPr>
        <p:txBody>
          <a:bodyPr/>
          <a:lstStyle/>
          <a:p>
            <a:endParaRPr lang="en-US" sz="2400"/>
          </a:p>
        </p:txBody>
      </p:sp>
      <p:sp>
        <p:nvSpPr>
          <p:cNvPr id="39" name="Text 11">
            <a:extLst>
              <a:ext uri="{FF2B5EF4-FFF2-40B4-BE49-F238E27FC236}">
                <a16:creationId xmlns:a16="http://schemas.microsoft.com/office/drawing/2014/main" id="{3C50022E-6FF1-D4E7-BAFF-23871457446D}"/>
              </a:ext>
            </a:extLst>
          </p:cNvPr>
          <p:cNvSpPr/>
          <p:nvPr/>
        </p:nvSpPr>
        <p:spPr>
          <a:xfrm>
            <a:off x="6446520" y="2203704"/>
            <a:ext cx="3200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Mid-term ↔ ESL Identity Index</a:t>
            </a:r>
            <a:endParaRPr lang="en-US" sz="1400" dirty="0"/>
          </a:p>
        </p:txBody>
      </p:sp>
      <p:sp>
        <p:nvSpPr>
          <p:cNvPr id="43" name="Text 12">
            <a:extLst>
              <a:ext uri="{FF2B5EF4-FFF2-40B4-BE49-F238E27FC236}">
                <a16:creationId xmlns:a16="http://schemas.microsoft.com/office/drawing/2014/main" id="{4903E4D9-A47B-F656-62CB-A9A2A0240F7C}"/>
              </a:ext>
            </a:extLst>
          </p:cNvPr>
          <p:cNvSpPr/>
          <p:nvPr/>
        </p:nvSpPr>
        <p:spPr>
          <a:xfrm>
            <a:off x="6446520" y="2478024"/>
            <a:ext cx="1554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B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 = .329</a:t>
            </a:r>
            <a:endParaRPr lang="en-US" sz="1400" dirty="0"/>
          </a:p>
        </p:txBody>
      </p:sp>
      <p:sp>
        <p:nvSpPr>
          <p:cNvPr id="47" name="Text 13">
            <a:extLst>
              <a:ext uri="{FF2B5EF4-FFF2-40B4-BE49-F238E27FC236}">
                <a16:creationId xmlns:a16="http://schemas.microsoft.com/office/drawing/2014/main" id="{D472EA64-EE0A-C7F3-BD5F-238C8DEA6A1F}"/>
              </a:ext>
            </a:extLst>
          </p:cNvPr>
          <p:cNvSpPr/>
          <p:nvPr/>
        </p:nvSpPr>
        <p:spPr>
          <a:xfrm>
            <a:off x="9418320" y="2203704"/>
            <a:ext cx="21945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b="1" dirty="0">
                <a:solidFill>
                  <a:srgbClr val="1E6B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~82% power</a:t>
            </a:r>
            <a:endParaRPr lang="en-US" dirty="0"/>
          </a:p>
        </p:txBody>
      </p:sp>
      <p:sp>
        <p:nvSpPr>
          <p:cNvPr id="51" name="Shape 14">
            <a:extLst>
              <a:ext uri="{FF2B5EF4-FFF2-40B4-BE49-F238E27FC236}">
                <a16:creationId xmlns:a16="http://schemas.microsoft.com/office/drawing/2014/main" id="{ED5A2680-2287-D1E5-1A55-38C1BF73D0CD}"/>
              </a:ext>
            </a:extLst>
          </p:cNvPr>
          <p:cNvSpPr/>
          <p:nvPr/>
        </p:nvSpPr>
        <p:spPr>
          <a:xfrm>
            <a:off x="6263640" y="2926080"/>
            <a:ext cx="5440680" cy="640080"/>
          </a:xfrm>
          <a:prstGeom prst="roundRect">
            <a:avLst>
              <a:gd name="adj" fmla="val 8571"/>
            </a:avLst>
          </a:prstGeom>
          <a:solidFill>
            <a:srgbClr val="E9F5EC"/>
          </a:solidFill>
          <a:ln/>
        </p:spPr>
        <p:txBody>
          <a:bodyPr/>
          <a:lstStyle/>
          <a:p>
            <a:endParaRPr lang="en-US" sz="2400"/>
          </a:p>
        </p:txBody>
      </p:sp>
      <p:sp>
        <p:nvSpPr>
          <p:cNvPr id="55" name="Text 15">
            <a:extLst>
              <a:ext uri="{FF2B5EF4-FFF2-40B4-BE49-F238E27FC236}">
                <a16:creationId xmlns:a16="http://schemas.microsoft.com/office/drawing/2014/main" id="{4ECA7E13-16C6-82BC-F2EE-D2055284BA07}"/>
              </a:ext>
            </a:extLst>
          </p:cNvPr>
          <p:cNvSpPr/>
          <p:nvPr/>
        </p:nvSpPr>
        <p:spPr>
          <a:xfrm>
            <a:off x="6446520" y="2980944"/>
            <a:ext cx="3200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Mid-term ↔ Overall Survey</a:t>
            </a:r>
            <a:endParaRPr lang="en-US" sz="1400" dirty="0"/>
          </a:p>
        </p:txBody>
      </p:sp>
      <p:sp>
        <p:nvSpPr>
          <p:cNvPr id="59" name="Text 16">
            <a:extLst>
              <a:ext uri="{FF2B5EF4-FFF2-40B4-BE49-F238E27FC236}">
                <a16:creationId xmlns:a16="http://schemas.microsoft.com/office/drawing/2014/main" id="{1B92C2D5-57CD-E941-1502-EB53FC227590}"/>
              </a:ext>
            </a:extLst>
          </p:cNvPr>
          <p:cNvSpPr/>
          <p:nvPr/>
        </p:nvSpPr>
        <p:spPr>
          <a:xfrm>
            <a:off x="6446520" y="3255264"/>
            <a:ext cx="1554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B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 = .301</a:t>
            </a:r>
            <a:endParaRPr lang="en-US" sz="1400" dirty="0"/>
          </a:p>
        </p:txBody>
      </p:sp>
      <p:sp>
        <p:nvSpPr>
          <p:cNvPr id="63" name="Text 17">
            <a:extLst>
              <a:ext uri="{FF2B5EF4-FFF2-40B4-BE49-F238E27FC236}">
                <a16:creationId xmlns:a16="http://schemas.microsoft.com/office/drawing/2014/main" id="{0B17228C-91A4-8305-ED52-D3DCB3C2B43D}"/>
              </a:ext>
            </a:extLst>
          </p:cNvPr>
          <p:cNvSpPr/>
          <p:nvPr/>
        </p:nvSpPr>
        <p:spPr>
          <a:xfrm>
            <a:off x="9418320" y="2980944"/>
            <a:ext cx="21945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b="1" dirty="0">
                <a:solidFill>
                  <a:srgbClr val="1E6B3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~74% power</a:t>
            </a:r>
            <a:endParaRPr lang="en-US" dirty="0"/>
          </a:p>
        </p:txBody>
      </p:sp>
      <p:sp>
        <p:nvSpPr>
          <p:cNvPr id="67" name="Shape 18">
            <a:extLst>
              <a:ext uri="{FF2B5EF4-FFF2-40B4-BE49-F238E27FC236}">
                <a16:creationId xmlns:a16="http://schemas.microsoft.com/office/drawing/2014/main" id="{A83353E2-9E1B-C3BE-63D5-B099D9D9F52E}"/>
              </a:ext>
            </a:extLst>
          </p:cNvPr>
          <p:cNvSpPr/>
          <p:nvPr/>
        </p:nvSpPr>
        <p:spPr>
          <a:xfrm>
            <a:off x="6263640" y="3703320"/>
            <a:ext cx="5440680" cy="640080"/>
          </a:xfrm>
          <a:prstGeom prst="roundRect">
            <a:avLst>
              <a:gd name="adj" fmla="val 8571"/>
            </a:avLst>
          </a:prstGeom>
          <a:solidFill>
            <a:srgbClr val="EDF0F8"/>
          </a:solidFill>
          <a:ln/>
        </p:spPr>
        <p:txBody>
          <a:bodyPr/>
          <a:lstStyle/>
          <a:p>
            <a:endParaRPr lang="en-US" sz="2400"/>
          </a:p>
        </p:txBody>
      </p:sp>
      <p:sp>
        <p:nvSpPr>
          <p:cNvPr id="71" name="Text 19">
            <a:extLst>
              <a:ext uri="{FF2B5EF4-FFF2-40B4-BE49-F238E27FC236}">
                <a16:creationId xmlns:a16="http://schemas.microsoft.com/office/drawing/2014/main" id="{C3120733-AA5A-A6BD-81FE-EBB956D0FA4C}"/>
              </a:ext>
            </a:extLst>
          </p:cNvPr>
          <p:cNvSpPr/>
          <p:nvPr/>
        </p:nvSpPr>
        <p:spPr>
          <a:xfrm>
            <a:off x="6446520" y="3758184"/>
            <a:ext cx="3200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Final Score ↔ ESL Identity Index</a:t>
            </a:r>
            <a:endParaRPr lang="en-US" sz="1400" dirty="0"/>
          </a:p>
        </p:txBody>
      </p:sp>
      <p:sp>
        <p:nvSpPr>
          <p:cNvPr id="73" name="Text 20">
            <a:extLst>
              <a:ext uri="{FF2B5EF4-FFF2-40B4-BE49-F238E27FC236}">
                <a16:creationId xmlns:a16="http://schemas.microsoft.com/office/drawing/2014/main" id="{3E75DA28-BE22-70C0-7945-C9E494297DE4}"/>
              </a:ext>
            </a:extLst>
          </p:cNvPr>
          <p:cNvSpPr/>
          <p:nvPr/>
        </p:nvSpPr>
        <p:spPr>
          <a:xfrm>
            <a:off x="6446520" y="4032504"/>
            <a:ext cx="1554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5B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 = .156</a:t>
            </a:r>
            <a:endParaRPr lang="en-US" sz="1400" dirty="0"/>
          </a:p>
        </p:txBody>
      </p:sp>
      <p:sp>
        <p:nvSpPr>
          <p:cNvPr id="75" name="Text 21">
            <a:extLst>
              <a:ext uri="{FF2B5EF4-FFF2-40B4-BE49-F238E27FC236}">
                <a16:creationId xmlns:a16="http://schemas.microsoft.com/office/drawing/2014/main" id="{DDE8865E-59DD-C31F-B609-D3AAFEC1C0D7}"/>
              </a:ext>
            </a:extLst>
          </p:cNvPr>
          <p:cNvSpPr/>
          <p:nvPr/>
        </p:nvSpPr>
        <p:spPr>
          <a:xfrm>
            <a:off x="9418320" y="3758184"/>
            <a:ext cx="21945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b="1" dirty="0">
                <a:solidFill>
                  <a:srgbClr val="D621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~39% power</a:t>
            </a:r>
            <a:endParaRPr lang="en-US" dirty="0"/>
          </a:p>
        </p:txBody>
      </p:sp>
      <p:sp>
        <p:nvSpPr>
          <p:cNvPr id="77" name="Text 22">
            <a:extLst>
              <a:ext uri="{FF2B5EF4-FFF2-40B4-BE49-F238E27FC236}">
                <a16:creationId xmlns:a16="http://schemas.microsoft.com/office/drawing/2014/main" id="{1EEB72BD-3D79-00D4-7756-17BB1618073A}"/>
              </a:ext>
            </a:extLst>
          </p:cNvPr>
          <p:cNvSpPr/>
          <p:nvPr/>
        </p:nvSpPr>
        <p:spPr>
          <a:xfrm>
            <a:off x="6263640" y="4572000"/>
            <a:ext cx="54406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16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Correlations at or above the targeted r = .30–.35 range achieved the power the design was built for — which is exactly where significant results actually appeared (mid-term measures).</a:t>
            </a:r>
            <a:endParaRPr lang="en-US" sz="1600" dirty="0"/>
          </a:p>
        </p:txBody>
      </p:sp>
      <p:sp>
        <p:nvSpPr>
          <p:cNvPr id="79" name="Shape 23">
            <a:extLst>
              <a:ext uri="{FF2B5EF4-FFF2-40B4-BE49-F238E27FC236}">
                <a16:creationId xmlns:a16="http://schemas.microsoft.com/office/drawing/2014/main" id="{FAC5389A-2133-5A58-F1D1-B552BA37624D}"/>
              </a:ext>
            </a:extLst>
          </p:cNvPr>
          <p:cNvSpPr/>
          <p:nvPr/>
        </p:nvSpPr>
        <p:spPr>
          <a:xfrm>
            <a:off x="11140135" y="6400800"/>
            <a:ext cx="777240" cy="292608"/>
          </a:xfrm>
          <a:prstGeom prst="roundRect">
            <a:avLst>
              <a:gd name="adj" fmla="val 50000"/>
            </a:avLst>
          </a:prstGeom>
          <a:solidFill>
            <a:srgbClr val="D62127"/>
          </a:solidFill>
          <a:ln/>
        </p:spPr>
        <p:txBody>
          <a:bodyPr/>
          <a:lstStyle/>
          <a:p>
            <a:endParaRPr lang="en-US" sz="2400"/>
          </a:p>
        </p:txBody>
      </p:sp>
      <p:sp>
        <p:nvSpPr>
          <p:cNvPr id="81" name="Text 24">
            <a:extLst>
              <a:ext uri="{FF2B5EF4-FFF2-40B4-BE49-F238E27FC236}">
                <a16:creationId xmlns:a16="http://schemas.microsoft.com/office/drawing/2014/main" id="{CDE9460A-EF44-840E-6C19-3DAA6702ED45}"/>
              </a:ext>
            </a:extLst>
          </p:cNvPr>
          <p:cNvSpPr/>
          <p:nvPr/>
        </p:nvSpPr>
        <p:spPr>
          <a:xfrm>
            <a:off x="11140135" y="6400800"/>
            <a:ext cx="7772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B5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216885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28000" r="-29000" b="-1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9EA11CC-04E2-9575-3B09-8520692746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D53FDF56-64E9-FEC2-309B-F5A91EA4EFE4}"/>
              </a:ext>
            </a:extLst>
          </p:cNvPr>
          <p:cNvSpPr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kern="0" spc="200" dirty="0">
                <a:solidFill>
                  <a:srgbClr val="D621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BACKUP · B6</a:t>
            </a:r>
            <a:endParaRPr lang="en-US" dirty="0"/>
          </a:p>
        </p:txBody>
      </p:sp>
      <p:sp>
        <p:nvSpPr>
          <p:cNvPr id="6" name="Text 1">
            <a:extLst>
              <a:ext uri="{FF2B5EF4-FFF2-40B4-BE49-F238E27FC236}">
                <a16:creationId xmlns:a16="http://schemas.microsoft.com/office/drawing/2014/main" id="{0F828700-0A50-5A6D-143A-DC8EC2EDB7EE}"/>
              </a:ext>
            </a:extLst>
          </p:cNvPr>
          <p:cNvSpPr/>
          <p:nvPr/>
        </p:nvSpPr>
        <p:spPr>
          <a:xfrm>
            <a:off x="548640" y="658368"/>
            <a:ext cx="106070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23226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This Study's Place in a Larger Research Program</a:t>
            </a:r>
            <a:endParaRPr lang="en-US" sz="3600" dirty="0"/>
          </a:p>
        </p:txBody>
      </p:sp>
      <p:sp>
        <p:nvSpPr>
          <p:cNvPr id="10" name="Text 2">
            <a:extLst>
              <a:ext uri="{FF2B5EF4-FFF2-40B4-BE49-F238E27FC236}">
                <a16:creationId xmlns:a16="http://schemas.microsoft.com/office/drawing/2014/main" id="{547F1796-3CF1-57D3-D8A2-CF216F245E29}"/>
              </a:ext>
            </a:extLst>
          </p:cNvPr>
          <p:cNvSpPr/>
          <p:nvPr/>
        </p:nvSpPr>
        <p:spPr>
          <a:xfrm>
            <a:off x="548640" y="1422276"/>
            <a:ext cx="11064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i="1" dirty="0">
                <a:solidFill>
                  <a:srgbClr val="5B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paper is one of four empirical studies building the pre-viva evidence base for the STEP Framework (doctoral dissertation, in progress).</a:t>
            </a:r>
            <a:endParaRPr lang="en-US" dirty="0"/>
          </a:p>
        </p:txBody>
      </p:sp>
      <p:sp>
        <p:nvSpPr>
          <p:cNvPr id="13" name="Shape 3">
            <a:extLst>
              <a:ext uri="{FF2B5EF4-FFF2-40B4-BE49-F238E27FC236}">
                <a16:creationId xmlns:a16="http://schemas.microsoft.com/office/drawing/2014/main" id="{1449628E-3789-EB29-9A6D-082ACB681FF8}"/>
              </a:ext>
            </a:extLst>
          </p:cNvPr>
          <p:cNvSpPr/>
          <p:nvPr/>
        </p:nvSpPr>
        <p:spPr>
          <a:xfrm>
            <a:off x="548640" y="2103120"/>
            <a:ext cx="11064240" cy="749808"/>
          </a:xfrm>
          <a:prstGeom prst="roundRect">
            <a:avLst>
              <a:gd name="adj" fmla="val 9756"/>
            </a:avLst>
          </a:prstGeom>
          <a:solidFill>
            <a:srgbClr val="EDF0F8"/>
          </a:solidFill>
          <a:ln/>
        </p:spPr>
        <p:txBody>
          <a:bodyPr/>
          <a:lstStyle/>
          <a:p>
            <a:endParaRPr lang="en-US" sz="2800"/>
          </a:p>
        </p:txBody>
      </p:sp>
      <p:sp>
        <p:nvSpPr>
          <p:cNvPr id="16" name="Shape 4">
            <a:extLst>
              <a:ext uri="{FF2B5EF4-FFF2-40B4-BE49-F238E27FC236}">
                <a16:creationId xmlns:a16="http://schemas.microsoft.com/office/drawing/2014/main" id="{6BD36FC2-5D07-C5BD-7D4B-806ECC640EB7}"/>
              </a:ext>
            </a:extLst>
          </p:cNvPr>
          <p:cNvSpPr/>
          <p:nvPr/>
        </p:nvSpPr>
        <p:spPr>
          <a:xfrm>
            <a:off x="777240" y="2295144"/>
            <a:ext cx="365760" cy="365760"/>
          </a:xfrm>
          <a:prstGeom prst="ellipse">
            <a:avLst/>
          </a:prstGeom>
          <a:solidFill>
            <a:srgbClr val="232262"/>
          </a:solidFill>
          <a:ln/>
        </p:spPr>
        <p:txBody>
          <a:bodyPr/>
          <a:lstStyle/>
          <a:p>
            <a:endParaRPr lang="en-US" sz="2800"/>
          </a:p>
        </p:txBody>
      </p:sp>
      <p:sp>
        <p:nvSpPr>
          <p:cNvPr id="19" name="Text 5">
            <a:extLst>
              <a:ext uri="{FF2B5EF4-FFF2-40B4-BE49-F238E27FC236}">
                <a16:creationId xmlns:a16="http://schemas.microsoft.com/office/drawing/2014/main" id="{11EB1E01-2883-0C7C-F714-C7CE079A9EAB}"/>
              </a:ext>
            </a:extLst>
          </p:cNvPr>
          <p:cNvSpPr/>
          <p:nvPr/>
        </p:nvSpPr>
        <p:spPr>
          <a:xfrm>
            <a:off x="777240" y="2295144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000" dirty="0"/>
          </a:p>
        </p:txBody>
      </p:sp>
      <p:sp>
        <p:nvSpPr>
          <p:cNvPr id="23" name="Text 6">
            <a:extLst>
              <a:ext uri="{FF2B5EF4-FFF2-40B4-BE49-F238E27FC236}">
                <a16:creationId xmlns:a16="http://schemas.microsoft.com/office/drawing/2014/main" id="{19588285-DAD1-D335-D42A-00C876354340}"/>
              </a:ext>
            </a:extLst>
          </p:cNvPr>
          <p:cNvSpPr/>
          <p:nvPr/>
        </p:nvSpPr>
        <p:spPr>
          <a:xfrm>
            <a:off x="1371600" y="2157984"/>
            <a:ext cx="51206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SRL &amp; Translation Performance</a:t>
            </a:r>
            <a:endParaRPr lang="en-US" dirty="0"/>
          </a:p>
        </p:txBody>
      </p:sp>
      <p:sp>
        <p:nvSpPr>
          <p:cNvPr id="26" name="Text 7">
            <a:extLst>
              <a:ext uri="{FF2B5EF4-FFF2-40B4-BE49-F238E27FC236}">
                <a16:creationId xmlns:a16="http://schemas.microsoft.com/office/drawing/2014/main" id="{BE5F088B-8EA1-5EAE-1FE7-C756FF2B2544}"/>
              </a:ext>
            </a:extLst>
          </p:cNvPr>
          <p:cNvSpPr/>
          <p:nvPr/>
        </p:nvSpPr>
        <p:spPr>
          <a:xfrm>
            <a:off x="1371600" y="2505456"/>
            <a:ext cx="5120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B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K23 cohort · N=27–28 · Spearman correlations</a:t>
            </a:r>
            <a:endParaRPr lang="en-US" sz="1200" dirty="0"/>
          </a:p>
        </p:txBody>
      </p:sp>
      <p:sp>
        <p:nvSpPr>
          <p:cNvPr id="28" name="Text 8">
            <a:extLst>
              <a:ext uri="{FF2B5EF4-FFF2-40B4-BE49-F238E27FC236}">
                <a16:creationId xmlns:a16="http://schemas.microsoft.com/office/drawing/2014/main" id="{BCF8B6F9-BA1A-9E19-BFA6-D21318817C01}"/>
              </a:ext>
            </a:extLst>
          </p:cNvPr>
          <p:cNvSpPr/>
          <p:nvPr/>
        </p:nvSpPr>
        <p:spPr>
          <a:xfrm>
            <a:off x="6675120" y="2103120"/>
            <a:ext cx="44805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600" i="1" dirty="0">
                <a:solidFill>
                  <a:srgbClr val="5B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Completed</a:t>
            </a:r>
            <a:endParaRPr lang="en-US" sz="1600" dirty="0"/>
          </a:p>
        </p:txBody>
      </p:sp>
      <p:sp>
        <p:nvSpPr>
          <p:cNvPr id="30" name="Shape 9">
            <a:extLst>
              <a:ext uri="{FF2B5EF4-FFF2-40B4-BE49-F238E27FC236}">
                <a16:creationId xmlns:a16="http://schemas.microsoft.com/office/drawing/2014/main" id="{39306695-2F98-04FC-6C22-B77BE46B74F5}"/>
              </a:ext>
            </a:extLst>
          </p:cNvPr>
          <p:cNvSpPr/>
          <p:nvPr/>
        </p:nvSpPr>
        <p:spPr>
          <a:xfrm>
            <a:off x="548640" y="2971800"/>
            <a:ext cx="11064240" cy="749808"/>
          </a:xfrm>
          <a:prstGeom prst="roundRect">
            <a:avLst>
              <a:gd name="adj" fmla="val 9756"/>
            </a:avLst>
          </a:prstGeom>
          <a:solidFill>
            <a:srgbClr val="EDF0F8"/>
          </a:solidFill>
          <a:ln/>
        </p:spPr>
        <p:txBody>
          <a:bodyPr/>
          <a:lstStyle/>
          <a:p>
            <a:endParaRPr lang="en-US" sz="2800"/>
          </a:p>
        </p:txBody>
      </p:sp>
      <p:sp>
        <p:nvSpPr>
          <p:cNvPr id="32" name="Shape 10">
            <a:extLst>
              <a:ext uri="{FF2B5EF4-FFF2-40B4-BE49-F238E27FC236}">
                <a16:creationId xmlns:a16="http://schemas.microsoft.com/office/drawing/2014/main" id="{29831026-BB01-CA02-4004-4A1943F156A8}"/>
              </a:ext>
            </a:extLst>
          </p:cNvPr>
          <p:cNvSpPr/>
          <p:nvPr/>
        </p:nvSpPr>
        <p:spPr>
          <a:xfrm>
            <a:off x="777240" y="3163824"/>
            <a:ext cx="365760" cy="365760"/>
          </a:xfrm>
          <a:prstGeom prst="ellipse">
            <a:avLst/>
          </a:prstGeom>
          <a:solidFill>
            <a:srgbClr val="232262"/>
          </a:solidFill>
          <a:ln/>
        </p:spPr>
        <p:txBody>
          <a:bodyPr/>
          <a:lstStyle/>
          <a:p>
            <a:endParaRPr lang="en-US" sz="2800"/>
          </a:p>
        </p:txBody>
      </p:sp>
      <p:sp>
        <p:nvSpPr>
          <p:cNvPr id="34" name="Text 11">
            <a:extLst>
              <a:ext uri="{FF2B5EF4-FFF2-40B4-BE49-F238E27FC236}">
                <a16:creationId xmlns:a16="http://schemas.microsoft.com/office/drawing/2014/main" id="{4F1068DC-DF35-41D0-498E-A641675649D4}"/>
              </a:ext>
            </a:extLst>
          </p:cNvPr>
          <p:cNvSpPr/>
          <p:nvPr/>
        </p:nvSpPr>
        <p:spPr>
          <a:xfrm>
            <a:off x="777240" y="3163824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000" dirty="0"/>
          </a:p>
        </p:txBody>
      </p:sp>
      <p:sp>
        <p:nvSpPr>
          <p:cNvPr id="36" name="Text 12">
            <a:extLst>
              <a:ext uri="{FF2B5EF4-FFF2-40B4-BE49-F238E27FC236}">
                <a16:creationId xmlns:a16="http://schemas.microsoft.com/office/drawing/2014/main" id="{8A9A0CF4-8670-0D08-70E1-6E7908B354C0}"/>
              </a:ext>
            </a:extLst>
          </p:cNvPr>
          <p:cNvSpPr/>
          <p:nvPr/>
        </p:nvSpPr>
        <p:spPr>
          <a:xfrm>
            <a:off x="1371600" y="3026664"/>
            <a:ext cx="51206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SRL, Anxiety &amp; Interpreting</a:t>
            </a:r>
            <a:endParaRPr lang="en-US" dirty="0"/>
          </a:p>
        </p:txBody>
      </p:sp>
      <p:sp>
        <p:nvSpPr>
          <p:cNvPr id="38" name="Text 13">
            <a:extLst>
              <a:ext uri="{FF2B5EF4-FFF2-40B4-BE49-F238E27FC236}">
                <a16:creationId xmlns:a16="http://schemas.microsoft.com/office/drawing/2014/main" id="{029DDE2B-1951-D6EA-1B77-D89424D89D6A}"/>
              </a:ext>
            </a:extLst>
          </p:cNvPr>
          <p:cNvSpPr/>
          <p:nvPr/>
        </p:nvSpPr>
        <p:spPr>
          <a:xfrm>
            <a:off x="1371600" y="3374136"/>
            <a:ext cx="5120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B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K23 Interpretation cohort · 3-wave longitudinal</a:t>
            </a:r>
            <a:endParaRPr lang="en-US" sz="1200" dirty="0"/>
          </a:p>
        </p:txBody>
      </p:sp>
      <p:sp>
        <p:nvSpPr>
          <p:cNvPr id="40" name="Text 14">
            <a:extLst>
              <a:ext uri="{FF2B5EF4-FFF2-40B4-BE49-F238E27FC236}">
                <a16:creationId xmlns:a16="http://schemas.microsoft.com/office/drawing/2014/main" id="{FA49F079-6F68-A0F9-5451-43DC9C1AB575}"/>
              </a:ext>
            </a:extLst>
          </p:cNvPr>
          <p:cNvSpPr/>
          <p:nvPr/>
        </p:nvSpPr>
        <p:spPr>
          <a:xfrm>
            <a:off x="6675120" y="2971800"/>
            <a:ext cx="44805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600" i="1" dirty="0">
                <a:solidFill>
                  <a:srgbClr val="5B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progress</a:t>
            </a:r>
            <a:endParaRPr lang="en-US" sz="1600" dirty="0"/>
          </a:p>
        </p:txBody>
      </p:sp>
      <p:sp>
        <p:nvSpPr>
          <p:cNvPr id="42" name="Shape 15">
            <a:extLst>
              <a:ext uri="{FF2B5EF4-FFF2-40B4-BE49-F238E27FC236}">
                <a16:creationId xmlns:a16="http://schemas.microsoft.com/office/drawing/2014/main" id="{D1E57D9C-F0B7-FA37-9497-8E3F16AAC372}"/>
              </a:ext>
            </a:extLst>
          </p:cNvPr>
          <p:cNvSpPr/>
          <p:nvPr/>
        </p:nvSpPr>
        <p:spPr>
          <a:xfrm>
            <a:off x="548640" y="3840480"/>
            <a:ext cx="11064240" cy="749808"/>
          </a:xfrm>
          <a:prstGeom prst="roundRect">
            <a:avLst>
              <a:gd name="adj" fmla="val 9756"/>
            </a:avLst>
          </a:prstGeom>
          <a:solidFill>
            <a:srgbClr val="DFF3E6"/>
          </a:solidFill>
          <a:ln w="19050">
            <a:solidFill>
              <a:srgbClr val="1E6B3C"/>
            </a:solidFill>
            <a:prstDash val="solid"/>
          </a:ln>
        </p:spPr>
        <p:txBody>
          <a:bodyPr/>
          <a:lstStyle/>
          <a:p>
            <a:endParaRPr lang="en-US" sz="2800"/>
          </a:p>
        </p:txBody>
      </p:sp>
      <p:sp>
        <p:nvSpPr>
          <p:cNvPr id="44" name="Shape 16">
            <a:extLst>
              <a:ext uri="{FF2B5EF4-FFF2-40B4-BE49-F238E27FC236}">
                <a16:creationId xmlns:a16="http://schemas.microsoft.com/office/drawing/2014/main" id="{837233E2-9BDB-24DF-E682-D353B057DBF5}"/>
              </a:ext>
            </a:extLst>
          </p:cNvPr>
          <p:cNvSpPr/>
          <p:nvPr/>
        </p:nvSpPr>
        <p:spPr>
          <a:xfrm>
            <a:off x="777240" y="4032504"/>
            <a:ext cx="365760" cy="365760"/>
          </a:xfrm>
          <a:prstGeom prst="ellipse">
            <a:avLst/>
          </a:prstGeom>
          <a:solidFill>
            <a:srgbClr val="1E6B3C"/>
          </a:solidFill>
          <a:ln/>
        </p:spPr>
        <p:txBody>
          <a:bodyPr/>
          <a:lstStyle/>
          <a:p>
            <a:endParaRPr lang="en-US" sz="2800"/>
          </a:p>
        </p:txBody>
      </p:sp>
      <p:sp>
        <p:nvSpPr>
          <p:cNvPr id="46" name="Text 17">
            <a:extLst>
              <a:ext uri="{FF2B5EF4-FFF2-40B4-BE49-F238E27FC236}">
                <a16:creationId xmlns:a16="http://schemas.microsoft.com/office/drawing/2014/main" id="{6D624B41-72C7-1BBB-60D5-4693212566A0}"/>
              </a:ext>
            </a:extLst>
          </p:cNvPr>
          <p:cNvSpPr/>
          <p:nvPr/>
        </p:nvSpPr>
        <p:spPr>
          <a:xfrm>
            <a:off x="777240" y="4032504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000" dirty="0"/>
          </a:p>
        </p:txBody>
      </p:sp>
      <p:sp>
        <p:nvSpPr>
          <p:cNvPr id="48" name="Text 18">
            <a:extLst>
              <a:ext uri="{FF2B5EF4-FFF2-40B4-BE49-F238E27FC236}">
                <a16:creationId xmlns:a16="http://schemas.microsoft.com/office/drawing/2014/main" id="{E905D6B5-646E-35A6-D12C-1B67794073D3}"/>
              </a:ext>
            </a:extLst>
          </p:cNvPr>
          <p:cNvSpPr/>
          <p:nvPr/>
        </p:nvSpPr>
        <p:spPr>
          <a:xfrm>
            <a:off x="1371600" y="3895344"/>
            <a:ext cx="51206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GCE &amp; Culture Courses</a:t>
            </a:r>
            <a:endParaRPr lang="en-US" dirty="0"/>
          </a:p>
        </p:txBody>
      </p:sp>
      <p:sp>
        <p:nvSpPr>
          <p:cNvPr id="50" name="Text 19">
            <a:extLst>
              <a:ext uri="{FF2B5EF4-FFF2-40B4-BE49-F238E27FC236}">
                <a16:creationId xmlns:a16="http://schemas.microsoft.com/office/drawing/2014/main" id="{22F9C6F8-DEB4-E029-C9A8-F0BECF0C7734}"/>
              </a:ext>
            </a:extLst>
          </p:cNvPr>
          <p:cNvSpPr/>
          <p:nvPr/>
        </p:nvSpPr>
        <p:spPr>
          <a:xfrm>
            <a:off x="1371600" y="4242816"/>
            <a:ext cx="5120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B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K24 Western Culture cohort · N=62 · this paper</a:t>
            </a:r>
            <a:endParaRPr lang="en-US" sz="1200" dirty="0"/>
          </a:p>
        </p:txBody>
      </p:sp>
      <p:sp>
        <p:nvSpPr>
          <p:cNvPr id="52" name="Text 20">
            <a:extLst>
              <a:ext uri="{FF2B5EF4-FFF2-40B4-BE49-F238E27FC236}">
                <a16:creationId xmlns:a16="http://schemas.microsoft.com/office/drawing/2014/main" id="{11AB07B3-1B54-D0ED-A469-22EBB1F8CB0D}"/>
              </a:ext>
            </a:extLst>
          </p:cNvPr>
          <p:cNvSpPr/>
          <p:nvPr/>
        </p:nvSpPr>
        <p:spPr>
          <a:xfrm>
            <a:off x="6675120" y="3840480"/>
            <a:ext cx="44805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600" b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Completed — today's talk</a:t>
            </a:r>
            <a:endParaRPr lang="en-US" sz="1600" dirty="0"/>
          </a:p>
        </p:txBody>
      </p:sp>
      <p:sp>
        <p:nvSpPr>
          <p:cNvPr id="54" name="Shape 21">
            <a:extLst>
              <a:ext uri="{FF2B5EF4-FFF2-40B4-BE49-F238E27FC236}">
                <a16:creationId xmlns:a16="http://schemas.microsoft.com/office/drawing/2014/main" id="{98D80AD8-D3C8-1E70-20CA-BD8F84C389D2}"/>
              </a:ext>
            </a:extLst>
          </p:cNvPr>
          <p:cNvSpPr/>
          <p:nvPr/>
        </p:nvSpPr>
        <p:spPr>
          <a:xfrm>
            <a:off x="548640" y="4709160"/>
            <a:ext cx="11064240" cy="749808"/>
          </a:xfrm>
          <a:prstGeom prst="roundRect">
            <a:avLst>
              <a:gd name="adj" fmla="val 9756"/>
            </a:avLst>
          </a:prstGeom>
          <a:solidFill>
            <a:srgbClr val="EDF0F8"/>
          </a:solidFill>
          <a:ln/>
        </p:spPr>
        <p:txBody>
          <a:bodyPr/>
          <a:lstStyle/>
          <a:p>
            <a:endParaRPr lang="en-US" sz="2800"/>
          </a:p>
        </p:txBody>
      </p:sp>
      <p:sp>
        <p:nvSpPr>
          <p:cNvPr id="56" name="Shape 22">
            <a:extLst>
              <a:ext uri="{FF2B5EF4-FFF2-40B4-BE49-F238E27FC236}">
                <a16:creationId xmlns:a16="http://schemas.microsoft.com/office/drawing/2014/main" id="{01479EDA-FD81-A4A8-9DB4-B9AC94CDB000}"/>
              </a:ext>
            </a:extLst>
          </p:cNvPr>
          <p:cNvSpPr/>
          <p:nvPr/>
        </p:nvSpPr>
        <p:spPr>
          <a:xfrm>
            <a:off x="777240" y="4901184"/>
            <a:ext cx="365760" cy="365760"/>
          </a:xfrm>
          <a:prstGeom prst="ellipse">
            <a:avLst/>
          </a:prstGeom>
          <a:solidFill>
            <a:srgbClr val="232262"/>
          </a:solidFill>
          <a:ln/>
        </p:spPr>
        <p:txBody>
          <a:bodyPr/>
          <a:lstStyle/>
          <a:p>
            <a:endParaRPr lang="en-US" sz="2800"/>
          </a:p>
        </p:txBody>
      </p:sp>
      <p:sp>
        <p:nvSpPr>
          <p:cNvPr id="58" name="Text 23">
            <a:extLst>
              <a:ext uri="{FF2B5EF4-FFF2-40B4-BE49-F238E27FC236}">
                <a16:creationId xmlns:a16="http://schemas.microsoft.com/office/drawing/2014/main" id="{42342A1D-53CC-5829-153E-B22E5DDA5C7E}"/>
              </a:ext>
            </a:extLst>
          </p:cNvPr>
          <p:cNvSpPr/>
          <p:nvPr/>
        </p:nvSpPr>
        <p:spPr>
          <a:xfrm>
            <a:off x="777240" y="4901184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2000" dirty="0"/>
          </a:p>
        </p:txBody>
      </p:sp>
      <p:sp>
        <p:nvSpPr>
          <p:cNvPr id="60" name="Text 24">
            <a:extLst>
              <a:ext uri="{FF2B5EF4-FFF2-40B4-BE49-F238E27FC236}">
                <a16:creationId xmlns:a16="http://schemas.microsoft.com/office/drawing/2014/main" id="{C7A66A16-50A7-4514-FDC3-05B14145F12D}"/>
              </a:ext>
            </a:extLst>
          </p:cNvPr>
          <p:cNvSpPr/>
          <p:nvPr/>
        </p:nvSpPr>
        <p:spPr>
          <a:xfrm>
            <a:off x="1371600" y="4764024"/>
            <a:ext cx="51206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AI Divide</a:t>
            </a:r>
            <a:endParaRPr lang="en-US" dirty="0"/>
          </a:p>
        </p:txBody>
      </p:sp>
      <p:sp>
        <p:nvSpPr>
          <p:cNvPr id="62" name="Text 25">
            <a:extLst>
              <a:ext uri="{FF2B5EF4-FFF2-40B4-BE49-F238E27FC236}">
                <a16:creationId xmlns:a16="http://schemas.microsoft.com/office/drawing/2014/main" id="{622CE1EF-BFE1-F32A-CF6E-838C3DC42D5A}"/>
              </a:ext>
            </a:extLst>
          </p:cNvPr>
          <p:cNvSpPr/>
          <p:nvPr/>
        </p:nvSpPr>
        <p:spPr>
          <a:xfrm>
            <a:off x="1371600" y="5111496"/>
            <a:ext cx="51206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5B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Framework's formal peer-reviewed debut</a:t>
            </a:r>
            <a:endParaRPr lang="en-US" sz="1200" dirty="0"/>
          </a:p>
        </p:txBody>
      </p:sp>
      <p:sp>
        <p:nvSpPr>
          <p:cNvPr id="64" name="Text 26">
            <a:extLst>
              <a:ext uri="{FF2B5EF4-FFF2-40B4-BE49-F238E27FC236}">
                <a16:creationId xmlns:a16="http://schemas.microsoft.com/office/drawing/2014/main" id="{B26F63DE-DA10-3AFB-C185-B476CFC9BB3B}"/>
              </a:ext>
            </a:extLst>
          </p:cNvPr>
          <p:cNvSpPr/>
          <p:nvPr/>
        </p:nvSpPr>
        <p:spPr>
          <a:xfrm>
            <a:off x="6675120" y="4709160"/>
            <a:ext cx="44805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600" i="1" dirty="0">
                <a:solidFill>
                  <a:srgbClr val="5B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Planned</a:t>
            </a:r>
            <a:endParaRPr lang="en-US" sz="1600" dirty="0"/>
          </a:p>
        </p:txBody>
      </p:sp>
      <p:sp>
        <p:nvSpPr>
          <p:cNvPr id="66" name="Text 27">
            <a:extLst>
              <a:ext uri="{FF2B5EF4-FFF2-40B4-BE49-F238E27FC236}">
                <a16:creationId xmlns:a16="http://schemas.microsoft.com/office/drawing/2014/main" id="{06902752-2C6E-2CA8-E2F2-B24E71066CFB}"/>
              </a:ext>
            </a:extLst>
          </p:cNvPr>
          <p:cNvSpPr/>
          <p:nvPr/>
        </p:nvSpPr>
        <p:spPr>
          <a:xfrm>
            <a:off x="548640" y="5604830"/>
            <a:ext cx="110642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5000"/>
              </a:lnSpc>
              <a:buNone/>
            </a:pPr>
            <a:r>
              <a:rPr lang="en-US" sz="1400" i="1" dirty="0">
                <a:solidFill>
                  <a:srgbClr val="5B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paper specifically grounds STEP's Cultural Awareness (CA) dependent variable and its Byram-based ICC pillar — and the aspirational/enacted investment distinction informs STEP's Evaluation and Weekly Reflection components.</a:t>
            </a:r>
            <a:endParaRPr lang="en-US" sz="1400" dirty="0"/>
          </a:p>
        </p:txBody>
      </p:sp>
      <p:sp>
        <p:nvSpPr>
          <p:cNvPr id="68" name="Shape 28">
            <a:extLst>
              <a:ext uri="{FF2B5EF4-FFF2-40B4-BE49-F238E27FC236}">
                <a16:creationId xmlns:a16="http://schemas.microsoft.com/office/drawing/2014/main" id="{0F7FEA2B-61C3-DEE2-5414-861892DEBB15}"/>
              </a:ext>
            </a:extLst>
          </p:cNvPr>
          <p:cNvSpPr/>
          <p:nvPr/>
        </p:nvSpPr>
        <p:spPr>
          <a:xfrm>
            <a:off x="11140135" y="6400800"/>
            <a:ext cx="777240" cy="292608"/>
          </a:xfrm>
          <a:prstGeom prst="roundRect">
            <a:avLst>
              <a:gd name="adj" fmla="val 50000"/>
            </a:avLst>
          </a:prstGeom>
          <a:solidFill>
            <a:srgbClr val="D62127"/>
          </a:solidFill>
          <a:ln/>
        </p:spPr>
        <p:txBody>
          <a:bodyPr/>
          <a:lstStyle/>
          <a:p>
            <a:endParaRPr lang="en-US" sz="2800"/>
          </a:p>
        </p:txBody>
      </p:sp>
      <p:sp>
        <p:nvSpPr>
          <p:cNvPr id="70" name="Text 29">
            <a:extLst>
              <a:ext uri="{FF2B5EF4-FFF2-40B4-BE49-F238E27FC236}">
                <a16:creationId xmlns:a16="http://schemas.microsoft.com/office/drawing/2014/main" id="{DE708943-8B39-446D-D60B-A72A114E2ED4}"/>
              </a:ext>
            </a:extLst>
          </p:cNvPr>
          <p:cNvSpPr/>
          <p:nvPr/>
        </p:nvSpPr>
        <p:spPr>
          <a:xfrm>
            <a:off x="11140135" y="6400800"/>
            <a:ext cx="7772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B6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5510780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581721"/>
            <a:ext cx="2133600" cy="3476178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3200" y="2581721"/>
            <a:ext cx="2133600" cy="3476178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9200" y="2581721"/>
            <a:ext cx="2133600" cy="3476178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15200" y="2581721"/>
            <a:ext cx="2133600" cy="3476178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01200" y="2581721"/>
            <a:ext cx="2133600" cy="3476178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7200" y="1198215"/>
            <a:ext cx="11277600" cy="1154906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7200" y="6210300"/>
            <a:ext cx="11277600" cy="2667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57200" y="293912"/>
            <a:ext cx="1127760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0" i="0" u="none" dirty="0">
                <a:solidFill>
                  <a:srgbClr val="94A3B8"/>
                </a:solidFill>
                <a:latin typeface="Inter Medium"/>
              </a:rPr>
              <a:t>INTERCULTURAL COMMUNICATIVE COMPETENCE (ICC)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605519"/>
            <a:ext cx="11734800" cy="42005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060"/>
              </a:lnSpc>
            </a:pPr>
            <a:r>
              <a:rPr sz="3600" b="0" i="0" u="none" dirty="0">
                <a:solidFill>
                  <a:srgbClr val="FFFFFF"/>
                </a:solidFill>
                <a:latin typeface="Plus Jakarta Sans ExtraBold"/>
              </a:rPr>
              <a:t>Byram's 5 </a:t>
            </a:r>
            <a:r>
              <a:rPr sz="3600" b="0" i="0" u="none" dirty="0" err="1">
                <a:solidFill>
                  <a:srgbClr val="FFFFFF"/>
                </a:solidFill>
                <a:latin typeface="Plus Jakarta Sans ExtraBold"/>
              </a:rPr>
              <a:t>Savoirs</a:t>
            </a:r>
            <a:r>
              <a:rPr sz="3600" b="0" i="0" u="none" dirty="0">
                <a:solidFill>
                  <a:srgbClr val="FFFFFF"/>
                </a:solidFill>
                <a:latin typeface="Plus Jakarta Sans ExtraBold"/>
              </a:rPr>
              <a:t> of Intercultural Competence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5800" y="1283938"/>
            <a:ext cx="10848975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1" i="0" u="none" dirty="0">
                <a:solidFill>
                  <a:srgbClr val="A5B4FC"/>
                </a:solidFill>
                <a:latin typeface="Plus Jakarta Sans"/>
              </a:rPr>
              <a:t>OVERVIEW &amp; SIGNIFICANCE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5800" y="1493488"/>
            <a:ext cx="10848975" cy="83099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b="0" i="0" u="none" dirty="0">
                <a:solidFill>
                  <a:srgbClr val="E2E8F0"/>
                </a:solidFill>
                <a:latin typeface="Inter"/>
              </a:rPr>
              <a:t>Developed by Michael Byram (1997), the </a:t>
            </a:r>
            <a:r>
              <a:rPr b="1" i="0" u="none" dirty="0">
                <a:solidFill>
                  <a:srgbClr val="E2E8F0"/>
                </a:solidFill>
                <a:latin typeface="Inter"/>
              </a:rPr>
              <a:t>5 </a:t>
            </a:r>
            <a:r>
              <a:rPr b="1" i="0" u="none" dirty="0" err="1">
                <a:solidFill>
                  <a:srgbClr val="E2E8F0"/>
                </a:solidFill>
                <a:latin typeface="Inter"/>
              </a:rPr>
              <a:t>Savoirs</a:t>
            </a:r>
            <a:r>
              <a:rPr b="0" i="0" u="none" dirty="0">
                <a:solidFill>
                  <a:srgbClr val="E2E8F0"/>
                </a:solidFill>
                <a:latin typeface="Inter"/>
              </a:rPr>
              <a:t> model defines the core dimensions of </a:t>
            </a:r>
            <a:r>
              <a:rPr b="1" i="0" u="none" dirty="0">
                <a:solidFill>
                  <a:srgbClr val="E2E8F0"/>
                </a:solidFill>
                <a:latin typeface="Inter"/>
              </a:rPr>
              <a:t>Intercultural Communicative Competence (ICC)</a:t>
            </a:r>
            <a:r>
              <a:rPr b="0" i="0" u="none" dirty="0">
                <a:solidFill>
                  <a:srgbClr val="E2E8F0"/>
                </a:solidFill>
                <a:latin typeface="Inter"/>
              </a:rPr>
              <a:t>. It explains that effective cross-cultural interaction requires not just linguistic skills, but an interconnected mix of knowledge, attitudes, interpreting skills, discovery skills, and critical awareness.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6334125"/>
            <a:ext cx="1828800" cy="3231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 u="none">
                <a:solidFill>
                  <a:srgbClr val="64748B"/>
                </a:solidFill>
                <a:latin typeface="Inter"/>
              </a:rPr>
              <a:t>Michael Byram Framework (1997)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477375" y="6334125"/>
            <a:ext cx="2257425" cy="3231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0" i="0" u="none">
                <a:solidFill>
                  <a:srgbClr val="64748B"/>
                </a:solidFill>
                <a:latin typeface="Inter"/>
              </a:rPr>
              <a:t>Intercultural Communication Presentation</a:t>
            </a:r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125" y="2781746"/>
            <a:ext cx="419100" cy="4191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619125" y="3334196"/>
            <a:ext cx="1809750" cy="3077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000" b="1" i="0" u="none">
                <a:solidFill>
                  <a:srgbClr val="FFFFFF"/>
                </a:solidFill>
                <a:latin typeface="Plus Jakarta Sans"/>
              </a:rPr>
              <a:t>Savoirs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19125" y="3636276"/>
            <a:ext cx="1809750" cy="18466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0" u="none" dirty="0">
                <a:solidFill>
                  <a:srgbClr val="A5B4FC"/>
                </a:solidFill>
                <a:latin typeface="Inter SemiBold"/>
              </a:rPr>
              <a:t>Knowledge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19125" y="4179467"/>
            <a:ext cx="1809750" cy="17235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0" i="0" u="none" dirty="0">
                <a:solidFill>
                  <a:srgbClr val="CBD5E1"/>
                </a:solidFill>
                <a:latin typeface="Inter"/>
              </a:rPr>
              <a:t>Understanding social groups, cultural practices, products, and standard interaction processes in one's own and other cultures.</a:t>
            </a:r>
          </a:p>
        </p:txBody>
      </p:sp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905125" y="2781746"/>
            <a:ext cx="419100" cy="4191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2905125" y="3334196"/>
            <a:ext cx="1809750" cy="3077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000" b="1" i="0" u="none">
                <a:solidFill>
                  <a:srgbClr val="FFFFFF"/>
                </a:solidFill>
                <a:latin typeface="Plus Jakarta Sans"/>
              </a:rPr>
              <a:t>Savoir-être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905125" y="3636276"/>
            <a:ext cx="1809750" cy="18466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0" u="none" dirty="0">
                <a:solidFill>
                  <a:srgbClr val="7DD3FC"/>
                </a:solidFill>
                <a:latin typeface="Inter SemiBold"/>
              </a:rPr>
              <a:t>Attitudes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905125" y="4422156"/>
            <a:ext cx="1809750" cy="14773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0" i="0" u="none" dirty="0">
                <a:solidFill>
                  <a:srgbClr val="CBD5E1"/>
                </a:solidFill>
                <a:latin typeface="Inter"/>
              </a:rPr>
              <a:t>Openness, curiosity, and willingness to suspend disbelief about other cultures while relativizing one's own values.</a:t>
            </a:r>
          </a:p>
        </p:txBody>
      </p:sp>
      <p:pic>
        <p:nvPicPr>
          <p:cNvPr id="24" name="Picture 23" descr="imag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91125" y="2781746"/>
            <a:ext cx="419100" cy="41910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5191125" y="3334196"/>
            <a:ext cx="1809750" cy="61555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000" b="1" i="0" u="none">
                <a:solidFill>
                  <a:srgbClr val="FFFFFF"/>
                </a:solidFill>
                <a:latin typeface="Plus Jakarta Sans"/>
              </a:rPr>
              <a:t>Savoir-comprendre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191125" y="3951962"/>
            <a:ext cx="1809750" cy="18466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0" u="none" dirty="0">
                <a:solidFill>
                  <a:srgbClr val="E9D5FF"/>
                </a:solidFill>
                <a:latin typeface="Inter SemiBold"/>
              </a:rPr>
              <a:t>Interpreting &amp; Relating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191125" y="4425688"/>
            <a:ext cx="1809750" cy="14773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0" i="0" u="none" dirty="0">
                <a:solidFill>
                  <a:srgbClr val="CBD5E1"/>
                </a:solidFill>
                <a:latin typeface="Inter"/>
              </a:rPr>
              <a:t>Ability to interpret documents or events from another culture, explain them, and relate them to one's own background.</a:t>
            </a:r>
          </a:p>
        </p:txBody>
      </p:sp>
      <p:pic>
        <p:nvPicPr>
          <p:cNvPr id="28" name="Picture 27" descr="image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477125" y="2781746"/>
            <a:ext cx="419100" cy="41910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7477125" y="3334196"/>
            <a:ext cx="1809750" cy="61555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000" b="1" i="0" u="none">
                <a:solidFill>
                  <a:srgbClr val="FFFFFF"/>
                </a:solidFill>
                <a:latin typeface="Plus Jakarta Sans"/>
              </a:rPr>
              <a:t>Savoir-apprendre / faire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477125" y="3943798"/>
            <a:ext cx="1809750" cy="18466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0" u="none" dirty="0">
                <a:solidFill>
                  <a:srgbClr val="86EFAC"/>
                </a:solidFill>
                <a:latin typeface="Inter SemiBold"/>
              </a:rPr>
              <a:t>Discovery &amp; Interaction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477125" y="4451508"/>
            <a:ext cx="1809750" cy="14773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0" i="0" u="none" dirty="0">
                <a:solidFill>
                  <a:srgbClr val="CBD5E1"/>
                </a:solidFill>
                <a:latin typeface="Inter"/>
              </a:rPr>
              <a:t>Ability to acquire new cultural knowledge and operate knowledge, attitudes, and skills under real-time interaction.</a:t>
            </a:r>
          </a:p>
        </p:txBody>
      </p:sp>
      <p:pic>
        <p:nvPicPr>
          <p:cNvPr id="32" name="Picture 31" descr="image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763125" y="2781746"/>
            <a:ext cx="419100" cy="41910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9763125" y="3334196"/>
            <a:ext cx="1809750" cy="3077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000" b="1" i="0" u="none">
                <a:solidFill>
                  <a:srgbClr val="FFFFFF"/>
                </a:solidFill>
                <a:latin typeface="Plus Jakarta Sans"/>
              </a:rPr>
              <a:t>Savoir s'engager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9763125" y="3658048"/>
            <a:ext cx="1809750" cy="18466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00" b="0" i="0" u="none" dirty="0">
                <a:solidFill>
                  <a:srgbClr val="FCA5A5"/>
                </a:solidFill>
                <a:latin typeface="Inter SemiBold"/>
              </a:rPr>
              <a:t>Critical Cultural Awareness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763125" y="4208063"/>
            <a:ext cx="1809750" cy="17235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0" i="0" u="none" dirty="0">
                <a:solidFill>
                  <a:srgbClr val="CBD5E1"/>
                </a:solidFill>
                <a:latin typeface="Inter"/>
              </a:rPr>
              <a:t>Ability to critically evaluate perspectives, practices, and products in one's own culture and other cultures.</a:t>
            </a:r>
          </a:p>
        </p:txBody>
      </p:sp>
      <p:pic>
        <p:nvPicPr>
          <p:cNvPr id="36" name="Picture 35" descr="image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19137" y="2896046"/>
            <a:ext cx="219075" cy="190500"/>
          </a:xfrm>
          <a:prstGeom prst="rect">
            <a:avLst/>
          </a:prstGeom>
        </p:spPr>
      </p:pic>
      <p:pic>
        <p:nvPicPr>
          <p:cNvPr id="37" name="Picture 36" descr="image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019425" y="2896046"/>
            <a:ext cx="190500" cy="190500"/>
          </a:xfrm>
          <a:prstGeom prst="rect">
            <a:avLst/>
          </a:prstGeom>
        </p:spPr>
      </p:pic>
      <p:pic>
        <p:nvPicPr>
          <p:cNvPr id="38" name="Picture 37" descr="image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305425" y="2896046"/>
            <a:ext cx="190500" cy="190500"/>
          </a:xfrm>
          <a:prstGeom prst="rect">
            <a:avLst/>
          </a:prstGeom>
        </p:spPr>
      </p:pic>
      <p:pic>
        <p:nvPicPr>
          <p:cNvPr id="39" name="Picture 38" descr="image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591425" y="2896046"/>
            <a:ext cx="190500" cy="190500"/>
          </a:xfrm>
          <a:prstGeom prst="rect">
            <a:avLst/>
          </a:prstGeom>
        </p:spPr>
      </p:pic>
      <p:pic>
        <p:nvPicPr>
          <p:cNvPr id="40" name="Picture 39" descr="image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853612" y="2896046"/>
            <a:ext cx="238125" cy="19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4519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581721"/>
            <a:ext cx="2133600" cy="3476178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3200" y="2581721"/>
            <a:ext cx="2133600" cy="3476178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9200" y="2581721"/>
            <a:ext cx="2133600" cy="3476178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15200" y="2581721"/>
            <a:ext cx="2133600" cy="3476178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01200" y="2581721"/>
            <a:ext cx="2133600" cy="3476178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7200" y="1198215"/>
            <a:ext cx="11277600" cy="1154906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7200" y="6210300"/>
            <a:ext cx="11277600" cy="2667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57200" y="197304"/>
            <a:ext cx="1127760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0" i="0" u="none" dirty="0">
                <a:solidFill>
                  <a:srgbClr val="94A3B8"/>
                </a:solidFill>
                <a:latin typeface="Inter Medium"/>
              </a:rPr>
              <a:t>SECOND LANGUAGE ACQUISITION (SLA) &amp; SOCIAL THEORY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561975"/>
            <a:ext cx="11734800" cy="42005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060"/>
              </a:lnSpc>
            </a:pPr>
            <a:r>
              <a:rPr sz="3600" b="0" i="0" u="none" dirty="0">
                <a:solidFill>
                  <a:srgbClr val="FFFFFF"/>
                </a:solidFill>
                <a:latin typeface="Plus Jakarta Sans ExtraBold"/>
              </a:rPr>
              <a:t>Bonny Norton's Model of Investment &amp; Identity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5800" y="1327482"/>
            <a:ext cx="10848975" cy="2154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 i="0" u="none" dirty="0">
                <a:solidFill>
                  <a:srgbClr val="A5B4FC"/>
                </a:solidFill>
                <a:latin typeface="Plus Jakarta Sans"/>
              </a:rPr>
              <a:t>OVERVIEW &amp; SIGNIFICANCE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5800" y="1569690"/>
            <a:ext cx="10848975" cy="7386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0" i="0" u="none" dirty="0">
                <a:solidFill>
                  <a:srgbClr val="E2E8F0"/>
                </a:solidFill>
                <a:latin typeface="Inter"/>
              </a:rPr>
              <a:t>Developed by Bonny Norton (1995, 2000, 2013), </a:t>
            </a:r>
            <a:r>
              <a:rPr sz="1600" b="1" i="0" u="none" dirty="0">
                <a:solidFill>
                  <a:srgbClr val="E2E8F0"/>
                </a:solidFill>
                <a:latin typeface="Inter"/>
              </a:rPr>
              <a:t>Investment</a:t>
            </a:r>
            <a:r>
              <a:rPr sz="1600" b="0" i="0" u="none" dirty="0">
                <a:solidFill>
                  <a:srgbClr val="E2E8F0"/>
                </a:solidFill>
                <a:latin typeface="Inter"/>
              </a:rPr>
              <a:t> is a sociological construct complementing psychological motivation. It posits that language learners invest in a target language expecting to gain </a:t>
            </a:r>
            <a:r>
              <a:rPr sz="1600" b="1" i="0" u="none" dirty="0">
                <a:solidFill>
                  <a:srgbClr val="E2E8F0"/>
                </a:solidFill>
                <a:latin typeface="Inter"/>
              </a:rPr>
              <a:t>symbolic and material resources</a:t>
            </a:r>
            <a:r>
              <a:rPr sz="1600" b="0" i="0" u="none" dirty="0">
                <a:solidFill>
                  <a:srgbClr val="E2E8F0"/>
                </a:solidFill>
                <a:latin typeface="Inter"/>
              </a:rPr>
              <a:t>, increasing their cultural capital and social power within dynamic, power-driven social contexts.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6334125"/>
            <a:ext cx="3429000" cy="1428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00" b="0" i="0" u="none">
                <a:solidFill>
                  <a:srgbClr val="64748B"/>
                </a:solidFill>
                <a:latin typeface="Inter"/>
              </a:rPr>
              <a:t>Bonny Norton Framework (1995, 2013) &amp; Darvin &amp; Norton (2015)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401175" y="6334125"/>
            <a:ext cx="2333625" cy="1428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00" b="0" i="0" u="none">
                <a:solidFill>
                  <a:srgbClr val="64748B"/>
                </a:solidFill>
                <a:latin typeface="Inter"/>
              </a:rPr>
              <a:t>Language, Identity, and Power Presentation</a:t>
            </a:r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125" y="2781746"/>
            <a:ext cx="419100" cy="4191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619125" y="3334196"/>
            <a:ext cx="1809750" cy="3907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00"/>
              </a:lnSpc>
            </a:pPr>
            <a:r>
              <a:rPr sz="1600" b="1" i="0" u="none">
                <a:solidFill>
                  <a:srgbClr val="FFFFFF"/>
                </a:solidFill>
                <a:latin typeface="Plus Jakarta Sans"/>
              </a:rPr>
              <a:t>Fluid &amp; Multiple Identity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19125" y="3758739"/>
            <a:ext cx="1809750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0" i="0" u="none">
                <a:solidFill>
                  <a:srgbClr val="A5B4FC"/>
                </a:solidFill>
                <a:latin typeface="Inter SemiBold"/>
              </a:rPr>
              <a:t>COMPLEX SELF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19125" y="4086934"/>
            <a:ext cx="1809750" cy="17235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0" i="0" u="none" dirty="0">
                <a:solidFill>
                  <a:srgbClr val="CBD5E1"/>
                </a:solidFill>
                <a:latin typeface="Inter"/>
              </a:rPr>
              <a:t>Identity is not static or fixed; it is dynamic, multifaceted, changing across time and space, and constantly negotiated in social interaction.</a:t>
            </a:r>
          </a:p>
        </p:txBody>
      </p:sp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905125" y="2781746"/>
            <a:ext cx="419100" cy="4191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2905125" y="3334196"/>
            <a:ext cx="1809750" cy="1983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00"/>
              </a:lnSpc>
            </a:pPr>
            <a:r>
              <a:rPr sz="1600" b="1" i="0" u="none">
                <a:solidFill>
                  <a:srgbClr val="FFFFFF"/>
                </a:solidFill>
                <a:latin typeface="Plus Jakarta Sans"/>
              </a:rPr>
              <a:t>Capital Accumulation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905125" y="3551907"/>
            <a:ext cx="1809750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0" i="0" u="none">
                <a:solidFill>
                  <a:srgbClr val="7DD3FC"/>
                </a:solidFill>
                <a:latin typeface="Inter SemiBold"/>
              </a:rPr>
              <a:t>SYMBOLIC &amp; MATERIAL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905125" y="4086934"/>
            <a:ext cx="1809750" cy="17235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0" i="0" u="none">
                <a:solidFill>
                  <a:srgbClr val="CBD5E1"/>
                </a:solidFill>
                <a:latin typeface="Inter"/>
              </a:rPr>
              <a:t>Learners invest in language practices to gain material goods (jobs, degree) and symbolic resources (status, respect, cultural capital).</a:t>
            </a:r>
          </a:p>
        </p:txBody>
      </p:sp>
      <p:pic>
        <p:nvPicPr>
          <p:cNvPr id="24" name="Picture 23" descr="imag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91125" y="2781746"/>
            <a:ext cx="419100" cy="41910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5191125" y="3334196"/>
            <a:ext cx="1809750" cy="1983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00"/>
              </a:lnSpc>
            </a:pPr>
            <a:r>
              <a:rPr sz="1600" b="1" i="0" u="none">
                <a:solidFill>
                  <a:srgbClr val="FFFFFF"/>
                </a:solidFill>
                <a:latin typeface="Plus Jakarta Sans"/>
              </a:rPr>
              <a:t>Power &amp; Ideology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191125" y="3541020"/>
            <a:ext cx="1809750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0" i="0" u="none" dirty="0">
                <a:solidFill>
                  <a:srgbClr val="E9D5FF"/>
                </a:solidFill>
                <a:latin typeface="Inter SemiBold"/>
              </a:rPr>
              <a:t>SOCIAL STRUCTURES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191125" y="4086934"/>
            <a:ext cx="1809750" cy="19697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0" i="0" u="none">
                <a:solidFill>
                  <a:srgbClr val="CBD5E1"/>
                </a:solidFill>
                <a:latin typeface="Inter"/>
              </a:rPr>
              <a:t>Social relations and institutional norms position learners, shaping who holds authority and granting or denying them the "right to speak."</a:t>
            </a:r>
          </a:p>
        </p:txBody>
      </p:sp>
      <p:pic>
        <p:nvPicPr>
          <p:cNvPr id="28" name="Picture 27" descr="image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477125" y="2781746"/>
            <a:ext cx="419100" cy="41910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7477125" y="3334196"/>
            <a:ext cx="1809750" cy="3907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00"/>
              </a:lnSpc>
            </a:pPr>
            <a:r>
              <a:rPr sz="1600" b="1" i="0" u="none">
                <a:solidFill>
                  <a:srgbClr val="FFFFFF"/>
                </a:solidFill>
                <a:latin typeface="Plus Jakarta Sans"/>
              </a:rPr>
              <a:t>Imagined Communities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477125" y="3758739"/>
            <a:ext cx="1809750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0" i="0" u="none">
                <a:solidFill>
                  <a:srgbClr val="86EFAC"/>
                </a:solidFill>
                <a:latin typeface="Inter SemiBold"/>
              </a:rPr>
              <a:t>FUTURE ASPIRATIONS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477125" y="4086934"/>
            <a:ext cx="1809750" cy="147732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0" i="0" u="none">
                <a:solidFill>
                  <a:srgbClr val="CBD5E1"/>
                </a:solidFill>
                <a:latin typeface="Inter"/>
              </a:rPr>
              <a:t>Learners invest in language with an eye on target groups and future identities they aspire to connect with and belong to.</a:t>
            </a:r>
          </a:p>
        </p:txBody>
      </p:sp>
      <p:pic>
        <p:nvPicPr>
          <p:cNvPr id="32" name="Picture 31" descr="image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763125" y="2781746"/>
            <a:ext cx="419100" cy="41910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9763125" y="3334196"/>
            <a:ext cx="1809750" cy="1983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00"/>
              </a:lnSpc>
            </a:pPr>
            <a:r>
              <a:rPr sz="1600" b="1" i="0" u="none">
                <a:solidFill>
                  <a:srgbClr val="FFFFFF"/>
                </a:solidFill>
                <a:latin typeface="Plus Jakarta Sans"/>
              </a:rPr>
              <a:t>Agency &amp; Resistance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9763125" y="3573678"/>
            <a:ext cx="1809750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0" i="0" u="none" dirty="0">
                <a:solidFill>
                  <a:srgbClr val="FCA5A5"/>
                </a:solidFill>
                <a:latin typeface="Inter SemiBold"/>
              </a:rPr>
              <a:t>NEGOTIATING POWER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763125" y="4086934"/>
            <a:ext cx="1809750" cy="19697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0" i="0" u="none">
                <a:solidFill>
                  <a:srgbClr val="CBD5E1"/>
                </a:solidFill>
                <a:latin typeface="Inter"/>
              </a:rPr>
              <a:t>Learners are active agents who can claim new subject positions, navigate power dynamics, or resist marginalized positions in class/society.</a:t>
            </a:r>
          </a:p>
        </p:txBody>
      </p:sp>
      <p:pic>
        <p:nvPicPr>
          <p:cNvPr id="36" name="Picture 35" descr="image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19137" y="2896046"/>
            <a:ext cx="219075" cy="190500"/>
          </a:xfrm>
          <a:prstGeom prst="rect">
            <a:avLst/>
          </a:prstGeom>
        </p:spPr>
      </p:pic>
      <p:pic>
        <p:nvPicPr>
          <p:cNvPr id="37" name="Picture 36" descr="image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019425" y="2896046"/>
            <a:ext cx="190500" cy="190500"/>
          </a:xfrm>
          <a:prstGeom prst="rect">
            <a:avLst/>
          </a:prstGeom>
        </p:spPr>
      </p:pic>
      <p:pic>
        <p:nvPicPr>
          <p:cNvPr id="38" name="Picture 37" descr="image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281612" y="2896046"/>
            <a:ext cx="238125" cy="190500"/>
          </a:xfrm>
          <a:prstGeom prst="rect">
            <a:avLst/>
          </a:prstGeom>
        </p:spPr>
      </p:pic>
      <p:pic>
        <p:nvPicPr>
          <p:cNvPr id="39" name="Picture 38" descr="image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577137" y="2896046"/>
            <a:ext cx="219075" cy="190500"/>
          </a:xfrm>
          <a:prstGeom prst="rect">
            <a:avLst/>
          </a:prstGeom>
        </p:spPr>
      </p:pic>
      <p:pic>
        <p:nvPicPr>
          <p:cNvPr id="40" name="Picture 39" descr="image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886950" y="2896046"/>
            <a:ext cx="171450" cy="1905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581721"/>
            <a:ext cx="2133600" cy="3476178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3200" y="2581721"/>
            <a:ext cx="2133600" cy="3476178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9200" y="2581721"/>
            <a:ext cx="2133600" cy="3476178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15200" y="2581721"/>
            <a:ext cx="2133600" cy="3476178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01200" y="2581721"/>
            <a:ext cx="2133600" cy="3476178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7200" y="1198215"/>
            <a:ext cx="11277600" cy="1154906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7200" y="6210300"/>
            <a:ext cx="11277600" cy="2667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57200" y="185054"/>
            <a:ext cx="1127760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0" i="0" u="none" dirty="0">
                <a:solidFill>
                  <a:srgbClr val="94A3B8"/>
                </a:solidFill>
                <a:latin typeface="Inter Medium"/>
              </a:rPr>
              <a:t>TRANSFORMATIVE PEDAGOGY &amp; SUSTAINABLE DEVELOPMENT (SDG TARGET 4.7)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561975"/>
            <a:ext cx="11734800" cy="42005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060"/>
              </a:lnSpc>
            </a:pPr>
            <a:r>
              <a:rPr sz="3600" b="0" i="0" u="none" dirty="0">
                <a:solidFill>
                  <a:srgbClr val="FFFFFF"/>
                </a:solidFill>
                <a:latin typeface="Plus Jakarta Sans ExtraBold"/>
              </a:rPr>
              <a:t>UNESCO's Global Citizenship Education (GCE)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85800" y="1283938"/>
            <a:ext cx="10848975" cy="2154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1" i="0" u="none" dirty="0">
                <a:solidFill>
                  <a:srgbClr val="A5B4FC"/>
                </a:solidFill>
                <a:latin typeface="Plus Jakarta Sans"/>
              </a:rPr>
              <a:t>OVERVIEW &amp; SIGNIFICANCE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85800" y="1569690"/>
            <a:ext cx="10848975" cy="73866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0" i="0" u="none" dirty="0">
                <a:solidFill>
                  <a:srgbClr val="E2E8F0"/>
                </a:solidFill>
                <a:latin typeface="Inter"/>
              </a:rPr>
              <a:t>Framed by UNESCO under UN Sustainable Development Goal 4 (Target 4.7), </a:t>
            </a:r>
            <a:r>
              <a:rPr sz="1600" b="1" i="0" u="none" dirty="0">
                <a:solidFill>
                  <a:srgbClr val="E2E8F0"/>
                </a:solidFill>
                <a:latin typeface="Inter"/>
              </a:rPr>
              <a:t>Global Citizenship Education (GCE)</a:t>
            </a:r>
            <a:r>
              <a:rPr sz="1600" b="0" i="0" u="none" dirty="0">
                <a:solidFill>
                  <a:srgbClr val="E2E8F0"/>
                </a:solidFill>
                <a:latin typeface="Inter"/>
              </a:rPr>
              <a:t> is a transformative educational paradigm. It aims to empower learners of all ages to assume active roles, both locally and globally, in addressing 21st-century challenges and building more peaceful, tolerant, inclusive, and sustainable societies.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57200" y="6334125"/>
            <a:ext cx="4248150" cy="1428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00" b="0" i="0" u="none">
                <a:solidFill>
                  <a:srgbClr val="64748B"/>
                </a:solidFill>
                <a:latin typeface="Inter"/>
              </a:rPr>
              <a:t>UNESCO GCED Framework &amp; UN Sustainable Development Goal 4 (Target 4.7)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486900" y="6334125"/>
            <a:ext cx="2247900" cy="1428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00" b="0" i="0" u="none">
                <a:solidFill>
                  <a:srgbClr val="64748B"/>
                </a:solidFill>
                <a:latin typeface="Inter"/>
              </a:rPr>
              <a:t>Global Citizenship Education Presentation</a:t>
            </a:r>
          </a:p>
        </p:txBody>
      </p:sp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125" y="2781746"/>
            <a:ext cx="419100" cy="4191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619125" y="3334196"/>
            <a:ext cx="1809750" cy="1983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00"/>
              </a:lnSpc>
            </a:pPr>
            <a:r>
              <a:rPr sz="1600" b="1" i="0" u="none">
                <a:solidFill>
                  <a:srgbClr val="FFFFFF"/>
                </a:solidFill>
                <a:latin typeface="Plus Jakarta Sans"/>
              </a:rPr>
              <a:t>Cognitive Dimension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19125" y="3551910"/>
            <a:ext cx="1809750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0" i="0" u="none">
                <a:solidFill>
                  <a:srgbClr val="A5B4FC"/>
                </a:solidFill>
                <a:latin typeface="Inter SemiBold"/>
              </a:rPr>
              <a:t>GLOBAL KNOWLEDGE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19125" y="4229576"/>
            <a:ext cx="1809750" cy="150810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0" i="0" u="none">
                <a:solidFill>
                  <a:srgbClr val="CBD5E1"/>
                </a:solidFill>
                <a:latin typeface="Inter"/>
              </a:rPr>
              <a:t>Developing critical thinking skills and acquiring knowledge about interconnected global issues, human rights, and socio-economic systems.</a:t>
            </a:r>
          </a:p>
        </p:txBody>
      </p:sp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905125" y="2781746"/>
            <a:ext cx="419100" cy="41910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2905125" y="3334196"/>
            <a:ext cx="1809750" cy="1983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00"/>
              </a:lnSpc>
            </a:pPr>
            <a:r>
              <a:rPr sz="1600" b="1" i="0" u="none">
                <a:solidFill>
                  <a:srgbClr val="FFFFFF"/>
                </a:solidFill>
                <a:latin typeface="Plus Jakarta Sans"/>
              </a:rPr>
              <a:t>Socio-Emotional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905125" y="3551910"/>
            <a:ext cx="1809750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0" i="0" u="none">
                <a:solidFill>
                  <a:srgbClr val="7DD3FC"/>
                </a:solidFill>
                <a:latin typeface="Inter SemiBold"/>
              </a:rPr>
              <a:t>EMPATHY &amp; DIVERSITY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905125" y="4229576"/>
            <a:ext cx="1809750" cy="129266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0" i="0" u="none">
                <a:solidFill>
                  <a:srgbClr val="CBD5E1"/>
                </a:solidFill>
                <a:latin typeface="Inter"/>
              </a:rPr>
              <a:t>Cultivating values of respect for cultural diversity, empathy, solidarity, and a sense of belonging to a shared common humanity.</a:t>
            </a:r>
          </a:p>
        </p:txBody>
      </p:sp>
      <p:pic>
        <p:nvPicPr>
          <p:cNvPr id="24" name="Picture 23" descr="imag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91125" y="2781746"/>
            <a:ext cx="419100" cy="41910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5191125" y="3334196"/>
            <a:ext cx="1809750" cy="39074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00"/>
              </a:lnSpc>
            </a:pPr>
            <a:r>
              <a:rPr sz="1600" b="1" i="0" u="none">
                <a:solidFill>
                  <a:srgbClr val="FFFFFF"/>
                </a:solidFill>
                <a:latin typeface="Plus Jakarta Sans"/>
              </a:rPr>
              <a:t>Behavioral Dimension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191125" y="3736968"/>
            <a:ext cx="1809750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0" i="0" u="none" dirty="0">
                <a:solidFill>
                  <a:srgbClr val="E9D5FF"/>
                </a:solidFill>
                <a:latin typeface="Inter SemiBold"/>
              </a:rPr>
              <a:t>CIVIC ACTION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191125" y="4229576"/>
            <a:ext cx="1809750" cy="150810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0" i="0" u="none">
                <a:solidFill>
                  <a:srgbClr val="CBD5E1"/>
                </a:solidFill>
                <a:latin typeface="Inter"/>
              </a:rPr>
              <a:t>Fostering practical competencies and active engagement to take responsible action both locally and globally ("Think &amp; Act Local/Global").</a:t>
            </a:r>
          </a:p>
        </p:txBody>
      </p:sp>
      <p:pic>
        <p:nvPicPr>
          <p:cNvPr id="28" name="Picture 27" descr="image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477125" y="2781746"/>
            <a:ext cx="419100" cy="41910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7477125" y="3334196"/>
            <a:ext cx="1809750" cy="1983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00"/>
              </a:lnSpc>
            </a:pPr>
            <a:r>
              <a:rPr sz="1600" b="1" i="0" u="none">
                <a:solidFill>
                  <a:srgbClr val="FFFFFF"/>
                </a:solidFill>
                <a:latin typeface="Plus Jakarta Sans"/>
              </a:rPr>
              <a:t>Peace &amp; Justice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477125" y="3551910"/>
            <a:ext cx="1809750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0" i="0" u="none">
                <a:solidFill>
                  <a:srgbClr val="86EFAC"/>
                </a:solidFill>
                <a:latin typeface="Inter SemiBold"/>
              </a:rPr>
              <a:t>SOCIAL EQUITY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477125" y="4229576"/>
            <a:ext cx="1809750" cy="150810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0" i="0" u="none">
                <a:solidFill>
                  <a:srgbClr val="CBD5E1"/>
                </a:solidFill>
                <a:latin typeface="Inter"/>
              </a:rPr>
              <a:t>Promoting non-violence, human dignity, gender equality, and inclusive dialogue to resolve global conflicts and tackle systemic inequality.</a:t>
            </a:r>
          </a:p>
        </p:txBody>
      </p:sp>
      <p:pic>
        <p:nvPicPr>
          <p:cNvPr id="32" name="Picture 31" descr="image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763125" y="2781746"/>
            <a:ext cx="419100" cy="41910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9763125" y="3334196"/>
            <a:ext cx="1809750" cy="19838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00"/>
              </a:lnSpc>
            </a:pPr>
            <a:r>
              <a:rPr sz="1600" b="1" i="0" u="none">
                <a:solidFill>
                  <a:srgbClr val="FFFFFF"/>
                </a:solidFill>
                <a:latin typeface="Plus Jakarta Sans"/>
              </a:rPr>
              <a:t>Sustainability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9763125" y="3551910"/>
            <a:ext cx="1809750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0" i="0" u="none">
                <a:solidFill>
                  <a:srgbClr val="FCA5A5"/>
                </a:solidFill>
                <a:latin typeface="Inter SemiBold"/>
              </a:rPr>
              <a:t>GLOBAL STEWARDSHIP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763125" y="4229576"/>
            <a:ext cx="1809750" cy="172354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0" b="0" i="0" u="none">
                <a:solidFill>
                  <a:srgbClr val="CBD5E1"/>
                </a:solidFill>
                <a:latin typeface="Inter"/>
              </a:rPr>
              <a:t>Instilling shared responsibility for planetary health, environmental protection, and sustainable practices for present and future generations.</a:t>
            </a:r>
          </a:p>
        </p:txBody>
      </p:sp>
      <p:pic>
        <p:nvPicPr>
          <p:cNvPr id="36" name="Picture 35" descr="image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33425" y="2896046"/>
            <a:ext cx="190500" cy="190500"/>
          </a:xfrm>
          <a:prstGeom prst="rect">
            <a:avLst/>
          </a:prstGeom>
        </p:spPr>
      </p:pic>
      <p:pic>
        <p:nvPicPr>
          <p:cNvPr id="37" name="Picture 36" descr="image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005137" y="2896046"/>
            <a:ext cx="219075" cy="190500"/>
          </a:xfrm>
          <a:prstGeom prst="rect">
            <a:avLst/>
          </a:prstGeom>
        </p:spPr>
      </p:pic>
      <p:pic>
        <p:nvPicPr>
          <p:cNvPr id="38" name="Picture 37" descr="image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281612" y="2896046"/>
            <a:ext cx="238125" cy="190500"/>
          </a:xfrm>
          <a:prstGeom prst="rect">
            <a:avLst/>
          </a:prstGeom>
        </p:spPr>
      </p:pic>
      <p:pic>
        <p:nvPicPr>
          <p:cNvPr id="39" name="Picture 38" descr="image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567612" y="2896046"/>
            <a:ext cx="238125" cy="190500"/>
          </a:xfrm>
          <a:prstGeom prst="rect">
            <a:avLst/>
          </a:prstGeom>
        </p:spPr>
      </p:pic>
      <p:pic>
        <p:nvPicPr>
          <p:cNvPr id="40" name="Picture 39" descr="image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877425" y="2896046"/>
            <a:ext cx="190500" cy="1905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8EA4A5-3B5A-1DCE-B977-9475D34E64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232576DD-3C72-65FE-3A19-15CA20C939B2}"/>
              </a:ext>
            </a:extLst>
          </p:cNvPr>
          <p:cNvSpPr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kern="0" spc="200" dirty="0">
                <a:solidFill>
                  <a:srgbClr val="D621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BACKGROUND</a:t>
            </a:r>
            <a:endParaRPr lang="en-US" sz="1600" dirty="0"/>
          </a:p>
        </p:txBody>
      </p:sp>
      <p:sp>
        <p:nvSpPr>
          <p:cNvPr id="5" name="Text 1">
            <a:extLst>
              <a:ext uri="{FF2B5EF4-FFF2-40B4-BE49-F238E27FC236}">
                <a16:creationId xmlns:a16="http://schemas.microsoft.com/office/drawing/2014/main" id="{BFB56C20-4AAC-AF93-7D35-86C2C53F7C9E}"/>
              </a:ext>
            </a:extLst>
          </p:cNvPr>
          <p:cNvSpPr/>
          <p:nvPr/>
        </p:nvSpPr>
        <p:spPr>
          <a:xfrm>
            <a:off x="548640" y="658368"/>
            <a:ext cx="106070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23226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Vietnam's EFL-to-ESL Repositioning</a:t>
            </a:r>
            <a:endParaRPr lang="en-US" sz="3600" dirty="0"/>
          </a:p>
        </p:txBody>
      </p:sp>
      <p:sp>
        <p:nvSpPr>
          <p:cNvPr id="7" name="Text 2">
            <a:extLst>
              <a:ext uri="{FF2B5EF4-FFF2-40B4-BE49-F238E27FC236}">
                <a16:creationId xmlns:a16="http://schemas.microsoft.com/office/drawing/2014/main" id="{85CC6267-4B00-5B96-D924-1A4FB46E1BCB}"/>
              </a:ext>
            </a:extLst>
          </p:cNvPr>
          <p:cNvSpPr/>
          <p:nvPr/>
        </p:nvSpPr>
        <p:spPr>
          <a:xfrm>
            <a:off x="548640" y="1691640"/>
            <a:ext cx="676656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2000" b="1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Resolution 29/NQ-TW (2013) </a:t>
            </a:r>
            <a:r>
              <a:rPr lang="en-US" sz="20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and the National Foreign Language Project 2020–2030 reposition English from a foreign-language subject to a medium of professional and global participation.</a:t>
            </a:r>
            <a:endParaRPr lang="en-US" sz="2000" dirty="0"/>
          </a:p>
        </p:txBody>
      </p:sp>
      <p:sp>
        <p:nvSpPr>
          <p:cNvPr id="9" name="Text 3">
            <a:extLst>
              <a:ext uri="{FF2B5EF4-FFF2-40B4-BE49-F238E27FC236}">
                <a16:creationId xmlns:a16="http://schemas.microsoft.com/office/drawing/2014/main" id="{40452BCE-A0F7-7E0C-BA5A-0D1D3F20A487}"/>
              </a:ext>
            </a:extLst>
          </p:cNvPr>
          <p:cNvSpPr/>
          <p:nvPr/>
        </p:nvSpPr>
        <p:spPr>
          <a:xfrm>
            <a:off x="548640" y="3172100"/>
            <a:ext cx="676656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2000" b="1" dirty="0">
                <a:solidFill>
                  <a:srgbClr val="D621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problem: </a:t>
            </a:r>
            <a:r>
              <a:rPr lang="en-US" sz="20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linguistic competence is advancing faster than students' intercultural and identity readiness for ESL environments (Le &amp; Buripakdi, 2026; Hoang, 2025).</a:t>
            </a:r>
            <a:endParaRPr lang="en-US" sz="2000" dirty="0"/>
          </a:p>
        </p:txBody>
      </p:sp>
      <p:sp>
        <p:nvSpPr>
          <p:cNvPr id="11" name="Text 4">
            <a:extLst>
              <a:ext uri="{FF2B5EF4-FFF2-40B4-BE49-F238E27FC236}">
                <a16:creationId xmlns:a16="http://schemas.microsoft.com/office/drawing/2014/main" id="{4FDED8AA-A6B9-4E6F-2814-376C13FE5C31}"/>
              </a:ext>
            </a:extLst>
          </p:cNvPr>
          <p:cNvSpPr/>
          <p:nvPr/>
        </p:nvSpPr>
        <p:spPr>
          <a:xfrm>
            <a:off x="548640" y="4343400"/>
            <a:ext cx="676656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2000" b="1" dirty="0">
                <a:solidFill>
                  <a:srgbClr val="D621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site: </a:t>
            </a:r>
            <a:r>
              <a:rPr lang="en-US" sz="2000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Lac Hong University's “Introduction to Western Culture and Society” course — offered to Year 3 English majors under AUN-QA standards and the Cintana–ASU partnership.</a:t>
            </a:r>
            <a:endParaRPr lang="en-US" sz="2000" dirty="0"/>
          </a:p>
        </p:txBody>
      </p:sp>
      <p:sp>
        <p:nvSpPr>
          <p:cNvPr id="13" name="Shape 5">
            <a:extLst>
              <a:ext uri="{FF2B5EF4-FFF2-40B4-BE49-F238E27FC236}">
                <a16:creationId xmlns:a16="http://schemas.microsoft.com/office/drawing/2014/main" id="{937C4DC0-1A4E-8F1E-DAA0-F63EB42D2538}"/>
              </a:ext>
            </a:extLst>
          </p:cNvPr>
          <p:cNvSpPr/>
          <p:nvPr/>
        </p:nvSpPr>
        <p:spPr>
          <a:xfrm>
            <a:off x="7635240" y="1701265"/>
            <a:ext cx="3977640" cy="4023360"/>
          </a:xfrm>
          <a:prstGeom prst="roundRect">
            <a:avLst>
              <a:gd name="adj" fmla="val 1839"/>
            </a:avLst>
          </a:prstGeom>
          <a:solidFill>
            <a:srgbClr val="232262"/>
          </a:solidFill>
          <a:ln/>
        </p:spPr>
        <p:txBody>
          <a:bodyPr/>
          <a:lstStyle/>
          <a:p>
            <a:endParaRPr lang="en-US" sz="2400"/>
          </a:p>
        </p:txBody>
      </p:sp>
      <p:sp>
        <p:nvSpPr>
          <p:cNvPr id="15" name="Text 6">
            <a:extLst>
              <a:ext uri="{FF2B5EF4-FFF2-40B4-BE49-F238E27FC236}">
                <a16:creationId xmlns:a16="http://schemas.microsoft.com/office/drawing/2014/main" id="{FC0A0FDD-DB29-B3F5-A6F8-984CF10DDE4B}"/>
              </a:ext>
            </a:extLst>
          </p:cNvPr>
          <p:cNvSpPr/>
          <p:nvPr/>
        </p:nvSpPr>
        <p:spPr>
          <a:xfrm>
            <a:off x="8001000" y="2011680"/>
            <a:ext cx="329184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5000"/>
              </a:lnSpc>
              <a:buNone/>
            </a:pPr>
            <a:r>
              <a:rPr lang="en-US" sz="2400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Can a culture course function as a catalyst for ESL identity formation — not just cultural knowledge?</a:t>
            </a:r>
            <a:endParaRPr lang="en-US" sz="2400" dirty="0"/>
          </a:p>
        </p:txBody>
      </p:sp>
      <p:sp>
        <p:nvSpPr>
          <p:cNvPr id="17" name="Shape 7">
            <a:extLst>
              <a:ext uri="{FF2B5EF4-FFF2-40B4-BE49-F238E27FC236}">
                <a16:creationId xmlns:a16="http://schemas.microsoft.com/office/drawing/2014/main" id="{1A7021AD-0B6A-BA0F-2092-D4DBCC14B360}"/>
              </a:ext>
            </a:extLst>
          </p:cNvPr>
          <p:cNvSpPr/>
          <p:nvPr/>
        </p:nvSpPr>
        <p:spPr>
          <a:xfrm>
            <a:off x="8103234" y="4206240"/>
            <a:ext cx="1097280" cy="0"/>
          </a:xfrm>
          <a:prstGeom prst="line">
            <a:avLst/>
          </a:prstGeom>
          <a:noFill/>
          <a:ln w="25400">
            <a:solidFill>
              <a:srgbClr val="D62127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19" name="Text 8">
            <a:extLst>
              <a:ext uri="{FF2B5EF4-FFF2-40B4-BE49-F238E27FC236}">
                <a16:creationId xmlns:a16="http://schemas.microsoft.com/office/drawing/2014/main" id="{B0AE6F1D-3776-7C9B-1CC3-10E797D7B272}"/>
              </a:ext>
            </a:extLst>
          </p:cNvPr>
          <p:cNvSpPr/>
          <p:nvPr/>
        </p:nvSpPr>
        <p:spPr>
          <a:xfrm>
            <a:off x="8001000" y="4114800"/>
            <a:ext cx="329184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study's central question</a:t>
            </a:r>
            <a:endParaRPr lang="en-US" sz="1600" dirty="0"/>
          </a:p>
        </p:txBody>
      </p:sp>
      <p:sp>
        <p:nvSpPr>
          <p:cNvPr id="21" name="Text 9">
            <a:extLst>
              <a:ext uri="{FF2B5EF4-FFF2-40B4-BE49-F238E27FC236}">
                <a16:creationId xmlns:a16="http://schemas.microsoft.com/office/drawing/2014/main" id="{146BBF17-771B-154B-4869-9C7E1A9EDD95}"/>
              </a:ext>
            </a:extLst>
          </p:cNvPr>
          <p:cNvSpPr/>
          <p:nvPr/>
        </p:nvSpPr>
        <p:spPr>
          <a:xfrm>
            <a:off x="11551615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8086880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198438C-9A5B-97E5-34C8-CD3D12D28B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>
            <a:extLst>
              <a:ext uri="{FF2B5EF4-FFF2-40B4-BE49-F238E27FC236}">
                <a16:creationId xmlns:a16="http://schemas.microsoft.com/office/drawing/2014/main" id="{FB14CD7D-E34F-8BBB-E72A-3256A72FFD45}"/>
              </a:ext>
            </a:extLst>
          </p:cNvPr>
          <p:cNvSpPr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kern="0" spc="200" dirty="0">
                <a:solidFill>
                  <a:srgbClr val="D621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PURPOSE</a:t>
            </a:r>
            <a:endParaRPr lang="en-US" dirty="0"/>
          </a:p>
        </p:txBody>
      </p:sp>
      <p:sp>
        <p:nvSpPr>
          <p:cNvPr id="8" name="Text 1">
            <a:extLst>
              <a:ext uri="{FF2B5EF4-FFF2-40B4-BE49-F238E27FC236}">
                <a16:creationId xmlns:a16="http://schemas.microsoft.com/office/drawing/2014/main" id="{FC0AC04F-6DAC-DBC3-73C6-B2AAFFC64E97}"/>
              </a:ext>
            </a:extLst>
          </p:cNvPr>
          <p:cNvSpPr/>
          <p:nvPr/>
        </p:nvSpPr>
        <p:spPr>
          <a:xfrm>
            <a:off x="548640" y="658368"/>
            <a:ext cx="106070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23226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Purpose and Research Questions</a:t>
            </a:r>
            <a:endParaRPr lang="en-US" sz="4000" dirty="0"/>
          </a:p>
        </p:txBody>
      </p:sp>
      <p:sp>
        <p:nvSpPr>
          <p:cNvPr id="12" name="Shape 2">
            <a:extLst>
              <a:ext uri="{FF2B5EF4-FFF2-40B4-BE49-F238E27FC236}">
                <a16:creationId xmlns:a16="http://schemas.microsoft.com/office/drawing/2014/main" id="{A6EF6994-DE6F-6E2A-6942-1C107CF7A4FE}"/>
              </a:ext>
            </a:extLst>
          </p:cNvPr>
          <p:cNvSpPr/>
          <p:nvPr/>
        </p:nvSpPr>
        <p:spPr>
          <a:xfrm>
            <a:off x="548640" y="1783080"/>
            <a:ext cx="11064240" cy="1188720"/>
          </a:xfrm>
          <a:prstGeom prst="roundRect">
            <a:avLst>
              <a:gd name="adj" fmla="val 6154"/>
            </a:avLst>
          </a:prstGeom>
          <a:solidFill>
            <a:srgbClr val="EDF0F8"/>
          </a:solidFill>
          <a:ln/>
        </p:spPr>
        <p:txBody>
          <a:bodyPr/>
          <a:lstStyle/>
          <a:p>
            <a:endParaRPr lang="en-US" sz="2800"/>
          </a:p>
        </p:txBody>
      </p:sp>
      <p:sp>
        <p:nvSpPr>
          <p:cNvPr id="16" name="Text 3">
            <a:extLst>
              <a:ext uri="{FF2B5EF4-FFF2-40B4-BE49-F238E27FC236}">
                <a16:creationId xmlns:a16="http://schemas.microsoft.com/office/drawing/2014/main" id="{54ACC208-B743-716F-D8B3-1BF8D8191150}"/>
              </a:ext>
            </a:extLst>
          </p:cNvPr>
          <p:cNvSpPr/>
          <p:nvPr/>
        </p:nvSpPr>
        <p:spPr>
          <a:xfrm>
            <a:off x="822960" y="1783080"/>
            <a:ext cx="13716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23226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RQ1</a:t>
            </a:r>
            <a:endParaRPr lang="en-US" sz="3600" dirty="0"/>
          </a:p>
        </p:txBody>
      </p:sp>
      <p:sp>
        <p:nvSpPr>
          <p:cNvPr id="20" name="Text 4">
            <a:extLst>
              <a:ext uri="{FF2B5EF4-FFF2-40B4-BE49-F238E27FC236}">
                <a16:creationId xmlns:a16="http://schemas.microsoft.com/office/drawing/2014/main" id="{3A76BEFC-95EA-3151-168D-989795E43AAD}"/>
              </a:ext>
            </a:extLst>
          </p:cNvPr>
          <p:cNvSpPr/>
          <p:nvPr/>
        </p:nvSpPr>
        <p:spPr>
          <a:xfrm>
            <a:off x="2286000" y="1947672"/>
            <a:ext cx="2103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kern="0" spc="100" dirty="0">
                <a:solidFill>
                  <a:srgbClr val="5B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QUANTITATIVE</a:t>
            </a:r>
            <a:endParaRPr lang="en-US" sz="1600" dirty="0"/>
          </a:p>
        </p:txBody>
      </p:sp>
      <p:sp>
        <p:nvSpPr>
          <p:cNvPr id="23" name="Text 5">
            <a:extLst>
              <a:ext uri="{FF2B5EF4-FFF2-40B4-BE49-F238E27FC236}">
                <a16:creationId xmlns:a16="http://schemas.microsoft.com/office/drawing/2014/main" id="{5B4D3F44-353B-7E26-BCC0-36A5558416ED}"/>
              </a:ext>
            </a:extLst>
          </p:cNvPr>
          <p:cNvSpPr/>
          <p:nvPr/>
        </p:nvSpPr>
        <p:spPr>
          <a:xfrm>
            <a:off x="2286000" y="2240280"/>
            <a:ext cx="905256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20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Does academic performance significantly correlate with students' ESL Identity Index?</a:t>
            </a:r>
            <a:endParaRPr lang="en-US" sz="2000" dirty="0"/>
          </a:p>
        </p:txBody>
      </p:sp>
      <p:sp>
        <p:nvSpPr>
          <p:cNvPr id="25" name="Shape 6">
            <a:extLst>
              <a:ext uri="{FF2B5EF4-FFF2-40B4-BE49-F238E27FC236}">
                <a16:creationId xmlns:a16="http://schemas.microsoft.com/office/drawing/2014/main" id="{E0F14CED-5EDC-BB0E-DABC-4EA04D728586}"/>
              </a:ext>
            </a:extLst>
          </p:cNvPr>
          <p:cNvSpPr/>
          <p:nvPr/>
        </p:nvSpPr>
        <p:spPr>
          <a:xfrm>
            <a:off x="548640" y="3200400"/>
            <a:ext cx="11064240" cy="1188720"/>
          </a:xfrm>
          <a:prstGeom prst="roundRect">
            <a:avLst>
              <a:gd name="adj" fmla="val 6154"/>
            </a:avLst>
          </a:prstGeom>
          <a:solidFill>
            <a:srgbClr val="EDF0F8"/>
          </a:solidFill>
          <a:ln/>
        </p:spPr>
        <p:txBody>
          <a:bodyPr/>
          <a:lstStyle/>
          <a:p>
            <a:endParaRPr lang="en-US" sz="2800"/>
          </a:p>
        </p:txBody>
      </p:sp>
      <p:sp>
        <p:nvSpPr>
          <p:cNvPr id="27" name="Text 7">
            <a:extLst>
              <a:ext uri="{FF2B5EF4-FFF2-40B4-BE49-F238E27FC236}">
                <a16:creationId xmlns:a16="http://schemas.microsoft.com/office/drawing/2014/main" id="{31BB774D-3F0F-AA91-3D63-3D250E6C2A40}"/>
              </a:ext>
            </a:extLst>
          </p:cNvPr>
          <p:cNvSpPr/>
          <p:nvPr/>
        </p:nvSpPr>
        <p:spPr>
          <a:xfrm>
            <a:off x="822960" y="3200400"/>
            <a:ext cx="13716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23226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RQ2</a:t>
            </a:r>
            <a:endParaRPr lang="en-US" sz="3600" dirty="0"/>
          </a:p>
        </p:txBody>
      </p:sp>
      <p:sp>
        <p:nvSpPr>
          <p:cNvPr id="29" name="Text 8">
            <a:extLst>
              <a:ext uri="{FF2B5EF4-FFF2-40B4-BE49-F238E27FC236}">
                <a16:creationId xmlns:a16="http://schemas.microsoft.com/office/drawing/2014/main" id="{85B9763A-E958-15A6-05D5-AE525A583BA2}"/>
              </a:ext>
            </a:extLst>
          </p:cNvPr>
          <p:cNvSpPr/>
          <p:nvPr/>
        </p:nvSpPr>
        <p:spPr>
          <a:xfrm>
            <a:off x="2286000" y="3254822"/>
            <a:ext cx="2103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kern="0" spc="100" dirty="0">
                <a:solidFill>
                  <a:srgbClr val="5B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QUANTITATIVE</a:t>
            </a:r>
            <a:endParaRPr lang="en-US" sz="1600" dirty="0"/>
          </a:p>
        </p:txBody>
      </p:sp>
      <p:sp>
        <p:nvSpPr>
          <p:cNvPr id="31" name="Text 9">
            <a:extLst>
              <a:ext uri="{FF2B5EF4-FFF2-40B4-BE49-F238E27FC236}">
                <a16:creationId xmlns:a16="http://schemas.microsoft.com/office/drawing/2014/main" id="{E3392EAC-2B29-81D3-79A4-2DB1DF655CEF}"/>
              </a:ext>
            </a:extLst>
          </p:cNvPr>
          <p:cNvSpPr/>
          <p:nvPr/>
        </p:nvSpPr>
        <p:spPr>
          <a:xfrm>
            <a:off x="2286000" y="3547430"/>
            <a:ext cx="905256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20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higher-performing students show significantly stronger ESL identity and global-citizenship attitudes?</a:t>
            </a:r>
            <a:endParaRPr lang="en-US" sz="2000" dirty="0"/>
          </a:p>
        </p:txBody>
      </p:sp>
      <p:sp>
        <p:nvSpPr>
          <p:cNvPr id="33" name="Shape 10">
            <a:extLst>
              <a:ext uri="{FF2B5EF4-FFF2-40B4-BE49-F238E27FC236}">
                <a16:creationId xmlns:a16="http://schemas.microsoft.com/office/drawing/2014/main" id="{8422FD05-627B-9419-6606-65D43B573F13}"/>
              </a:ext>
            </a:extLst>
          </p:cNvPr>
          <p:cNvSpPr/>
          <p:nvPr/>
        </p:nvSpPr>
        <p:spPr>
          <a:xfrm>
            <a:off x="548640" y="4617720"/>
            <a:ext cx="11064240" cy="1188720"/>
          </a:xfrm>
          <a:prstGeom prst="roundRect">
            <a:avLst>
              <a:gd name="adj" fmla="val 6154"/>
            </a:avLst>
          </a:prstGeom>
          <a:solidFill>
            <a:srgbClr val="FBEAEA"/>
          </a:solidFill>
          <a:ln/>
        </p:spPr>
        <p:txBody>
          <a:bodyPr/>
          <a:lstStyle/>
          <a:p>
            <a:endParaRPr lang="en-US" sz="2800"/>
          </a:p>
        </p:txBody>
      </p:sp>
      <p:sp>
        <p:nvSpPr>
          <p:cNvPr id="35" name="Text 11">
            <a:extLst>
              <a:ext uri="{FF2B5EF4-FFF2-40B4-BE49-F238E27FC236}">
                <a16:creationId xmlns:a16="http://schemas.microsoft.com/office/drawing/2014/main" id="{5600F72E-CDAB-5478-5A7E-5F88462AC44C}"/>
              </a:ext>
            </a:extLst>
          </p:cNvPr>
          <p:cNvSpPr/>
          <p:nvPr/>
        </p:nvSpPr>
        <p:spPr>
          <a:xfrm>
            <a:off x="822960" y="4617720"/>
            <a:ext cx="137160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D621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RQ3</a:t>
            </a:r>
            <a:endParaRPr lang="en-US" sz="3600" dirty="0"/>
          </a:p>
        </p:txBody>
      </p:sp>
      <p:sp>
        <p:nvSpPr>
          <p:cNvPr id="37" name="Text 12">
            <a:extLst>
              <a:ext uri="{FF2B5EF4-FFF2-40B4-BE49-F238E27FC236}">
                <a16:creationId xmlns:a16="http://schemas.microsoft.com/office/drawing/2014/main" id="{2E17C741-E98B-97A8-1A4C-9F7932AC5899}"/>
              </a:ext>
            </a:extLst>
          </p:cNvPr>
          <p:cNvSpPr/>
          <p:nvPr/>
        </p:nvSpPr>
        <p:spPr>
          <a:xfrm>
            <a:off x="2286000" y="4661125"/>
            <a:ext cx="2103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kern="0" spc="100" dirty="0">
                <a:solidFill>
                  <a:srgbClr val="5B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QUALITATIVE</a:t>
            </a:r>
            <a:endParaRPr lang="en-US" sz="1600" dirty="0"/>
          </a:p>
        </p:txBody>
      </p:sp>
      <p:sp>
        <p:nvSpPr>
          <p:cNvPr id="39" name="Text 13">
            <a:extLst>
              <a:ext uri="{FF2B5EF4-FFF2-40B4-BE49-F238E27FC236}">
                <a16:creationId xmlns:a16="http://schemas.microsoft.com/office/drawing/2014/main" id="{5E6A37C7-E28B-82D5-536C-AAA00EEA8F3B}"/>
              </a:ext>
            </a:extLst>
          </p:cNvPr>
          <p:cNvSpPr/>
          <p:nvPr/>
        </p:nvSpPr>
        <p:spPr>
          <a:xfrm>
            <a:off x="2286000" y="4953733"/>
            <a:ext cx="905256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20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do students describe the cognitive and identity shifts triggered by Western cultural engagement?</a:t>
            </a:r>
            <a:endParaRPr lang="en-US" sz="2000" dirty="0"/>
          </a:p>
        </p:txBody>
      </p:sp>
      <p:sp>
        <p:nvSpPr>
          <p:cNvPr id="41" name="Text 14">
            <a:extLst>
              <a:ext uri="{FF2B5EF4-FFF2-40B4-BE49-F238E27FC236}">
                <a16:creationId xmlns:a16="http://schemas.microsoft.com/office/drawing/2014/main" id="{05452A54-DC45-E79E-0446-D026B0C18F43}"/>
              </a:ext>
            </a:extLst>
          </p:cNvPr>
          <p:cNvSpPr/>
          <p:nvPr/>
        </p:nvSpPr>
        <p:spPr>
          <a:xfrm>
            <a:off x="11551615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2373177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310F8E-0E14-5C50-8CB7-C6E3B34B58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F9AA8C9A-D13D-D290-0BC0-36C3B3EE4A39}"/>
              </a:ext>
            </a:extLst>
          </p:cNvPr>
          <p:cNvSpPr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kern="0" spc="200" dirty="0">
                <a:solidFill>
                  <a:srgbClr val="D621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CONCEPTUAL FRAMEWORK</a:t>
            </a:r>
            <a:endParaRPr lang="en-US" dirty="0"/>
          </a:p>
        </p:txBody>
      </p:sp>
      <p:sp>
        <p:nvSpPr>
          <p:cNvPr id="6" name="Text 1">
            <a:extLst>
              <a:ext uri="{FF2B5EF4-FFF2-40B4-BE49-F238E27FC236}">
                <a16:creationId xmlns:a16="http://schemas.microsoft.com/office/drawing/2014/main" id="{760B389E-6CBA-FF9D-832D-7F1EFD69BA5E}"/>
              </a:ext>
            </a:extLst>
          </p:cNvPr>
          <p:cNvSpPr/>
          <p:nvPr/>
        </p:nvSpPr>
        <p:spPr>
          <a:xfrm>
            <a:off x="548640" y="658368"/>
            <a:ext cx="106070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23226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Three Theoretical Pillars, One Pathway</a:t>
            </a:r>
            <a:endParaRPr lang="en-US" sz="4000" dirty="0"/>
          </a:p>
        </p:txBody>
      </p:sp>
      <p:sp>
        <p:nvSpPr>
          <p:cNvPr id="9" name="Shape 2">
            <a:extLst>
              <a:ext uri="{FF2B5EF4-FFF2-40B4-BE49-F238E27FC236}">
                <a16:creationId xmlns:a16="http://schemas.microsoft.com/office/drawing/2014/main" id="{C631071D-48C3-3723-60C8-46FAF066BDA6}"/>
              </a:ext>
            </a:extLst>
          </p:cNvPr>
          <p:cNvSpPr/>
          <p:nvPr/>
        </p:nvSpPr>
        <p:spPr>
          <a:xfrm>
            <a:off x="502920" y="1474024"/>
            <a:ext cx="11155680" cy="703119"/>
          </a:xfrm>
          <a:prstGeom prst="roundRect">
            <a:avLst>
              <a:gd name="adj" fmla="val 12000"/>
            </a:avLst>
          </a:prstGeom>
          <a:solidFill>
            <a:srgbClr val="EAF0FB"/>
          </a:solidFill>
          <a:ln w="12700">
            <a:solidFill>
              <a:srgbClr val="9FB3DC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11" name="Text 3">
            <a:extLst>
              <a:ext uri="{FF2B5EF4-FFF2-40B4-BE49-F238E27FC236}">
                <a16:creationId xmlns:a16="http://schemas.microsoft.com/office/drawing/2014/main" id="{6CFAEFEF-51C3-FABD-A28C-D700A2267901}"/>
              </a:ext>
            </a:extLst>
          </p:cNvPr>
          <p:cNvSpPr/>
          <p:nvPr/>
        </p:nvSpPr>
        <p:spPr>
          <a:xfrm>
            <a:off x="640080" y="1454767"/>
            <a:ext cx="10881360" cy="72237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Theoretical Pillars:  </a:t>
            </a:r>
            <a:r>
              <a:rPr lang="en-US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GCE (UNESCO, 2015)   |   Intercultural Communicative Competence (Byram, 1997, 2021)   |   Second Language Identity (Norton, 2013; Darvin &amp; Norton, 2023)</a:t>
            </a:r>
            <a:endParaRPr lang="en-US" dirty="0"/>
          </a:p>
        </p:txBody>
      </p:sp>
      <p:sp>
        <p:nvSpPr>
          <p:cNvPr id="14" name="Shape 4">
            <a:extLst>
              <a:ext uri="{FF2B5EF4-FFF2-40B4-BE49-F238E27FC236}">
                <a16:creationId xmlns:a16="http://schemas.microsoft.com/office/drawing/2014/main" id="{FE01F7BB-D413-3A4C-BA50-3B612B7BA3CD}"/>
              </a:ext>
            </a:extLst>
          </p:cNvPr>
          <p:cNvSpPr/>
          <p:nvPr/>
        </p:nvSpPr>
        <p:spPr>
          <a:xfrm>
            <a:off x="502920" y="3315789"/>
            <a:ext cx="1737360" cy="731520"/>
          </a:xfrm>
          <a:prstGeom prst="roundRect">
            <a:avLst>
              <a:gd name="adj" fmla="val 7500"/>
            </a:avLst>
          </a:prstGeom>
          <a:solidFill>
            <a:srgbClr val="E4EDFB"/>
          </a:solidFill>
          <a:ln w="12700">
            <a:solidFill>
              <a:srgbClr val="B9C2DC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17" name="Text 5">
            <a:extLst>
              <a:ext uri="{FF2B5EF4-FFF2-40B4-BE49-F238E27FC236}">
                <a16:creationId xmlns:a16="http://schemas.microsoft.com/office/drawing/2014/main" id="{D3C2EE16-0642-3311-6007-22FC7B08D49A}"/>
              </a:ext>
            </a:extLst>
          </p:cNvPr>
          <p:cNvSpPr/>
          <p:nvPr/>
        </p:nvSpPr>
        <p:spPr>
          <a:xfrm>
            <a:off x="576072" y="3315789"/>
            <a:ext cx="1591056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EFL Learner</a:t>
            </a:r>
            <a:endParaRPr lang="en-US" sz="1600" dirty="0"/>
          </a:p>
          <a:p>
            <a:pPr marL="0" indent="0" algn="ctr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(Prior Identity)</a:t>
            </a:r>
            <a:endParaRPr lang="en-US" sz="1600" dirty="0"/>
          </a:p>
        </p:txBody>
      </p:sp>
      <p:sp>
        <p:nvSpPr>
          <p:cNvPr id="19" name="Shape 6">
            <a:extLst>
              <a:ext uri="{FF2B5EF4-FFF2-40B4-BE49-F238E27FC236}">
                <a16:creationId xmlns:a16="http://schemas.microsoft.com/office/drawing/2014/main" id="{6B43AF27-4183-CADF-53E8-6A2D914C6DCD}"/>
              </a:ext>
            </a:extLst>
          </p:cNvPr>
          <p:cNvSpPr/>
          <p:nvPr/>
        </p:nvSpPr>
        <p:spPr>
          <a:xfrm>
            <a:off x="2788920" y="3315789"/>
            <a:ext cx="1965960" cy="731520"/>
          </a:xfrm>
          <a:prstGeom prst="roundRect">
            <a:avLst>
              <a:gd name="adj" fmla="val 7500"/>
            </a:avLst>
          </a:prstGeom>
          <a:solidFill>
            <a:srgbClr val="232262"/>
          </a:solidFill>
          <a:ln w="12700">
            <a:solidFill>
              <a:srgbClr val="B9C2DC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22" name="Text 7">
            <a:extLst>
              <a:ext uri="{FF2B5EF4-FFF2-40B4-BE49-F238E27FC236}">
                <a16:creationId xmlns:a16="http://schemas.microsoft.com/office/drawing/2014/main" id="{BCAE99AA-E91B-89D2-4015-82F23E8DC31A}"/>
              </a:ext>
            </a:extLst>
          </p:cNvPr>
          <p:cNvSpPr/>
          <p:nvPr/>
        </p:nvSpPr>
        <p:spPr>
          <a:xfrm>
            <a:off x="2862072" y="3315789"/>
            <a:ext cx="1819656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Western Culture</a:t>
            </a:r>
            <a:endParaRPr lang="en-US" sz="1600" dirty="0"/>
          </a:p>
          <a:p>
            <a:pPr marL="0" indent="0" algn="ctr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&amp; Society Course</a:t>
            </a:r>
            <a:endParaRPr lang="en-US" sz="1600" dirty="0"/>
          </a:p>
        </p:txBody>
      </p:sp>
      <p:sp>
        <p:nvSpPr>
          <p:cNvPr id="26" name="Shape 8">
            <a:extLst>
              <a:ext uri="{FF2B5EF4-FFF2-40B4-BE49-F238E27FC236}">
                <a16:creationId xmlns:a16="http://schemas.microsoft.com/office/drawing/2014/main" id="{31D26B3E-264C-A0D0-1C40-041445D587DF}"/>
              </a:ext>
            </a:extLst>
          </p:cNvPr>
          <p:cNvSpPr/>
          <p:nvPr/>
        </p:nvSpPr>
        <p:spPr>
          <a:xfrm>
            <a:off x="5532120" y="2675709"/>
            <a:ext cx="2331720" cy="594360"/>
          </a:xfrm>
          <a:prstGeom prst="roundRect">
            <a:avLst>
              <a:gd name="adj" fmla="val 9231"/>
            </a:avLst>
          </a:prstGeom>
          <a:solidFill>
            <a:srgbClr val="D7E6FB"/>
          </a:solidFill>
          <a:ln w="12700">
            <a:solidFill>
              <a:srgbClr val="B9C2DC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30" name="Text 9">
            <a:extLst>
              <a:ext uri="{FF2B5EF4-FFF2-40B4-BE49-F238E27FC236}">
                <a16:creationId xmlns:a16="http://schemas.microsoft.com/office/drawing/2014/main" id="{40DF85C4-2CFD-F82A-5238-1042FE89980B}"/>
              </a:ext>
            </a:extLst>
          </p:cNvPr>
          <p:cNvSpPr/>
          <p:nvPr/>
        </p:nvSpPr>
        <p:spPr>
          <a:xfrm>
            <a:off x="5605272" y="2675709"/>
            <a:ext cx="2185416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Intercultural Competence</a:t>
            </a:r>
            <a:endParaRPr lang="en-US" sz="1400" dirty="0"/>
          </a:p>
          <a:p>
            <a:pPr marL="0" indent="0" algn="ctr">
              <a:lnSpc>
                <a:spcPct val="105000"/>
              </a:lnSpc>
              <a:buNone/>
            </a:pPr>
            <a:r>
              <a:rPr lang="en-US" sz="1400" b="1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(Byram, 1997/2021)</a:t>
            </a:r>
            <a:endParaRPr lang="en-US" sz="1400" dirty="0"/>
          </a:p>
        </p:txBody>
      </p:sp>
      <p:sp>
        <p:nvSpPr>
          <p:cNvPr id="34" name="Shape 10">
            <a:extLst>
              <a:ext uri="{FF2B5EF4-FFF2-40B4-BE49-F238E27FC236}">
                <a16:creationId xmlns:a16="http://schemas.microsoft.com/office/drawing/2014/main" id="{54C51949-FB1B-7BE4-465E-73595B228D9D}"/>
              </a:ext>
            </a:extLst>
          </p:cNvPr>
          <p:cNvSpPr/>
          <p:nvPr/>
        </p:nvSpPr>
        <p:spPr>
          <a:xfrm>
            <a:off x="5532120" y="4093029"/>
            <a:ext cx="2331720" cy="685800"/>
          </a:xfrm>
          <a:prstGeom prst="roundRect">
            <a:avLst>
              <a:gd name="adj" fmla="val 8000"/>
            </a:avLst>
          </a:prstGeom>
          <a:solidFill>
            <a:srgbClr val="D7E6FB"/>
          </a:solidFill>
          <a:ln w="12700">
            <a:solidFill>
              <a:srgbClr val="B9C2DC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38" name="Text 11">
            <a:extLst>
              <a:ext uri="{FF2B5EF4-FFF2-40B4-BE49-F238E27FC236}">
                <a16:creationId xmlns:a16="http://schemas.microsoft.com/office/drawing/2014/main" id="{C6235A71-84BC-19E0-3137-09223D33682F}"/>
              </a:ext>
            </a:extLst>
          </p:cNvPr>
          <p:cNvSpPr/>
          <p:nvPr/>
        </p:nvSpPr>
        <p:spPr>
          <a:xfrm>
            <a:off x="5605272" y="4093029"/>
            <a:ext cx="2185416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200" b="1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Identity Investment</a:t>
            </a:r>
            <a:endParaRPr lang="en-US" sz="1200" dirty="0"/>
          </a:p>
          <a:p>
            <a:pPr marL="0" indent="0" algn="ctr">
              <a:lnSpc>
                <a:spcPct val="105000"/>
              </a:lnSpc>
              <a:buNone/>
            </a:pPr>
            <a:r>
              <a:rPr lang="en-US" sz="1200" b="1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(Norton, 2013;</a:t>
            </a:r>
            <a:endParaRPr lang="en-US" sz="1200" dirty="0"/>
          </a:p>
          <a:p>
            <a:pPr marL="0" indent="0" algn="ctr">
              <a:lnSpc>
                <a:spcPct val="105000"/>
              </a:lnSpc>
              <a:buNone/>
            </a:pPr>
            <a:r>
              <a:rPr lang="en-US" sz="1200" b="1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Darvin &amp; Norton, 2023)</a:t>
            </a:r>
            <a:endParaRPr lang="en-US" sz="1200" dirty="0"/>
          </a:p>
        </p:txBody>
      </p:sp>
      <p:sp>
        <p:nvSpPr>
          <p:cNvPr id="42" name="Shape 12">
            <a:extLst>
              <a:ext uri="{FF2B5EF4-FFF2-40B4-BE49-F238E27FC236}">
                <a16:creationId xmlns:a16="http://schemas.microsoft.com/office/drawing/2014/main" id="{9996433E-A813-ECCA-4750-4705AEAF98E2}"/>
              </a:ext>
            </a:extLst>
          </p:cNvPr>
          <p:cNvSpPr/>
          <p:nvPr/>
        </p:nvSpPr>
        <p:spPr>
          <a:xfrm>
            <a:off x="8732520" y="3242637"/>
            <a:ext cx="1965960" cy="877824"/>
          </a:xfrm>
          <a:prstGeom prst="roundRect">
            <a:avLst>
              <a:gd name="adj" fmla="val 6250"/>
            </a:avLst>
          </a:prstGeom>
          <a:solidFill>
            <a:srgbClr val="DFF3E6"/>
          </a:solidFill>
          <a:ln w="12700">
            <a:solidFill>
              <a:srgbClr val="B9C2DC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44" name="Text 13">
            <a:extLst>
              <a:ext uri="{FF2B5EF4-FFF2-40B4-BE49-F238E27FC236}">
                <a16:creationId xmlns:a16="http://schemas.microsoft.com/office/drawing/2014/main" id="{C5B9F9E5-71A9-E0E7-8864-2D9E60A7BC66}"/>
              </a:ext>
            </a:extLst>
          </p:cNvPr>
          <p:cNvSpPr/>
          <p:nvPr/>
        </p:nvSpPr>
        <p:spPr>
          <a:xfrm>
            <a:off x="8805672" y="3242637"/>
            <a:ext cx="1819656" cy="8778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ESL Identity</a:t>
            </a:r>
            <a:endParaRPr lang="en-US" sz="1600" dirty="0"/>
          </a:p>
          <a:p>
            <a:pPr marL="0" indent="0" algn="ctr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&amp; Global</a:t>
            </a:r>
            <a:endParaRPr lang="en-US" sz="1600" dirty="0"/>
          </a:p>
          <a:p>
            <a:pPr marL="0" indent="0" algn="ctr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Citizenship</a:t>
            </a:r>
            <a:endParaRPr lang="en-US" sz="1600" dirty="0"/>
          </a:p>
        </p:txBody>
      </p:sp>
      <p:sp>
        <p:nvSpPr>
          <p:cNvPr id="46" name="Shape 14">
            <a:extLst>
              <a:ext uri="{FF2B5EF4-FFF2-40B4-BE49-F238E27FC236}">
                <a16:creationId xmlns:a16="http://schemas.microsoft.com/office/drawing/2014/main" id="{EBD2E2B9-B444-AE58-B950-9D5F8FE36E94}"/>
              </a:ext>
            </a:extLst>
          </p:cNvPr>
          <p:cNvSpPr/>
          <p:nvPr/>
        </p:nvSpPr>
        <p:spPr>
          <a:xfrm>
            <a:off x="2788920" y="4367349"/>
            <a:ext cx="1965960" cy="640080"/>
          </a:xfrm>
          <a:prstGeom prst="roundRect">
            <a:avLst>
              <a:gd name="adj" fmla="val 8571"/>
            </a:avLst>
          </a:prstGeom>
          <a:solidFill>
            <a:srgbClr val="FBEFD7"/>
          </a:solidFill>
          <a:ln w="12700">
            <a:solidFill>
              <a:srgbClr val="B9C2DC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48" name="Text 15">
            <a:extLst>
              <a:ext uri="{FF2B5EF4-FFF2-40B4-BE49-F238E27FC236}">
                <a16:creationId xmlns:a16="http://schemas.microsoft.com/office/drawing/2014/main" id="{A181205C-5694-A73A-56B6-EB0D8427BE4C}"/>
              </a:ext>
            </a:extLst>
          </p:cNvPr>
          <p:cNvSpPr/>
          <p:nvPr/>
        </p:nvSpPr>
        <p:spPr>
          <a:xfrm>
            <a:off x="2862072" y="4367349"/>
            <a:ext cx="1819656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8A611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Moderator: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8A611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Course Design Quality</a:t>
            </a:r>
            <a:endParaRPr lang="en-US" sz="1050" dirty="0"/>
          </a:p>
          <a:p>
            <a:pPr marL="0" indent="0" algn="ctr">
              <a:buNone/>
            </a:pPr>
            <a:r>
              <a:rPr lang="en-US" sz="1050" b="1" dirty="0">
                <a:solidFill>
                  <a:srgbClr val="8A611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(Pedagogy × Reflection × Tasks)</a:t>
            </a:r>
            <a:endParaRPr lang="en-US" sz="1050" dirty="0"/>
          </a:p>
        </p:txBody>
      </p:sp>
      <p:sp>
        <p:nvSpPr>
          <p:cNvPr id="50" name="Shape 16">
            <a:extLst>
              <a:ext uri="{FF2B5EF4-FFF2-40B4-BE49-F238E27FC236}">
                <a16:creationId xmlns:a16="http://schemas.microsoft.com/office/drawing/2014/main" id="{24F365C1-2EC8-D9BB-13F4-DC9F1884BE22}"/>
              </a:ext>
            </a:extLst>
          </p:cNvPr>
          <p:cNvSpPr/>
          <p:nvPr/>
        </p:nvSpPr>
        <p:spPr>
          <a:xfrm>
            <a:off x="2240280" y="3681549"/>
            <a:ext cx="548640" cy="9144"/>
          </a:xfrm>
          <a:prstGeom prst="line">
            <a:avLst/>
          </a:prstGeom>
          <a:noFill/>
          <a:ln w="22225">
            <a:solidFill>
              <a:srgbClr val="232262"/>
            </a:solidFill>
            <a:prstDash val="solid"/>
            <a:tailEnd type="triangle"/>
          </a:ln>
        </p:spPr>
        <p:txBody>
          <a:bodyPr/>
          <a:lstStyle/>
          <a:p>
            <a:endParaRPr lang="en-US" sz="2400"/>
          </a:p>
        </p:txBody>
      </p:sp>
      <p:sp>
        <p:nvSpPr>
          <p:cNvPr id="52" name="Text 17">
            <a:extLst>
              <a:ext uri="{FF2B5EF4-FFF2-40B4-BE49-F238E27FC236}">
                <a16:creationId xmlns:a16="http://schemas.microsoft.com/office/drawing/2014/main" id="{C340CAE7-8E02-7162-B89D-321D58E5694F}"/>
              </a:ext>
            </a:extLst>
          </p:cNvPr>
          <p:cNvSpPr/>
          <p:nvPr/>
        </p:nvSpPr>
        <p:spPr>
          <a:xfrm>
            <a:off x="2212848" y="3407229"/>
            <a:ext cx="59436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5B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enrolls</a:t>
            </a:r>
            <a:endParaRPr lang="en-US" sz="1000" dirty="0"/>
          </a:p>
        </p:txBody>
      </p:sp>
      <p:sp>
        <p:nvSpPr>
          <p:cNvPr id="54" name="Shape 18">
            <a:extLst>
              <a:ext uri="{FF2B5EF4-FFF2-40B4-BE49-F238E27FC236}">
                <a16:creationId xmlns:a16="http://schemas.microsoft.com/office/drawing/2014/main" id="{2DC11186-47AE-1388-5260-D963BC95119A}"/>
              </a:ext>
            </a:extLst>
          </p:cNvPr>
          <p:cNvSpPr/>
          <p:nvPr/>
        </p:nvSpPr>
        <p:spPr>
          <a:xfrm flipV="1">
            <a:off x="4705968" y="2840301"/>
            <a:ext cx="826152" cy="625379"/>
          </a:xfrm>
          <a:prstGeom prst="line">
            <a:avLst/>
          </a:prstGeom>
          <a:noFill/>
          <a:ln w="22225">
            <a:solidFill>
              <a:srgbClr val="232262"/>
            </a:solidFill>
            <a:prstDash val="solid"/>
            <a:tailEnd type="triangle"/>
          </a:ln>
        </p:spPr>
        <p:txBody>
          <a:bodyPr/>
          <a:lstStyle/>
          <a:p>
            <a:endParaRPr lang="en-US" sz="2400"/>
          </a:p>
        </p:txBody>
      </p:sp>
      <p:sp>
        <p:nvSpPr>
          <p:cNvPr id="56" name="Text 19">
            <a:extLst>
              <a:ext uri="{FF2B5EF4-FFF2-40B4-BE49-F238E27FC236}">
                <a16:creationId xmlns:a16="http://schemas.microsoft.com/office/drawing/2014/main" id="{3D81DF17-35CD-5DA5-0296-054F93EDF16F}"/>
              </a:ext>
            </a:extLst>
          </p:cNvPr>
          <p:cNvSpPr/>
          <p:nvPr/>
        </p:nvSpPr>
        <p:spPr>
          <a:xfrm rot="19329000">
            <a:off x="4624738" y="3230252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900" dirty="0">
                <a:solidFill>
                  <a:srgbClr val="5B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Cultural Knowledge</a:t>
            </a:r>
            <a:endParaRPr lang="en-US" sz="900" dirty="0"/>
          </a:p>
        </p:txBody>
      </p:sp>
      <p:sp>
        <p:nvSpPr>
          <p:cNvPr id="58" name="Shape 20">
            <a:extLst>
              <a:ext uri="{FF2B5EF4-FFF2-40B4-BE49-F238E27FC236}">
                <a16:creationId xmlns:a16="http://schemas.microsoft.com/office/drawing/2014/main" id="{88B9FC69-4B15-AAC2-ABB1-DCE05EC7A3A9}"/>
              </a:ext>
            </a:extLst>
          </p:cNvPr>
          <p:cNvSpPr/>
          <p:nvPr/>
        </p:nvSpPr>
        <p:spPr>
          <a:xfrm>
            <a:off x="4750138" y="3947940"/>
            <a:ext cx="768096" cy="727933"/>
          </a:xfrm>
          <a:prstGeom prst="line">
            <a:avLst/>
          </a:prstGeom>
          <a:noFill/>
          <a:ln w="22225">
            <a:solidFill>
              <a:srgbClr val="232262"/>
            </a:solidFill>
            <a:prstDash val="solid"/>
            <a:tailEnd type="triangle"/>
          </a:ln>
        </p:spPr>
        <p:txBody>
          <a:bodyPr/>
          <a:lstStyle/>
          <a:p>
            <a:endParaRPr lang="en-US" sz="2400"/>
          </a:p>
        </p:txBody>
      </p:sp>
      <p:sp>
        <p:nvSpPr>
          <p:cNvPr id="60" name="Text 21">
            <a:extLst>
              <a:ext uri="{FF2B5EF4-FFF2-40B4-BE49-F238E27FC236}">
                <a16:creationId xmlns:a16="http://schemas.microsoft.com/office/drawing/2014/main" id="{DEBB2BD3-B797-F1FB-88EE-A74AE7FDC5D7}"/>
              </a:ext>
            </a:extLst>
          </p:cNvPr>
          <p:cNvSpPr/>
          <p:nvPr/>
        </p:nvSpPr>
        <p:spPr>
          <a:xfrm rot="2640463">
            <a:off x="4650378" y="4027713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900" dirty="0">
                <a:solidFill>
                  <a:srgbClr val="5B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Identity</a:t>
            </a:r>
            <a:endParaRPr lang="en-US" sz="900" dirty="0"/>
          </a:p>
        </p:txBody>
      </p:sp>
      <p:sp>
        <p:nvSpPr>
          <p:cNvPr id="62" name="Shape 22">
            <a:extLst>
              <a:ext uri="{FF2B5EF4-FFF2-40B4-BE49-F238E27FC236}">
                <a16:creationId xmlns:a16="http://schemas.microsoft.com/office/drawing/2014/main" id="{3305B808-4DBF-3738-DB06-92DB326E985D}"/>
              </a:ext>
            </a:extLst>
          </p:cNvPr>
          <p:cNvSpPr/>
          <p:nvPr/>
        </p:nvSpPr>
        <p:spPr>
          <a:xfrm>
            <a:off x="7863840" y="3178629"/>
            <a:ext cx="868680" cy="274320"/>
          </a:xfrm>
          <a:prstGeom prst="line">
            <a:avLst/>
          </a:prstGeom>
          <a:noFill/>
          <a:ln w="22225">
            <a:solidFill>
              <a:srgbClr val="232262"/>
            </a:solidFill>
            <a:prstDash val="solid"/>
            <a:tailEnd type="triangle"/>
          </a:ln>
        </p:spPr>
        <p:txBody>
          <a:bodyPr/>
          <a:lstStyle/>
          <a:p>
            <a:endParaRPr lang="en-US" sz="2400"/>
          </a:p>
        </p:txBody>
      </p:sp>
      <p:sp>
        <p:nvSpPr>
          <p:cNvPr id="64" name="Shape 23">
            <a:extLst>
              <a:ext uri="{FF2B5EF4-FFF2-40B4-BE49-F238E27FC236}">
                <a16:creationId xmlns:a16="http://schemas.microsoft.com/office/drawing/2014/main" id="{D134BB7C-DD71-302D-A807-BBAA3DEBA951}"/>
              </a:ext>
            </a:extLst>
          </p:cNvPr>
          <p:cNvSpPr/>
          <p:nvPr/>
        </p:nvSpPr>
        <p:spPr>
          <a:xfrm flipV="1">
            <a:off x="7863840" y="3904489"/>
            <a:ext cx="868680" cy="367066"/>
          </a:xfrm>
          <a:prstGeom prst="line">
            <a:avLst/>
          </a:prstGeom>
          <a:noFill/>
          <a:ln w="22225">
            <a:solidFill>
              <a:srgbClr val="232262"/>
            </a:solidFill>
            <a:prstDash val="solid"/>
            <a:tailEnd type="triangle"/>
          </a:ln>
        </p:spPr>
        <p:txBody>
          <a:bodyPr/>
          <a:lstStyle/>
          <a:p>
            <a:endParaRPr lang="en-US" sz="2400"/>
          </a:p>
        </p:txBody>
      </p:sp>
      <p:sp>
        <p:nvSpPr>
          <p:cNvPr id="66" name="Shape 24">
            <a:extLst>
              <a:ext uri="{FF2B5EF4-FFF2-40B4-BE49-F238E27FC236}">
                <a16:creationId xmlns:a16="http://schemas.microsoft.com/office/drawing/2014/main" id="{2B31377B-87E0-6375-F9A0-18AB4909BF6F}"/>
              </a:ext>
            </a:extLst>
          </p:cNvPr>
          <p:cNvSpPr/>
          <p:nvPr/>
        </p:nvSpPr>
        <p:spPr>
          <a:xfrm>
            <a:off x="3749040" y="4047309"/>
            <a:ext cx="9144" cy="320040"/>
          </a:xfrm>
          <a:prstGeom prst="line">
            <a:avLst/>
          </a:prstGeom>
          <a:noFill/>
          <a:ln w="22225">
            <a:solidFill>
              <a:srgbClr val="B8860B"/>
            </a:solidFill>
            <a:prstDash val="dash"/>
            <a:tailEnd type="triangle"/>
          </a:ln>
        </p:spPr>
        <p:txBody>
          <a:bodyPr/>
          <a:lstStyle/>
          <a:p>
            <a:endParaRPr lang="en-US" sz="2400"/>
          </a:p>
        </p:txBody>
      </p:sp>
      <p:sp>
        <p:nvSpPr>
          <p:cNvPr id="68" name="Text 25">
            <a:extLst>
              <a:ext uri="{FF2B5EF4-FFF2-40B4-BE49-F238E27FC236}">
                <a16:creationId xmlns:a16="http://schemas.microsoft.com/office/drawing/2014/main" id="{BA740C84-DC61-9C5D-8DC7-DD2CC4634EBB}"/>
              </a:ext>
            </a:extLst>
          </p:cNvPr>
          <p:cNvSpPr/>
          <p:nvPr/>
        </p:nvSpPr>
        <p:spPr>
          <a:xfrm>
            <a:off x="10835640" y="3260925"/>
            <a:ext cx="1234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ESL Identity Index</a:t>
            </a:r>
            <a:endParaRPr lang="en-US" sz="1100" dirty="0"/>
          </a:p>
        </p:txBody>
      </p:sp>
      <p:sp>
        <p:nvSpPr>
          <p:cNvPr id="70" name="Text 26">
            <a:extLst>
              <a:ext uri="{FF2B5EF4-FFF2-40B4-BE49-F238E27FC236}">
                <a16:creationId xmlns:a16="http://schemas.microsoft.com/office/drawing/2014/main" id="{0BF318B7-3C96-4B4C-6768-EFC33C061C9D}"/>
              </a:ext>
            </a:extLst>
          </p:cNvPr>
          <p:cNvSpPr/>
          <p:nvPr/>
        </p:nvSpPr>
        <p:spPr>
          <a:xfrm>
            <a:off x="10835640" y="3562677"/>
            <a:ext cx="1234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 Citizenship</a:t>
            </a:r>
            <a:endParaRPr lang="en-US" sz="1100" dirty="0"/>
          </a:p>
        </p:txBody>
      </p:sp>
      <p:sp>
        <p:nvSpPr>
          <p:cNvPr id="72" name="Text 27">
            <a:extLst>
              <a:ext uri="{FF2B5EF4-FFF2-40B4-BE49-F238E27FC236}">
                <a16:creationId xmlns:a16="http://schemas.microsoft.com/office/drawing/2014/main" id="{86147083-0555-F045-25A6-B5CBCF727FC1}"/>
              </a:ext>
            </a:extLst>
          </p:cNvPr>
          <p:cNvSpPr/>
          <p:nvPr/>
        </p:nvSpPr>
        <p:spPr>
          <a:xfrm>
            <a:off x="10835640" y="3864429"/>
            <a:ext cx="1234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EMI Readiness</a:t>
            </a:r>
            <a:endParaRPr lang="en-US" sz="1100" dirty="0"/>
          </a:p>
        </p:txBody>
      </p:sp>
      <p:sp>
        <p:nvSpPr>
          <p:cNvPr id="76" name="Text 29">
            <a:extLst>
              <a:ext uri="{FF2B5EF4-FFF2-40B4-BE49-F238E27FC236}">
                <a16:creationId xmlns:a16="http://schemas.microsoft.com/office/drawing/2014/main" id="{F3310A4B-4388-8593-6E90-87D76471C016}"/>
              </a:ext>
            </a:extLst>
          </p:cNvPr>
          <p:cNvSpPr/>
          <p:nvPr/>
        </p:nvSpPr>
        <p:spPr>
          <a:xfrm>
            <a:off x="502920" y="5303520"/>
            <a:ext cx="111556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GCE (macro vision) × ICC (competence model) × Second Language Identity Investment (psychological mechanism) — integrated to explain how a culture course can trigger ESL identity formation.</a:t>
            </a:r>
            <a:endParaRPr lang="en-US" dirty="0"/>
          </a:p>
        </p:txBody>
      </p:sp>
      <p:sp>
        <p:nvSpPr>
          <p:cNvPr id="78" name="Text 30">
            <a:extLst>
              <a:ext uri="{FF2B5EF4-FFF2-40B4-BE49-F238E27FC236}">
                <a16:creationId xmlns:a16="http://schemas.microsoft.com/office/drawing/2014/main" id="{746E505F-BE35-7A01-4958-D636F50A06B5}"/>
              </a:ext>
            </a:extLst>
          </p:cNvPr>
          <p:cNvSpPr/>
          <p:nvPr/>
        </p:nvSpPr>
        <p:spPr>
          <a:xfrm>
            <a:off x="11551615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100" dirty="0"/>
          </a:p>
        </p:txBody>
      </p:sp>
      <p:sp>
        <p:nvSpPr>
          <p:cNvPr id="4" name="Text 19">
            <a:extLst>
              <a:ext uri="{FF2B5EF4-FFF2-40B4-BE49-F238E27FC236}">
                <a16:creationId xmlns:a16="http://schemas.microsoft.com/office/drawing/2014/main" id="{27154D4A-5481-919C-1032-79F8AFA88DEB}"/>
              </a:ext>
            </a:extLst>
          </p:cNvPr>
          <p:cNvSpPr/>
          <p:nvPr/>
        </p:nvSpPr>
        <p:spPr>
          <a:xfrm rot="19329000">
            <a:off x="4487578" y="2978792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900" dirty="0">
                <a:solidFill>
                  <a:srgbClr val="5B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builds</a:t>
            </a:r>
            <a:endParaRPr lang="en-US" sz="900" dirty="0"/>
          </a:p>
        </p:txBody>
      </p:sp>
      <p:sp>
        <p:nvSpPr>
          <p:cNvPr id="10" name="Text 21">
            <a:extLst>
              <a:ext uri="{FF2B5EF4-FFF2-40B4-BE49-F238E27FC236}">
                <a16:creationId xmlns:a16="http://schemas.microsoft.com/office/drawing/2014/main" id="{4B520D35-842B-F869-ABA1-CD8DB63CB10D}"/>
              </a:ext>
            </a:extLst>
          </p:cNvPr>
          <p:cNvSpPr/>
          <p:nvPr/>
        </p:nvSpPr>
        <p:spPr>
          <a:xfrm rot="2640463">
            <a:off x="4503522" y="4175958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900" dirty="0">
                <a:solidFill>
                  <a:srgbClr val="5B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triggers</a:t>
            </a:r>
            <a:endParaRPr lang="en-US" sz="900" dirty="0"/>
          </a:p>
        </p:txBody>
      </p:sp>
      <p:sp>
        <p:nvSpPr>
          <p:cNvPr id="13" name="Text 19">
            <a:extLst>
              <a:ext uri="{FF2B5EF4-FFF2-40B4-BE49-F238E27FC236}">
                <a16:creationId xmlns:a16="http://schemas.microsoft.com/office/drawing/2014/main" id="{83DF9977-8B05-B1CF-FEF8-F80610005154}"/>
              </a:ext>
            </a:extLst>
          </p:cNvPr>
          <p:cNvSpPr/>
          <p:nvPr/>
        </p:nvSpPr>
        <p:spPr>
          <a:xfrm rot="20230725">
            <a:off x="7825594" y="4067635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900" dirty="0">
                <a:solidFill>
                  <a:srgbClr val="5B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enhances</a:t>
            </a:r>
            <a:endParaRPr lang="en-US" sz="900" dirty="0"/>
          </a:p>
        </p:txBody>
      </p:sp>
      <p:sp>
        <p:nvSpPr>
          <p:cNvPr id="16" name="Text 19">
            <a:extLst>
              <a:ext uri="{FF2B5EF4-FFF2-40B4-BE49-F238E27FC236}">
                <a16:creationId xmlns:a16="http://schemas.microsoft.com/office/drawing/2014/main" id="{0AF5510A-5C11-B9F8-DC29-563C92308B0C}"/>
              </a:ext>
            </a:extLst>
          </p:cNvPr>
          <p:cNvSpPr/>
          <p:nvPr/>
        </p:nvSpPr>
        <p:spPr>
          <a:xfrm rot="1159230">
            <a:off x="7795259" y="3041469"/>
            <a:ext cx="1005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900" dirty="0">
                <a:solidFill>
                  <a:srgbClr val="5B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enhances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2657019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28000" r="-29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0">
            <a:extLst>
              <a:ext uri="{FF2B5EF4-FFF2-40B4-BE49-F238E27FC236}">
                <a16:creationId xmlns:a16="http://schemas.microsoft.com/office/drawing/2014/main" id="{1C77011E-07DA-9B59-CF69-B873E609297D}"/>
              </a:ext>
            </a:extLst>
          </p:cNvPr>
          <p:cNvSpPr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kern="0" spc="200" dirty="0">
                <a:solidFill>
                  <a:srgbClr val="D621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METHODOLOGY I</a:t>
            </a:r>
            <a:endParaRPr lang="en-US" dirty="0"/>
          </a:p>
        </p:txBody>
      </p:sp>
      <p:sp>
        <p:nvSpPr>
          <p:cNvPr id="7" name="Text 1">
            <a:extLst>
              <a:ext uri="{FF2B5EF4-FFF2-40B4-BE49-F238E27FC236}">
                <a16:creationId xmlns:a16="http://schemas.microsoft.com/office/drawing/2014/main" id="{7630B576-3953-8B78-1FFB-6E3E28BE9B1A}"/>
              </a:ext>
            </a:extLst>
          </p:cNvPr>
          <p:cNvSpPr/>
          <p:nvPr/>
        </p:nvSpPr>
        <p:spPr>
          <a:xfrm>
            <a:off x="548640" y="658368"/>
            <a:ext cx="106070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23226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Explanatory Sequential Mixed Methods</a:t>
            </a:r>
            <a:endParaRPr lang="en-US" sz="4000" dirty="0"/>
          </a:p>
        </p:txBody>
      </p:sp>
      <p:sp>
        <p:nvSpPr>
          <p:cNvPr id="9" name="Shape 2">
            <a:extLst>
              <a:ext uri="{FF2B5EF4-FFF2-40B4-BE49-F238E27FC236}">
                <a16:creationId xmlns:a16="http://schemas.microsoft.com/office/drawing/2014/main" id="{FE09735C-39A4-8D86-90AF-56B0E6328379}"/>
              </a:ext>
            </a:extLst>
          </p:cNvPr>
          <p:cNvSpPr/>
          <p:nvPr/>
        </p:nvSpPr>
        <p:spPr>
          <a:xfrm>
            <a:off x="548640" y="1828800"/>
            <a:ext cx="3246120" cy="1371600"/>
          </a:xfrm>
          <a:prstGeom prst="roundRect">
            <a:avLst>
              <a:gd name="adj" fmla="val 5333"/>
            </a:avLst>
          </a:prstGeom>
          <a:solidFill>
            <a:srgbClr val="232262"/>
          </a:solidFill>
          <a:ln/>
        </p:spPr>
        <p:txBody>
          <a:bodyPr/>
          <a:lstStyle/>
          <a:p>
            <a:endParaRPr lang="en-US" sz="2800"/>
          </a:p>
        </p:txBody>
      </p:sp>
      <p:sp>
        <p:nvSpPr>
          <p:cNvPr id="11" name="Text 3">
            <a:extLst>
              <a:ext uri="{FF2B5EF4-FFF2-40B4-BE49-F238E27FC236}">
                <a16:creationId xmlns:a16="http://schemas.microsoft.com/office/drawing/2014/main" id="{CC140615-85F9-89AF-E1DD-ABF60DE5F679}"/>
              </a:ext>
            </a:extLst>
          </p:cNvPr>
          <p:cNvSpPr/>
          <p:nvPr/>
        </p:nvSpPr>
        <p:spPr>
          <a:xfrm>
            <a:off x="548640" y="1914850"/>
            <a:ext cx="3246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QUAN</a:t>
            </a:r>
            <a:endParaRPr lang="en-US" sz="3200" dirty="0"/>
          </a:p>
        </p:txBody>
      </p:sp>
      <p:sp>
        <p:nvSpPr>
          <p:cNvPr id="13" name="Text 4">
            <a:extLst>
              <a:ext uri="{FF2B5EF4-FFF2-40B4-BE49-F238E27FC236}">
                <a16:creationId xmlns:a16="http://schemas.microsoft.com/office/drawing/2014/main" id="{1B1ADA29-DEA7-198E-46DE-B9B763FC311E}"/>
              </a:ext>
            </a:extLst>
          </p:cNvPr>
          <p:cNvSpPr/>
          <p:nvPr/>
        </p:nvSpPr>
        <p:spPr>
          <a:xfrm>
            <a:off x="548640" y="2423160"/>
            <a:ext cx="32461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Survey · N = 62</a:t>
            </a:r>
            <a:endParaRPr lang="en-US" dirty="0"/>
          </a:p>
          <a:p>
            <a:pPr marL="0" indent="0" algn="ctr">
              <a:lnSpc>
                <a:spcPct val="115000"/>
              </a:lnSpc>
              <a:buNone/>
            </a:pPr>
            <a:r>
              <a:rPr lang="en-US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Correlation + group comparison</a:t>
            </a:r>
            <a:endParaRPr lang="en-US" dirty="0"/>
          </a:p>
        </p:txBody>
      </p:sp>
      <p:sp>
        <p:nvSpPr>
          <p:cNvPr id="15" name="Shape 5">
            <a:extLst>
              <a:ext uri="{FF2B5EF4-FFF2-40B4-BE49-F238E27FC236}">
                <a16:creationId xmlns:a16="http://schemas.microsoft.com/office/drawing/2014/main" id="{8F0044BA-2AD9-3C42-7000-6B53D1BE3A2D}"/>
              </a:ext>
            </a:extLst>
          </p:cNvPr>
          <p:cNvSpPr/>
          <p:nvPr/>
        </p:nvSpPr>
        <p:spPr>
          <a:xfrm>
            <a:off x="3931920" y="2240280"/>
            <a:ext cx="731520" cy="548640"/>
          </a:xfrm>
          <a:prstGeom prst="rightArrow">
            <a:avLst/>
          </a:prstGeom>
          <a:solidFill>
            <a:srgbClr val="C00000"/>
          </a:solidFill>
          <a:ln/>
        </p:spPr>
        <p:txBody>
          <a:bodyPr/>
          <a:lstStyle/>
          <a:p>
            <a:endParaRPr lang="en-US" sz="2800"/>
          </a:p>
        </p:txBody>
      </p:sp>
      <p:sp>
        <p:nvSpPr>
          <p:cNvPr id="17" name="Shape 6">
            <a:extLst>
              <a:ext uri="{FF2B5EF4-FFF2-40B4-BE49-F238E27FC236}">
                <a16:creationId xmlns:a16="http://schemas.microsoft.com/office/drawing/2014/main" id="{D41ED443-43DA-E149-B1DA-FBA2A57DFC8E}"/>
              </a:ext>
            </a:extLst>
          </p:cNvPr>
          <p:cNvSpPr/>
          <p:nvPr/>
        </p:nvSpPr>
        <p:spPr>
          <a:xfrm>
            <a:off x="4800600" y="1828800"/>
            <a:ext cx="2873829" cy="1371600"/>
          </a:xfrm>
          <a:prstGeom prst="roundRect">
            <a:avLst>
              <a:gd name="adj" fmla="val 5333"/>
            </a:avLst>
          </a:prstGeom>
          <a:solidFill>
            <a:schemeClr val="accent5">
              <a:lumMod val="50000"/>
            </a:schemeClr>
          </a:solidFill>
          <a:ln/>
        </p:spPr>
        <p:txBody>
          <a:bodyPr/>
          <a:lstStyle/>
          <a:p>
            <a:endParaRPr lang="en-US" sz="2800"/>
          </a:p>
        </p:txBody>
      </p:sp>
      <p:sp>
        <p:nvSpPr>
          <p:cNvPr id="19" name="Text 7">
            <a:extLst>
              <a:ext uri="{FF2B5EF4-FFF2-40B4-BE49-F238E27FC236}">
                <a16:creationId xmlns:a16="http://schemas.microsoft.com/office/drawing/2014/main" id="{B02B205D-38F9-F454-6F64-A56E50E1A494}"/>
              </a:ext>
            </a:extLst>
          </p:cNvPr>
          <p:cNvSpPr/>
          <p:nvPr/>
        </p:nvSpPr>
        <p:spPr>
          <a:xfrm>
            <a:off x="4800600" y="1840832"/>
            <a:ext cx="287382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qual</a:t>
            </a:r>
            <a:endParaRPr lang="en-US" sz="3200" dirty="0"/>
          </a:p>
        </p:txBody>
      </p:sp>
      <p:sp>
        <p:nvSpPr>
          <p:cNvPr id="21" name="Text 8">
            <a:extLst>
              <a:ext uri="{FF2B5EF4-FFF2-40B4-BE49-F238E27FC236}">
                <a16:creationId xmlns:a16="http://schemas.microsoft.com/office/drawing/2014/main" id="{FA1CFB47-54D3-66D7-7985-117A84CC2517}"/>
              </a:ext>
            </a:extLst>
          </p:cNvPr>
          <p:cNvSpPr/>
          <p:nvPr/>
        </p:nvSpPr>
        <p:spPr>
          <a:xfrm>
            <a:off x="4937760" y="2423160"/>
            <a:ext cx="2736669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Interviews · n = 7</a:t>
            </a:r>
            <a:endParaRPr lang="en-US" dirty="0"/>
          </a:p>
          <a:p>
            <a:pPr marL="0" indent="0" algn="ctr">
              <a:lnSpc>
                <a:spcPct val="115000"/>
              </a:lnSpc>
              <a:buNone/>
            </a:pPr>
            <a:r>
              <a:rPr lang="en-US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Explain + contextualize</a:t>
            </a:r>
            <a:endParaRPr lang="en-US" dirty="0"/>
          </a:p>
        </p:txBody>
      </p:sp>
      <p:sp>
        <p:nvSpPr>
          <p:cNvPr id="23" name="Shape 9">
            <a:extLst>
              <a:ext uri="{FF2B5EF4-FFF2-40B4-BE49-F238E27FC236}">
                <a16:creationId xmlns:a16="http://schemas.microsoft.com/office/drawing/2014/main" id="{4DCDF217-FD1D-7B4A-3550-5468613EA65A}"/>
              </a:ext>
            </a:extLst>
          </p:cNvPr>
          <p:cNvSpPr/>
          <p:nvPr/>
        </p:nvSpPr>
        <p:spPr>
          <a:xfrm>
            <a:off x="7835534" y="2240280"/>
            <a:ext cx="731520" cy="548640"/>
          </a:xfrm>
          <a:prstGeom prst="rightArrow">
            <a:avLst/>
          </a:prstGeom>
          <a:solidFill>
            <a:srgbClr val="C00000"/>
          </a:solidFill>
          <a:ln/>
        </p:spPr>
        <p:txBody>
          <a:bodyPr/>
          <a:lstStyle/>
          <a:p>
            <a:endParaRPr lang="en-US" sz="2800"/>
          </a:p>
        </p:txBody>
      </p:sp>
      <p:sp>
        <p:nvSpPr>
          <p:cNvPr id="25" name="Shape 10">
            <a:extLst>
              <a:ext uri="{FF2B5EF4-FFF2-40B4-BE49-F238E27FC236}">
                <a16:creationId xmlns:a16="http://schemas.microsoft.com/office/drawing/2014/main" id="{A6439FA5-415F-1EDA-4A86-B267A4B462C1}"/>
              </a:ext>
            </a:extLst>
          </p:cNvPr>
          <p:cNvSpPr/>
          <p:nvPr/>
        </p:nvSpPr>
        <p:spPr>
          <a:xfrm>
            <a:off x="8728159" y="1828800"/>
            <a:ext cx="2795458" cy="1371600"/>
          </a:xfrm>
          <a:prstGeom prst="roundRect">
            <a:avLst>
              <a:gd name="adj" fmla="val 5333"/>
            </a:avLst>
          </a:prstGeom>
          <a:solidFill>
            <a:srgbClr val="C00000"/>
          </a:solidFill>
          <a:ln w="12700">
            <a:solidFill>
              <a:srgbClr val="232262"/>
            </a:solidFill>
            <a:prstDash val="solid"/>
          </a:ln>
        </p:spPr>
        <p:txBody>
          <a:bodyPr/>
          <a:lstStyle/>
          <a:p>
            <a:endParaRPr lang="en-US" sz="2800">
              <a:solidFill>
                <a:schemeClr val="bg1"/>
              </a:solidFill>
            </a:endParaRPr>
          </a:p>
        </p:txBody>
      </p:sp>
      <p:sp>
        <p:nvSpPr>
          <p:cNvPr id="27" name="Text 11">
            <a:extLst>
              <a:ext uri="{FF2B5EF4-FFF2-40B4-BE49-F238E27FC236}">
                <a16:creationId xmlns:a16="http://schemas.microsoft.com/office/drawing/2014/main" id="{7B79547E-6839-8D7F-6E3A-DBEC1ECC7050}"/>
              </a:ext>
            </a:extLst>
          </p:cNvPr>
          <p:cNvSpPr/>
          <p:nvPr/>
        </p:nvSpPr>
        <p:spPr>
          <a:xfrm>
            <a:off x="8728159" y="1898585"/>
            <a:ext cx="279545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chemeClr val="bg1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Joint Display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29" name="Text 12">
            <a:extLst>
              <a:ext uri="{FF2B5EF4-FFF2-40B4-BE49-F238E27FC236}">
                <a16:creationId xmlns:a16="http://schemas.microsoft.com/office/drawing/2014/main" id="{F963C83F-2DF6-51E4-C2B6-CA838D2A390F}"/>
              </a:ext>
            </a:extLst>
          </p:cNvPr>
          <p:cNvSpPr/>
          <p:nvPr/>
        </p:nvSpPr>
        <p:spPr>
          <a:xfrm>
            <a:off x="8728159" y="2423160"/>
            <a:ext cx="2704017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Integration at</a:t>
            </a:r>
            <a:endParaRPr lang="en-US" dirty="0">
              <a:solidFill>
                <a:schemeClr val="bg1"/>
              </a:solidFill>
            </a:endParaRPr>
          </a:p>
          <a:p>
            <a:pPr marL="0" indent="0" algn="ctr">
              <a:lnSpc>
                <a:spcPct val="115000"/>
              </a:lnSpc>
              <a:buNone/>
            </a:pPr>
            <a:r>
              <a:rPr lang="en-US" dirty="0">
                <a:solidFill>
                  <a:schemeClr val="bg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interpretation stage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1" name="Shape 13">
            <a:extLst>
              <a:ext uri="{FF2B5EF4-FFF2-40B4-BE49-F238E27FC236}">
                <a16:creationId xmlns:a16="http://schemas.microsoft.com/office/drawing/2014/main" id="{1BA972CE-4AD2-56AA-282F-4C34DE6E1A9F}"/>
              </a:ext>
            </a:extLst>
          </p:cNvPr>
          <p:cNvSpPr/>
          <p:nvPr/>
        </p:nvSpPr>
        <p:spPr>
          <a:xfrm>
            <a:off x="548640" y="3749040"/>
            <a:ext cx="2606040" cy="1737360"/>
          </a:xfrm>
          <a:prstGeom prst="roundRect">
            <a:avLst>
              <a:gd name="adj" fmla="val 4211"/>
            </a:avLst>
          </a:prstGeom>
          <a:solidFill>
            <a:srgbClr val="EDF0F8"/>
          </a:solidFill>
          <a:ln/>
        </p:spPr>
        <p:txBody>
          <a:bodyPr/>
          <a:lstStyle/>
          <a:p>
            <a:endParaRPr lang="en-US" sz="3200"/>
          </a:p>
        </p:txBody>
      </p:sp>
      <p:sp>
        <p:nvSpPr>
          <p:cNvPr id="33" name="Text 14">
            <a:extLst>
              <a:ext uri="{FF2B5EF4-FFF2-40B4-BE49-F238E27FC236}">
                <a16:creationId xmlns:a16="http://schemas.microsoft.com/office/drawing/2014/main" id="{2FB9813C-38A7-5C20-DD15-8E486D7C582B}"/>
              </a:ext>
            </a:extLst>
          </p:cNvPr>
          <p:cNvSpPr/>
          <p:nvPr/>
        </p:nvSpPr>
        <p:spPr>
          <a:xfrm>
            <a:off x="548640" y="3886200"/>
            <a:ext cx="26060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D621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62</a:t>
            </a:r>
            <a:endParaRPr lang="en-US" sz="4800" dirty="0"/>
          </a:p>
        </p:txBody>
      </p:sp>
      <p:sp>
        <p:nvSpPr>
          <p:cNvPr id="35" name="Text 15">
            <a:extLst>
              <a:ext uri="{FF2B5EF4-FFF2-40B4-BE49-F238E27FC236}">
                <a16:creationId xmlns:a16="http://schemas.microsoft.com/office/drawing/2014/main" id="{AEEEEF47-0A86-8767-6E67-CB7A8EA63242}"/>
              </a:ext>
            </a:extLst>
          </p:cNvPr>
          <p:cNvSpPr/>
          <p:nvPr/>
        </p:nvSpPr>
        <p:spPr>
          <a:xfrm>
            <a:off x="685800" y="4663440"/>
            <a:ext cx="23317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Year-3 English majors</a:t>
            </a:r>
            <a:endParaRPr lang="en-US" dirty="0"/>
          </a:p>
          <a:p>
            <a:pPr marL="0" indent="0" algn="ctr">
              <a:lnSpc>
                <a:spcPct val="115000"/>
              </a:lnSpc>
              <a:buNone/>
            </a:pPr>
            <a:r>
              <a:rPr lang="en-US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2023–2027 cohort</a:t>
            </a:r>
            <a:endParaRPr lang="en-US" dirty="0"/>
          </a:p>
        </p:txBody>
      </p:sp>
      <p:sp>
        <p:nvSpPr>
          <p:cNvPr id="37" name="Shape 16">
            <a:extLst>
              <a:ext uri="{FF2B5EF4-FFF2-40B4-BE49-F238E27FC236}">
                <a16:creationId xmlns:a16="http://schemas.microsoft.com/office/drawing/2014/main" id="{DC545730-42D0-C12E-0D6F-25F4B1695395}"/>
              </a:ext>
            </a:extLst>
          </p:cNvPr>
          <p:cNvSpPr/>
          <p:nvPr/>
        </p:nvSpPr>
        <p:spPr>
          <a:xfrm>
            <a:off x="3337560" y="3749040"/>
            <a:ext cx="2606040" cy="1737360"/>
          </a:xfrm>
          <a:prstGeom prst="roundRect">
            <a:avLst>
              <a:gd name="adj" fmla="val 4211"/>
            </a:avLst>
          </a:prstGeom>
          <a:solidFill>
            <a:srgbClr val="EDF0F8"/>
          </a:solidFill>
          <a:ln/>
        </p:spPr>
        <p:txBody>
          <a:bodyPr/>
          <a:lstStyle/>
          <a:p>
            <a:endParaRPr lang="en-US" sz="3200"/>
          </a:p>
        </p:txBody>
      </p:sp>
      <p:sp>
        <p:nvSpPr>
          <p:cNvPr id="39" name="Text 17">
            <a:extLst>
              <a:ext uri="{FF2B5EF4-FFF2-40B4-BE49-F238E27FC236}">
                <a16:creationId xmlns:a16="http://schemas.microsoft.com/office/drawing/2014/main" id="{4C675CFC-09EF-A353-3488-A4DA3E6A0C0F}"/>
              </a:ext>
            </a:extLst>
          </p:cNvPr>
          <p:cNvSpPr/>
          <p:nvPr/>
        </p:nvSpPr>
        <p:spPr>
          <a:xfrm>
            <a:off x="3337560" y="3886200"/>
            <a:ext cx="26060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D621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100%</a:t>
            </a:r>
            <a:endParaRPr lang="en-US" sz="4800" dirty="0"/>
          </a:p>
        </p:txBody>
      </p:sp>
      <p:sp>
        <p:nvSpPr>
          <p:cNvPr id="41" name="Text 18">
            <a:extLst>
              <a:ext uri="{FF2B5EF4-FFF2-40B4-BE49-F238E27FC236}">
                <a16:creationId xmlns:a16="http://schemas.microsoft.com/office/drawing/2014/main" id="{A29BC777-E3F6-810B-5BAC-1A1A60E0B972}"/>
              </a:ext>
            </a:extLst>
          </p:cNvPr>
          <p:cNvSpPr/>
          <p:nvPr/>
        </p:nvSpPr>
        <p:spPr>
          <a:xfrm>
            <a:off x="3474720" y="4663440"/>
            <a:ext cx="23317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Survey response rate</a:t>
            </a:r>
            <a:endParaRPr lang="en-US" dirty="0"/>
          </a:p>
          <a:p>
            <a:pPr marL="0" indent="0" algn="ctr">
              <a:lnSpc>
                <a:spcPct val="115000"/>
              </a:lnSpc>
              <a:buNone/>
            </a:pPr>
            <a:r>
              <a:rPr lang="en-US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missing cases</a:t>
            </a:r>
            <a:endParaRPr lang="en-US" dirty="0"/>
          </a:p>
        </p:txBody>
      </p:sp>
      <p:sp>
        <p:nvSpPr>
          <p:cNvPr id="43" name="Shape 19">
            <a:extLst>
              <a:ext uri="{FF2B5EF4-FFF2-40B4-BE49-F238E27FC236}">
                <a16:creationId xmlns:a16="http://schemas.microsoft.com/office/drawing/2014/main" id="{29D7DCDB-D3D1-24E6-55AA-2BED1B054912}"/>
              </a:ext>
            </a:extLst>
          </p:cNvPr>
          <p:cNvSpPr/>
          <p:nvPr/>
        </p:nvSpPr>
        <p:spPr>
          <a:xfrm>
            <a:off x="6126480" y="3749040"/>
            <a:ext cx="2606040" cy="1737360"/>
          </a:xfrm>
          <a:prstGeom prst="roundRect">
            <a:avLst>
              <a:gd name="adj" fmla="val 4211"/>
            </a:avLst>
          </a:prstGeom>
          <a:solidFill>
            <a:srgbClr val="EDF0F8"/>
          </a:solidFill>
          <a:ln/>
        </p:spPr>
        <p:txBody>
          <a:bodyPr/>
          <a:lstStyle/>
          <a:p>
            <a:endParaRPr lang="en-US" sz="3200"/>
          </a:p>
        </p:txBody>
      </p:sp>
      <p:sp>
        <p:nvSpPr>
          <p:cNvPr id="45" name="Text 20">
            <a:extLst>
              <a:ext uri="{FF2B5EF4-FFF2-40B4-BE49-F238E27FC236}">
                <a16:creationId xmlns:a16="http://schemas.microsoft.com/office/drawing/2014/main" id="{15C4F18D-B912-E1EF-6CB1-D4A879281B8E}"/>
              </a:ext>
            </a:extLst>
          </p:cNvPr>
          <p:cNvSpPr/>
          <p:nvPr/>
        </p:nvSpPr>
        <p:spPr>
          <a:xfrm>
            <a:off x="6126480" y="3886200"/>
            <a:ext cx="26060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D621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</a:t>
            </a:r>
            <a:endParaRPr lang="en-US" sz="4800" dirty="0"/>
          </a:p>
        </p:txBody>
      </p:sp>
      <p:sp>
        <p:nvSpPr>
          <p:cNvPr id="47" name="Text 21">
            <a:extLst>
              <a:ext uri="{FF2B5EF4-FFF2-40B4-BE49-F238E27FC236}">
                <a16:creationId xmlns:a16="http://schemas.microsoft.com/office/drawing/2014/main" id="{268FEBF3-09AE-FA4B-D4F4-CF423B79B41A}"/>
              </a:ext>
            </a:extLst>
          </p:cNvPr>
          <p:cNvSpPr/>
          <p:nvPr/>
        </p:nvSpPr>
        <p:spPr>
          <a:xfrm>
            <a:off x="6263640" y="4663440"/>
            <a:ext cx="23317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Interview participants</a:t>
            </a:r>
            <a:endParaRPr lang="en-US" dirty="0"/>
          </a:p>
          <a:p>
            <a:pPr marL="0" indent="0" algn="ctr">
              <a:lnSpc>
                <a:spcPct val="115000"/>
              </a:lnSpc>
              <a:buNone/>
            </a:pPr>
            <a:r>
              <a:rPr lang="en-US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criterion sampling + max variation</a:t>
            </a:r>
            <a:endParaRPr lang="en-US" dirty="0"/>
          </a:p>
        </p:txBody>
      </p:sp>
      <p:sp>
        <p:nvSpPr>
          <p:cNvPr id="49" name="Shape 22">
            <a:extLst>
              <a:ext uri="{FF2B5EF4-FFF2-40B4-BE49-F238E27FC236}">
                <a16:creationId xmlns:a16="http://schemas.microsoft.com/office/drawing/2014/main" id="{8E6A76AB-3559-E7FE-B4A2-55F064BEABD9}"/>
              </a:ext>
            </a:extLst>
          </p:cNvPr>
          <p:cNvSpPr/>
          <p:nvPr/>
        </p:nvSpPr>
        <p:spPr>
          <a:xfrm>
            <a:off x="8915400" y="3749040"/>
            <a:ext cx="2606040" cy="1737360"/>
          </a:xfrm>
          <a:prstGeom prst="roundRect">
            <a:avLst>
              <a:gd name="adj" fmla="val 4211"/>
            </a:avLst>
          </a:prstGeom>
          <a:solidFill>
            <a:srgbClr val="EDF0F8"/>
          </a:solidFill>
          <a:ln/>
        </p:spPr>
        <p:txBody>
          <a:bodyPr/>
          <a:lstStyle/>
          <a:p>
            <a:endParaRPr lang="en-US" sz="3200"/>
          </a:p>
        </p:txBody>
      </p:sp>
      <p:sp>
        <p:nvSpPr>
          <p:cNvPr id="51" name="Text 23">
            <a:extLst>
              <a:ext uri="{FF2B5EF4-FFF2-40B4-BE49-F238E27FC236}">
                <a16:creationId xmlns:a16="http://schemas.microsoft.com/office/drawing/2014/main" id="{2C80C22B-931A-E705-4747-C0D3F188595E}"/>
              </a:ext>
            </a:extLst>
          </p:cNvPr>
          <p:cNvSpPr/>
          <p:nvPr/>
        </p:nvSpPr>
        <p:spPr>
          <a:xfrm>
            <a:off x="8915400" y="3886200"/>
            <a:ext cx="26060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D621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65–80%</a:t>
            </a:r>
            <a:endParaRPr lang="en-US" sz="4800" dirty="0"/>
          </a:p>
        </p:txBody>
      </p:sp>
      <p:sp>
        <p:nvSpPr>
          <p:cNvPr id="53" name="Text 24">
            <a:extLst>
              <a:ext uri="{FF2B5EF4-FFF2-40B4-BE49-F238E27FC236}">
                <a16:creationId xmlns:a16="http://schemas.microsoft.com/office/drawing/2014/main" id="{7CEEBA72-50C6-3A67-4C2C-348F43C73615}"/>
              </a:ext>
            </a:extLst>
          </p:cNvPr>
          <p:cNvSpPr/>
          <p:nvPr/>
        </p:nvSpPr>
        <p:spPr>
          <a:xfrm>
            <a:off x="9052560" y="4663440"/>
            <a:ext cx="23317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15000"/>
              </a:lnSpc>
              <a:buNone/>
            </a:pPr>
            <a:r>
              <a:rPr lang="en-US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Power to detect</a:t>
            </a:r>
            <a:endParaRPr lang="en-US" dirty="0"/>
          </a:p>
          <a:p>
            <a:pPr marL="0" indent="0" algn="ctr">
              <a:lnSpc>
                <a:spcPct val="115000"/>
              </a:lnSpc>
              <a:buNone/>
            </a:pPr>
            <a:r>
              <a:rPr lang="en-US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 = .30–.35</a:t>
            </a:r>
          </a:p>
          <a:p>
            <a:pPr marL="0" indent="0" algn="ctr">
              <a:lnSpc>
                <a:spcPct val="115000"/>
              </a:lnSpc>
              <a:buNone/>
            </a:pPr>
            <a:r>
              <a:rPr lang="en-US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(moderate)</a:t>
            </a:r>
            <a:endParaRPr lang="en-US" dirty="0"/>
          </a:p>
        </p:txBody>
      </p:sp>
      <p:sp>
        <p:nvSpPr>
          <p:cNvPr id="55" name="Text 25">
            <a:extLst>
              <a:ext uri="{FF2B5EF4-FFF2-40B4-BE49-F238E27FC236}">
                <a16:creationId xmlns:a16="http://schemas.microsoft.com/office/drawing/2014/main" id="{2C882E98-B305-042E-58A0-449533E9A9CA}"/>
              </a:ext>
            </a:extLst>
          </p:cNvPr>
          <p:cNvSpPr/>
          <p:nvPr/>
        </p:nvSpPr>
        <p:spPr>
          <a:xfrm>
            <a:off x="548640" y="5715000"/>
            <a:ext cx="110642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Qualitative sample: criterion sampling with maximum variation across performance level, gender, and ESL Identity tier (Patton, 2015).</a:t>
            </a:r>
            <a:endParaRPr lang="en-US" sz="2000" dirty="0"/>
          </a:p>
        </p:txBody>
      </p:sp>
      <p:sp>
        <p:nvSpPr>
          <p:cNvPr id="57" name="Text 26">
            <a:extLst>
              <a:ext uri="{FF2B5EF4-FFF2-40B4-BE49-F238E27FC236}">
                <a16:creationId xmlns:a16="http://schemas.microsoft.com/office/drawing/2014/main" id="{FF8EA0DD-09B8-093A-77B5-8C736276119B}"/>
              </a:ext>
            </a:extLst>
          </p:cNvPr>
          <p:cNvSpPr/>
          <p:nvPr/>
        </p:nvSpPr>
        <p:spPr>
          <a:xfrm>
            <a:off x="11551615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9518892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967277B-7465-4BE8-5CA5-0FD6AC1989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>
            <a:extLst>
              <a:ext uri="{FF2B5EF4-FFF2-40B4-BE49-F238E27FC236}">
                <a16:creationId xmlns:a16="http://schemas.microsoft.com/office/drawing/2014/main" id="{6CCDE4AB-9BE3-3FE2-3469-6B2EC99A5CB3}"/>
              </a:ext>
            </a:extLst>
          </p:cNvPr>
          <p:cNvSpPr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kern="0" spc="200" dirty="0">
                <a:solidFill>
                  <a:srgbClr val="D621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METHODOLOGY II</a:t>
            </a:r>
            <a:endParaRPr lang="en-US" dirty="0"/>
          </a:p>
        </p:txBody>
      </p:sp>
      <p:sp>
        <p:nvSpPr>
          <p:cNvPr id="7" name="Text 1">
            <a:extLst>
              <a:ext uri="{FF2B5EF4-FFF2-40B4-BE49-F238E27FC236}">
                <a16:creationId xmlns:a16="http://schemas.microsoft.com/office/drawing/2014/main" id="{A1666BCE-E505-43C8-1E36-F2C89492E80B}"/>
              </a:ext>
            </a:extLst>
          </p:cNvPr>
          <p:cNvSpPr/>
          <p:nvPr/>
        </p:nvSpPr>
        <p:spPr>
          <a:xfrm>
            <a:off x="548640" y="658368"/>
            <a:ext cx="106070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23226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Instruments and Analytic Strategy</a:t>
            </a:r>
            <a:endParaRPr lang="en-US" sz="4000" dirty="0"/>
          </a:p>
        </p:txBody>
      </p:sp>
      <p:sp>
        <p:nvSpPr>
          <p:cNvPr id="10" name="Text 2">
            <a:extLst>
              <a:ext uri="{FF2B5EF4-FFF2-40B4-BE49-F238E27FC236}">
                <a16:creationId xmlns:a16="http://schemas.microsoft.com/office/drawing/2014/main" id="{72DE18D6-F73A-C228-652A-BECA4608FD20}"/>
              </a:ext>
            </a:extLst>
          </p:cNvPr>
          <p:cNvSpPr/>
          <p:nvPr/>
        </p:nvSpPr>
        <p:spPr>
          <a:xfrm>
            <a:off x="548640" y="1737360"/>
            <a:ext cx="5486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Survey (15 items, α = .903)</a:t>
            </a:r>
            <a:endParaRPr lang="en-US" sz="2400" dirty="0"/>
          </a:p>
        </p:txBody>
      </p:sp>
      <p:sp>
        <p:nvSpPr>
          <p:cNvPr id="13" name="Shape 3">
            <a:extLst>
              <a:ext uri="{FF2B5EF4-FFF2-40B4-BE49-F238E27FC236}">
                <a16:creationId xmlns:a16="http://schemas.microsoft.com/office/drawing/2014/main" id="{A24F1CBD-435E-2FB7-731B-D1854A8E037F}"/>
              </a:ext>
            </a:extLst>
          </p:cNvPr>
          <p:cNvSpPr/>
          <p:nvPr/>
        </p:nvSpPr>
        <p:spPr>
          <a:xfrm>
            <a:off x="548640" y="2240280"/>
            <a:ext cx="5486400" cy="530352"/>
          </a:xfrm>
          <a:prstGeom prst="roundRect">
            <a:avLst>
              <a:gd name="adj" fmla="val 10345"/>
            </a:avLst>
          </a:prstGeom>
          <a:solidFill>
            <a:srgbClr val="EDF0F8"/>
          </a:solidFill>
          <a:ln/>
        </p:spPr>
        <p:txBody>
          <a:bodyPr/>
          <a:lstStyle/>
          <a:p>
            <a:endParaRPr lang="en-US" sz="2800"/>
          </a:p>
        </p:txBody>
      </p:sp>
      <p:sp>
        <p:nvSpPr>
          <p:cNvPr id="16" name="Text 4">
            <a:extLst>
              <a:ext uri="{FF2B5EF4-FFF2-40B4-BE49-F238E27FC236}">
                <a16:creationId xmlns:a16="http://schemas.microsoft.com/office/drawing/2014/main" id="{4B645F70-DB5C-87C0-A997-3668B33993AC}"/>
              </a:ext>
            </a:extLst>
          </p:cNvPr>
          <p:cNvSpPr/>
          <p:nvPr/>
        </p:nvSpPr>
        <p:spPr>
          <a:xfrm>
            <a:off x="685800" y="2240280"/>
            <a:ext cx="9144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D621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1</a:t>
            </a:r>
            <a:endParaRPr lang="en-US" dirty="0"/>
          </a:p>
        </p:txBody>
      </p:sp>
      <p:sp>
        <p:nvSpPr>
          <p:cNvPr id="20" name="Text 5">
            <a:extLst>
              <a:ext uri="{FF2B5EF4-FFF2-40B4-BE49-F238E27FC236}">
                <a16:creationId xmlns:a16="http://schemas.microsoft.com/office/drawing/2014/main" id="{349C90AC-63B2-0567-6CC4-7D800AF68C1A}"/>
              </a:ext>
            </a:extLst>
          </p:cNvPr>
          <p:cNvSpPr/>
          <p:nvPr/>
        </p:nvSpPr>
        <p:spPr>
          <a:xfrm>
            <a:off x="1600200" y="2240280"/>
            <a:ext cx="310896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ESL Identity &amp; Awareness</a:t>
            </a:r>
            <a:endParaRPr lang="en-US" dirty="0"/>
          </a:p>
        </p:txBody>
      </p:sp>
      <p:sp>
        <p:nvSpPr>
          <p:cNvPr id="23" name="Text 6">
            <a:extLst>
              <a:ext uri="{FF2B5EF4-FFF2-40B4-BE49-F238E27FC236}">
                <a16:creationId xmlns:a16="http://schemas.microsoft.com/office/drawing/2014/main" id="{0CA7D2F4-9A12-79C6-4D02-27D502F3E90B}"/>
              </a:ext>
            </a:extLst>
          </p:cNvPr>
          <p:cNvSpPr/>
          <p:nvPr/>
        </p:nvSpPr>
        <p:spPr>
          <a:xfrm>
            <a:off x="4709160" y="2240280"/>
            <a:ext cx="123444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600" dirty="0">
                <a:solidFill>
                  <a:srgbClr val="5B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Items 1–5</a:t>
            </a:r>
            <a:endParaRPr lang="en-US" sz="1600" dirty="0"/>
          </a:p>
        </p:txBody>
      </p:sp>
      <p:sp>
        <p:nvSpPr>
          <p:cNvPr id="25" name="Shape 7">
            <a:extLst>
              <a:ext uri="{FF2B5EF4-FFF2-40B4-BE49-F238E27FC236}">
                <a16:creationId xmlns:a16="http://schemas.microsoft.com/office/drawing/2014/main" id="{1B1DFF67-A764-C700-98BF-0B495E289F93}"/>
              </a:ext>
            </a:extLst>
          </p:cNvPr>
          <p:cNvSpPr/>
          <p:nvPr/>
        </p:nvSpPr>
        <p:spPr>
          <a:xfrm>
            <a:off x="548640" y="2898648"/>
            <a:ext cx="5486400" cy="530352"/>
          </a:xfrm>
          <a:prstGeom prst="roundRect">
            <a:avLst>
              <a:gd name="adj" fmla="val 10345"/>
            </a:avLst>
          </a:prstGeom>
          <a:solidFill>
            <a:srgbClr val="EDF0F8"/>
          </a:solidFill>
          <a:ln/>
        </p:spPr>
        <p:txBody>
          <a:bodyPr/>
          <a:lstStyle/>
          <a:p>
            <a:endParaRPr lang="en-US" sz="2800"/>
          </a:p>
        </p:txBody>
      </p:sp>
      <p:sp>
        <p:nvSpPr>
          <p:cNvPr id="28" name="Text 8">
            <a:extLst>
              <a:ext uri="{FF2B5EF4-FFF2-40B4-BE49-F238E27FC236}">
                <a16:creationId xmlns:a16="http://schemas.microsoft.com/office/drawing/2014/main" id="{45FBE78D-AA78-FAC3-72C0-9AA6B527B436}"/>
              </a:ext>
            </a:extLst>
          </p:cNvPr>
          <p:cNvSpPr/>
          <p:nvPr/>
        </p:nvSpPr>
        <p:spPr>
          <a:xfrm>
            <a:off x="685800" y="2898648"/>
            <a:ext cx="9144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D621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2</a:t>
            </a:r>
            <a:endParaRPr lang="en-US" dirty="0"/>
          </a:p>
        </p:txBody>
      </p:sp>
      <p:sp>
        <p:nvSpPr>
          <p:cNvPr id="31" name="Text 9">
            <a:extLst>
              <a:ext uri="{FF2B5EF4-FFF2-40B4-BE49-F238E27FC236}">
                <a16:creationId xmlns:a16="http://schemas.microsoft.com/office/drawing/2014/main" id="{FABCFCA8-A027-45B4-34DA-08B746A1615C}"/>
              </a:ext>
            </a:extLst>
          </p:cNvPr>
          <p:cNvSpPr/>
          <p:nvPr/>
        </p:nvSpPr>
        <p:spPr>
          <a:xfrm>
            <a:off x="1600200" y="2898648"/>
            <a:ext cx="310896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Cultural Impact</a:t>
            </a:r>
            <a:endParaRPr lang="en-US" dirty="0"/>
          </a:p>
        </p:txBody>
      </p:sp>
      <p:sp>
        <p:nvSpPr>
          <p:cNvPr id="33" name="Text 10">
            <a:extLst>
              <a:ext uri="{FF2B5EF4-FFF2-40B4-BE49-F238E27FC236}">
                <a16:creationId xmlns:a16="http://schemas.microsoft.com/office/drawing/2014/main" id="{0D60305F-A41F-FB29-5191-116320B50A80}"/>
              </a:ext>
            </a:extLst>
          </p:cNvPr>
          <p:cNvSpPr/>
          <p:nvPr/>
        </p:nvSpPr>
        <p:spPr>
          <a:xfrm>
            <a:off x="4709160" y="2898648"/>
            <a:ext cx="123444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600" dirty="0">
                <a:solidFill>
                  <a:srgbClr val="5B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Items 6–10</a:t>
            </a:r>
            <a:endParaRPr lang="en-US" sz="1600" dirty="0"/>
          </a:p>
        </p:txBody>
      </p:sp>
      <p:sp>
        <p:nvSpPr>
          <p:cNvPr id="36" name="Shape 11">
            <a:extLst>
              <a:ext uri="{FF2B5EF4-FFF2-40B4-BE49-F238E27FC236}">
                <a16:creationId xmlns:a16="http://schemas.microsoft.com/office/drawing/2014/main" id="{33F6A3A7-FD4B-5C7D-37D8-4D3DF1968E8C}"/>
              </a:ext>
            </a:extLst>
          </p:cNvPr>
          <p:cNvSpPr/>
          <p:nvPr/>
        </p:nvSpPr>
        <p:spPr>
          <a:xfrm>
            <a:off x="548640" y="3557016"/>
            <a:ext cx="5486400" cy="530352"/>
          </a:xfrm>
          <a:prstGeom prst="roundRect">
            <a:avLst>
              <a:gd name="adj" fmla="val 10345"/>
            </a:avLst>
          </a:prstGeom>
          <a:solidFill>
            <a:srgbClr val="EDF0F8"/>
          </a:solidFill>
          <a:ln/>
        </p:spPr>
        <p:txBody>
          <a:bodyPr/>
          <a:lstStyle/>
          <a:p>
            <a:endParaRPr lang="en-US" sz="2800"/>
          </a:p>
        </p:txBody>
      </p:sp>
      <p:sp>
        <p:nvSpPr>
          <p:cNvPr id="39" name="Text 12">
            <a:extLst>
              <a:ext uri="{FF2B5EF4-FFF2-40B4-BE49-F238E27FC236}">
                <a16:creationId xmlns:a16="http://schemas.microsoft.com/office/drawing/2014/main" id="{1E0696E1-351E-1892-D6BB-3BBEB7C5C00E}"/>
              </a:ext>
            </a:extLst>
          </p:cNvPr>
          <p:cNvSpPr/>
          <p:nvPr/>
        </p:nvSpPr>
        <p:spPr>
          <a:xfrm>
            <a:off x="685800" y="3557016"/>
            <a:ext cx="91440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D621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3</a:t>
            </a:r>
            <a:endParaRPr lang="en-US" dirty="0"/>
          </a:p>
        </p:txBody>
      </p:sp>
      <p:sp>
        <p:nvSpPr>
          <p:cNvPr id="41" name="Text 13">
            <a:extLst>
              <a:ext uri="{FF2B5EF4-FFF2-40B4-BE49-F238E27FC236}">
                <a16:creationId xmlns:a16="http://schemas.microsoft.com/office/drawing/2014/main" id="{850BE958-73B4-1F63-FD6F-C8DD38B21F72}"/>
              </a:ext>
            </a:extLst>
          </p:cNvPr>
          <p:cNvSpPr/>
          <p:nvPr/>
        </p:nvSpPr>
        <p:spPr>
          <a:xfrm>
            <a:off x="1600200" y="3557016"/>
            <a:ext cx="310896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 Citizenship Readiness</a:t>
            </a:r>
            <a:endParaRPr lang="en-US" dirty="0"/>
          </a:p>
        </p:txBody>
      </p:sp>
      <p:sp>
        <p:nvSpPr>
          <p:cNvPr id="45" name="Text 14">
            <a:extLst>
              <a:ext uri="{FF2B5EF4-FFF2-40B4-BE49-F238E27FC236}">
                <a16:creationId xmlns:a16="http://schemas.microsoft.com/office/drawing/2014/main" id="{AD918E2C-E2E5-EC9E-2173-DFDB1A67891F}"/>
              </a:ext>
            </a:extLst>
          </p:cNvPr>
          <p:cNvSpPr/>
          <p:nvPr/>
        </p:nvSpPr>
        <p:spPr>
          <a:xfrm>
            <a:off x="4709160" y="3557016"/>
            <a:ext cx="123444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600" dirty="0">
                <a:solidFill>
                  <a:srgbClr val="5B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Items 11–15</a:t>
            </a:r>
            <a:endParaRPr lang="en-US" sz="1600" dirty="0"/>
          </a:p>
        </p:txBody>
      </p:sp>
      <p:sp>
        <p:nvSpPr>
          <p:cNvPr id="49" name="Text 15">
            <a:extLst>
              <a:ext uri="{FF2B5EF4-FFF2-40B4-BE49-F238E27FC236}">
                <a16:creationId xmlns:a16="http://schemas.microsoft.com/office/drawing/2014/main" id="{00C72BCE-DF69-0D68-8617-FF8E48A78672}"/>
              </a:ext>
            </a:extLst>
          </p:cNvPr>
          <p:cNvSpPr/>
          <p:nvPr/>
        </p:nvSpPr>
        <p:spPr>
          <a:xfrm>
            <a:off x="548640" y="4434840"/>
            <a:ext cx="54864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b="1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ESL Identity Index (primary dependent variable) </a:t>
            </a:r>
            <a:r>
              <a:rPr lang="en-US" i="1" dirty="0">
                <a:solidFill>
                  <a:srgbClr val="5B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 mean of Parts 1 + 3 (α = .855) — operationalizing investment (Darvin &amp; Norton, 2023) rather than motivation.</a:t>
            </a:r>
            <a:endParaRPr lang="en-US" dirty="0"/>
          </a:p>
        </p:txBody>
      </p:sp>
      <p:sp>
        <p:nvSpPr>
          <p:cNvPr id="53" name="Text 16">
            <a:extLst>
              <a:ext uri="{FF2B5EF4-FFF2-40B4-BE49-F238E27FC236}">
                <a16:creationId xmlns:a16="http://schemas.microsoft.com/office/drawing/2014/main" id="{F31239D4-41E4-B367-B47A-83BAAA28E91A}"/>
              </a:ext>
            </a:extLst>
          </p:cNvPr>
          <p:cNvSpPr/>
          <p:nvPr/>
        </p:nvSpPr>
        <p:spPr>
          <a:xfrm>
            <a:off x="6400800" y="1737360"/>
            <a:ext cx="52120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Analytic Strategy</a:t>
            </a:r>
            <a:endParaRPr lang="en-US" sz="2400" dirty="0"/>
          </a:p>
        </p:txBody>
      </p:sp>
      <p:sp>
        <p:nvSpPr>
          <p:cNvPr id="57" name="Shape 17">
            <a:extLst>
              <a:ext uri="{FF2B5EF4-FFF2-40B4-BE49-F238E27FC236}">
                <a16:creationId xmlns:a16="http://schemas.microsoft.com/office/drawing/2014/main" id="{D42564C2-7FAE-1976-CDD3-06C7A6C80052}"/>
              </a:ext>
            </a:extLst>
          </p:cNvPr>
          <p:cNvSpPr/>
          <p:nvPr/>
        </p:nvSpPr>
        <p:spPr>
          <a:xfrm>
            <a:off x="6400800" y="2286000"/>
            <a:ext cx="320040" cy="320040"/>
          </a:xfrm>
          <a:prstGeom prst="ellipse">
            <a:avLst/>
          </a:prstGeom>
          <a:solidFill>
            <a:srgbClr val="232262"/>
          </a:solidFill>
          <a:ln/>
        </p:spPr>
        <p:txBody>
          <a:bodyPr/>
          <a:lstStyle/>
          <a:p>
            <a:endParaRPr lang="en-US" sz="2800"/>
          </a:p>
        </p:txBody>
      </p:sp>
      <p:sp>
        <p:nvSpPr>
          <p:cNvPr id="61" name="Text 18">
            <a:extLst>
              <a:ext uri="{FF2B5EF4-FFF2-40B4-BE49-F238E27FC236}">
                <a16:creationId xmlns:a16="http://schemas.microsoft.com/office/drawing/2014/main" id="{B33BE3A6-53C6-EE85-2D4B-F2FC0658EF64}"/>
              </a:ext>
            </a:extLst>
          </p:cNvPr>
          <p:cNvSpPr/>
          <p:nvPr/>
        </p:nvSpPr>
        <p:spPr>
          <a:xfrm>
            <a:off x="6400800" y="228600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dirty="0"/>
          </a:p>
        </p:txBody>
      </p:sp>
      <p:sp>
        <p:nvSpPr>
          <p:cNvPr id="65" name="Text 19">
            <a:extLst>
              <a:ext uri="{FF2B5EF4-FFF2-40B4-BE49-F238E27FC236}">
                <a16:creationId xmlns:a16="http://schemas.microsoft.com/office/drawing/2014/main" id="{ECD2BE08-EFDA-F5D3-A5A7-B50AF1A62FA9}"/>
              </a:ext>
            </a:extLst>
          </p:cNvPr>
          <p:cNvSpPr/>
          <p:nvPr/>
        </p:nvSpPr>
        <p:spPr>
          <a:xfrm>
            <a:off x="6858000" y="2142307"/>
            <a:ext cx="47548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Descriptive statistics + Cronbach's α</a:t>
            </a:r>
            <a:endParaRPr lang="en-US" dirty="0"/>
          </a:p>
        </p:txBody>
      </p:sp>
      <p:sp>
        <p:nvSpPr>
          <p:cNvPr id="69" name="Shape 20">
            <a:extLst>
              <a:ext uri="{FF2B5EF4-FFF2-40B4-BE49-F238E27FC236}">
                <a16:creationId xmlns:a16="http://schemas.microsoft.com/office/drawing/2014/main" id="{9FD3D508-3E78-F526-7061-AE283EA291A9}"/>
              </a:ext>
            </a:extLst>
          </p:cNvPr>
          <p:cNvSpPr/>
          <p:nvPr/>
        </p:nvSpPr>
        <p:spPr>
          <a:xfrm>
            <a:off x="6400800" y="2926080"/>
            <a:ext cx="320040" cy="320040"/>
          </a:xfrm>
          <a:prstGeom prst="ellipse">
            <a:avLst/>
          </a:prstGeom>
          <a:solidFill>
            <a:srgbClr val="232262"/>
          </a:solidFill>
          <a:ln/>
        </p:spPr>
        <p:txBody>
          <a:bodyPr/>
          <a:lstStyle/>
          <a:p>
            <a:endParaRPr lang="en-US" sz="2800"/>
          </a:p>
        </p:txBody>
      </p:sp>
      <p:sp>
        <p:nvSpPr>
          <p:cNvPr id="73" name="Text 21">
            <a:extLst>
              <a:ext uri="{FF2B5EF4-FFF2-40B4-BE49-F238E27FC236}">
                <a16:creationId xmlns:a16="http://schemas.microsoft.com/office/drawing/2014/main" id="{E52CD16A-3A28-848C-6ACD-216253E600FB}"/>
              </a:ext>
            </a:extLst>
          </p:cNvPr>
          <p:cNvSpPr/>
          <p:nvPr/>
        </p:nvSpPr>
        <p:spPr>
          <a:xfrm>
            <a:off x="6400800" y="292608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dirty="0"/>
          </a:p>
        </p:txBody>
      </p:sp>
      <p:sp>
        <p:nvSpPr>
          <p:cNvPr id="75" name="Text 22">
            <a:extLst>
              <a:ext uri="{FF2B5EF4-FFF2-40B4-BE49-F238E27FC236}">
                <a16:creationId xmlns:a16="http://schemas.microsoft.com/office/drawing/2014/main" id="{D0A77AEE-7BA9-2676-3FAA-CBC5D339949F}"/>
              </a:ext>
            </a:extLst>
          </p:cNvPr>
          <p:cNvSpPr/>
          <p:nvPr/>
        </p:nvSpPr>
        <p:spPr>
          <a:xfrm>
            <a:off x="6858000" y="2782387"/>
            <a:ext cx="47548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Sensitivity analysis across 3 performance measures (Pearson r, 95% CI)</a:t>
            </a:r>
            <a:endParaRPr lang="en-US" dirty="0"/>
          </a:p>
        </p:txBody>
      </p:sp>
      <p:sp>
        <p:nvSpPr>
          <p:cNvPr id="79" name="Shape 23">
            <a:extLst>
              <a:ext uri="{FF2B5EF4-FFF2-40B4-BE49-F238E27FC236}">
                <a16:creationId xmlns:a16="http://schemas.microsoft.com/office/drawing/2014/main" id="{08285DBA-369F-AB59-234A-8D8AD11B4F10}"/>
              </a:ext>
            </a:extLst>
          </p:cNvPr>
          <p:cNvSpPr/>
          <p:nvPr/>
        </p:nvSpPr>
        <p:spPr>
          <a:xfrm>
            <a:off x="6400800" y="3566160"/>
            <a:ext cx="320040" cy="320040"/>
          </a:xfrm>
          <a:prstGeom prst="ellipse">
            <a:avLst/>
          </a:prstGeom>
          <a:solidFill>
            <a:srgbClr val="232262"/>
          </a:solidFill>
          <a:ln/>
        </p:spPr>
        <p:txBody>
          <a:bodyPr/>
          <a:lstStyle/>
          <a:p>
            <a:endParaRPr lang="en-US" sz="2800"/>
          </a:p>
        </p:txBody>
      </p:sp>
      <p:sp>
        <p:nvSpPr>
          <p:cNvPr id="81" name="Text 24">
            <a:extLst>
              <a:ext uri="{FF2B5EF4-FFF2-40B4-BE49-F238E27FC236}">
                <a16:creationId xmlns:a16="http://schemas.microsoft.com/office/drawing/2014/main" id="{24601517-AC32-C8A0-C8C6-46244A07D8BC}"/>
              </a:ext>
            </a:extLst>
          </p:cNvPr>
          <p:cNvSpPr/>
          <p:nvPr/>
        </p:nvSpPr>
        <p:spPr>
          <a:xfrm>
            <a:off x="6400800" y="356616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dirty="0"/>
          </a:p>
        </p:txBody>
      </p:sp>
      <p:sp>
        <p:nvSpPr>
          <p:cNvPr id="83" name="Text 25">
            <a:extLst>
              <a:ext uri="{FF2B5EF4-FFF2-40B4-BE49-F238E27FC236}">
                <a16:creationId xmlns:a16="http://schemas.microsoft.com/office/drawing/2014/main" id="{31D2F080-09FB-A449-A1DF-DA762ADDEB26}"/>
              </a:ext>
            </a:extLst>
          </p:cNvPr>
          <p:cNvSpPr/>
          <p:nvPr/>
        </p:nvSpPr>
        <p:spPr>
          <a:xfrm>
            <a:off x="6858000" y="3422467"/>
            <a:ext cx="47548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Effect sizes: Cohen's d, one-way ANOVA (η²)</a:t>
            </a:r>
            <a:endParaRPr lang="en-US" dirty="0"/>
          </a:p>
        </p:txBody>
      </p:sp>
      <p:sp>
        <p:nvSpPr>
          <p:cNvPr id="85" name="Shape 26">
            <a:extLst>
              <a:ext uri="{FF2B5EF4-FFF2-40B4-BE49-F238E27FC236}">
                <a16:creationId xmlns:a16="http://schemas.microsoft.com/office/drawing/2014/main" id="{9C496F6C-2B4E-5254-37C7-F67A5E1451AB}"/>
              </a:ext>
            </a:extLst>
          </p:cNvPr>
          <p:cNvSpPr/>
          <p:nvPr/>
        </p:nvSpPr>
        <p:spPr>
          <a:xfrm>
            <a:off x="6400800" y="4206240"/>
            <a:ext cx="320040" cy="320040"/>
          </a:xfrm>
          <a:prstGeom prst="ellipse">
            <a:avLst/>
          </a:prstGeom>
          <a:solidFill>
            <a:srgbClr val="232262"/>
          </a:solidFill>
          <a:ln/>
        </p:spPr>
        <p:txBody>
          <a:bodyPr/>
          <a:lstStyle/>
          <a:p>
            <a:endParaRPr lang="en-US" sz="2800"/>
          </a:p>
        </p:txBody>
      </p:sp>
      <p:sp>
        <p:nvSpPr>
          <p:cNvPr id="87" name="Text 27">
            <a:extLst>
              <a:ext uri="{FF2B5EF4-FFF2-40B4-BE49-F238E27FC236}">
                <a16:creationId xmlns:a16="http://schemas.microsoft.com/office/drawing/2014/main" id="{C1B6F816-FE51-F756-22DC-F4FDC37600D3}"/>
              </a:ext>
            </a:extLst>
          </p:cNvPr>
          <p:cNvSpPr/>
          <p:nvPr/>
        </p:nvSpPr>
        <p:spPr>
          <a:xfrm>
            <a:off x="6400800" y="420624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dirty="0"/>
          </a:p>
        </p:txBody>
      </p:sp>
      <p:sp>
        <p:nvSpPr>
          <p:cNvPr id="89" name="Text 28">
            <a:extLst>
              <a:ext uri="{FF2B5EF4-FFF2-40B4-BE49-F238E27FC236}">
                <a16:creationId xmlns:a16="http://schemas.microsoft.com/office/drawing/2014/main" id="{ACCB6CA5-48B8-87BC-19F7-426B11D7A8E3}"/>
              </a:ext>
            </a:extLst>
          </p:cNvPr>
          <p:cNvSpPr/>
          <p:nvPr/>
        </p:nvSpPr>
        <p:spPr>
          <a:xfrm>
            <a:off x="6858000" y="4062547"/>
            <a:ext cx="47548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Hybrid deductive–inductive thematic analysis (Braun &amp; Clarke, 2006)</a:t>
            </a:r>
            <a:endParaRPr lang="en-US" dirty="0"/>
          </a:p>
        </p:txBody>
      </p:sp>
      <p:sp>
        <p:nvSpPr>
          <p:cNvPr id="91" name="Shape 29">
            <a:extLst>
              <a:ext uri="{FF2B5EF4-FFF2-40B4-BE49-F238E27FC236}">
                <a16:creationId xmlns:a16="http://schemas.microsoft.com/office/drawing/2014/main" id="{F29FCFA2-E12B-E557-B36B-F8A79CC641CF}"/>
              </a:ext>
            </a:extLst>
          </p:cNvPr>
          <p:cNvSpPr/>
          <p:nvPr/>
        </p:nvSpPr>
        <p:spPr>
          <a:xfrm>
            <a:off x="6400800" y="4846320"/>
            <a:ext cx="320040" cy="320040"/>
          </a:xfrm>
          <a:prstGeom prst="ellipse">
            <a:avLst/>
          </a:prstGeom>
          <a:solidFill>
            <a:srgbClr val="232262"/>
          </a:solidFill>
          <a:ln/>
        </p:spPr>
        <p:txBody>
          <a:bodyPr/>
          <a:lstStyle/>
          <a:p>
            <a:endParaRPr lang="en-US" sz="2800"/>
          </a:p>
        </p:txBody>
      </p:sp>
      <p:sp>
        <p:nvSpPr>
          <p:cNvPr id="93" name="Text 30">
            <a:extLst>
              <a:ext uri="{FF2B5EF4-FFF2-40B4-BE49-F238E27FC236}">
                <a16:creationId xmlns:a16="http://schemas.microsoft.com/office/drawing/2014/main" id="{78CA1907-4DD9-A228-CFBF-B78EC5FBF06B}"/>
              </a:ext>
            </a:extLst>
          </p:cNvPr>
          <p:cNvSpPr/>
          <p:nvPr/>
        </p:nvSpPr>
        <p:spPr>
          <a:xfrm>
            <a:off x="6400800" y="4846320"/>
            <a:ext cx="3200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dirty="0"/>
          </a:p>
        </p:txBody>
      </p:sp>
      <p:sp>
        <p:nvSpPr>
          <p:cNvPr id="95" name="Text 31">
            <a:extLst>
              <a:ext uri="{FF2B5EF4-FFF2-40B4-BE49-F238E27FC236}">
                <a16:creationId xmlns:a16="http://schemas.microsoft.com/office/drawing/2014/main" id="{AAE1C908-2E49-AB21-E983-512D382D156C}"/>
              </a:ext>
            </a:extLst>
          </p:cNvPr>
          <p:cNvSpPr/>
          <p:nvPr/>
        </p:nvSpPr>
        <p:spPr>
          <a:xfrm>
            <a:off x="6858000" y="4702627"/>
            <a:ext cx="47548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Joint display integration (Creswell &amp; Plano Clark, 2018)</a:t>
            </a:r>
            <a:endParaRPr lang="en-US" dirty="0"/>
          </a:p>
        </p:txBody>
      </p:sp>
      <p:sp>
        <p:nvSpPr>
          <p:cNvPr id="97" name="Text 32">
            <a:extLst>
              <a:ext uri="{FF2B5EF4-FFF2-40B4-BE49-F238E27FC236}">
                <a16:creationId xmlns:a16="http://schemas.microsoft.com/office/drawing/2014/main" id="{091E858C-07F9-8074-AD76-33C9B07335C1}"/>
              </a:ext>
            </a:extLst>
          </p:cNvPr>
          <p:cNvSpPr/>
          <p:nvPr/>
        </p:nvSpPr>
        <p:spPr>
          <a:xfrm>
            <a:off x="11551615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2457369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E0BCD75-5791-5067-E25F-3D9DDC96D6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>
            <a:extLst>
              <a:ext uri="{FF2B5EF4-FFF2-40B4-BE49-F238E27FC236}">
                <a16:creationId xmlns:a16="http://schemas.microsoft.com/office/drawing/2014/main" id="{8884602C-D4A2-D1F8-73BF-8F3BD68F7D09}"/>
              </a:ext>
            </a:extLst>
          </p:cNvPr>
          <p:cNvSpPr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kern="0" spc="200" dirty="0">
                <a:solidFill>
                  <a:srgbClr val="D621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RESULTS</a:t>
            </a:r>
            <a:endParaRPr lang="en-US" dirty="0"/>
          </a:p>
        </p:txBody>
      </p:sp>
      <p:sp>
        <p:nvSpPr>
          <p:cNvPr id="6" name="Text 1">
            <a:extLst>
              <a:ext uri="{FF2B5EF4-FFF2-40B4-BE49-F238E27FC236}">
                <a16:creationId xmlns:a16="http://schemas.microsoft.com/office/drawing/2014/main" id="{44FA47EF-66C8-8808-B196-F4493F6FC512}"/>
              </a:ext>
            </a:extLst>
          </p:cNvPr>
          <p:cNvSpPr/>
          <p:nvPr/>
        </p:nvSpPr>
        <p:spPr>
          <a:xfrm>
            <a:off x="548640" y="658368"/>
            <a:ext cx="106070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23226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Deliberate Choice of Primary Variable</a:t>
            </a:r>
            <a:endParaRPr lang="en-US" sz="4000" dirty="0"/>
          </a:p>
        </p:txBody>
      </p:sp>
      <p:sp>
        <p:nvSpPr>
          <p:cNvPr id="9" name="Text 2">
            <a:extLst>
              <a:ext uri="{FF2B5EF4-FFF2-40B4-BE49-F238E27FC236}">
                <a16:creationId xmlns:a16="http://schemas.microsoft.com/office/drawing/2014/main" id="{E900F7CC-DA0A-ED9D-AA69-53FAFD9F4C13}"/>
              </a:ext>
            </a:extLst>
          </p:cNvPr>
          <p:cNvSpPr/>
          <p:nvPr/>
        </p:nvSpPr>
        <p:spPr>
          <a:xfrm>
            <a:off x="548640" y="1691640"/>
            <a:ext cx="1106424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just">
              <a:lnSpc>
                <a:spcPct val="125000"/>
              </a:lnSpc>
              <a:buNone/>
            </a:pPr>
            <a:r>
              <a:rPr lang="en-US" sz="2000" b="1" dirty="0">
                <a:solidFill>
                  <a:srgbClr val="D621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final exam score? </a:t>
            </a:r>
            <a:r>
              <a:rPr lang="en-US" sz="20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GPA (</a:t>
            </a:r>
            <a:r>
              <a:rPr lang="en-US" sz="2000" b="1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SD = 0.94</a:t>
            </a:r>
            <a:r>
              <a:rPr lang="en-US" sz="20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 and mid-term (</a:t>
            </a:r>
            <a:r>
              <a:rPr lang="en-US" sz="2000" b="1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SD = 0.93</a:t>
            </a:r>
            <a:r>
              <a:rPr lang="en-US" sz="20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) were severely compressed — 80% of students scored above 8.0, </a:t>
            </a:r>
            <a:r>
              <a:rPr lang="en-US" sz="2000" b="1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attenuating</a:t>
            </a:r>
            <a:r>
              <a:rPr lang="en-US" sz="20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Pearson correlation coefficients</a:t>
            </a:r>
            <a:r>
              <a:rPr lang="en-US" sz="20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 Final score showed far greater variance (SD = 1.62), </a:t>
            </a:r>
            <a:r>
              <a:rPr lang="en-US" sz="2000" b="1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avoiding</a:t>
            </a:r>
            <a:r>
              <a:rPr lang="en-US" sz="20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000" b="1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range restriction </a:t>
            </a:r>
            <a:r>
              <a:rPr lang="en-US" sz="2000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(Cohen et al., 2003).</a:t>
            </a:r>
            <a:endParaRPr lang="en-US" sz="2000" dirty="0"/>
          </a:p>
        </p:txBody>
      </p:sp>
      <p:sp>
        <p:nvSpPr>
          <p:cNvPr id="62" name="Text 20">
            <a:extLst>
              <a:ext uri="{FF2B5EF4-FFF2-40B4-BE49-F238E27FC236}">
                <a16:creationId xmlns:a16="http://schemas.microsoft.com/office/drawing/2014/main" id="{7BEE5E69-BD66-81C9-FD21-970F5690E6E1}"/>
              </a:ext>
            </a:extLst>
          </p:cNvPr>
          <p:cNvSpPr/>
          <p:nvPr/>
        </p:nvSpPr>
        <p:spPr>
          <a:xfrm>
            <a:off x="11551615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200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DE2B4B6-D9F8-9341-C055-DFC3BE9208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6934092"/>
              </p:ext>
            </p:extLst>
          </p:nvPr>
        </p:nvGraphicFramePr>
        <p:xfrm>
          <a:off x="640080" y="3263265"/>
          <a:ext cx="11064240" cy="210311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42211">
                  <a:extLst>
                    <a:ext uri="{9D8B030D-6E8A-4147-A177-3AD203B41FA5}">
                      <a16:colId xmlns:a16="http://schemas.microsoft.com/office/drawing/2014/main" val="2299880135"/>
                    </a:ext>
                  </a:extLst>
                </a:gridCol>
                <a:gridCol w="866775">
                  <a:extLst>
                    <a:ext uri="{9D8B030D-6E8A-4147-A177-3AD203B41FA5}">
                      <a16:colId xmlns:a16="http://schemas.microsoft.com/office/drawing/2014/main" val="741531039"/>
                    </a:ext>
                  </a:extLst>
                </a:gridCol>
                <a:gridCol w="704850">
                  <a:extLst>
                    <a:ext uri="{9D8B030D-6E8A-4147-A177-3AD203B41FA5}">
                      <a16:colId xmlns:a16="http://schemas.microsoft.com/office/drawing/2014/main" val="2071390165"/>
                    </a:ext>
                  </a:extLst>
                </a:gridCol>
                <a:gridCol w="7050404">
                  <a:extLst>
                    <a:ext uri="{9D8B030D-6E8A-4147-A177-3AD203B41FA5}">
                      <a16:colId xmlns:a16="http://schemas.microsoft.com/office/drawing/2014/main" val="1951790334"/>
                    </a:ext>
                  </a:extLst>
                </a:gridCol>
              </a:tblGrid>
              <a:tr h="499890"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Variable</a:t>
                      </a:r>
                    </a:p>
                  </a:txBody>
                  <a:tcPr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Mean</a:t>
                      </a:r>
                    </a:p>
                  </a:txBody>
                  <a:tcPr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SD</a:t>
                      </a:r>
                    </a:p>
                  </a:txBody>
                  <a:tcPr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Statistical / Practical status</a:t>
                      </a:r>
                    </a:p>
                  </a:txBody>
                  <a:tcPr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6501686"/>
                  </a:ext>
                </a:extLst>
              </a:tr>
              <a:tr h="564877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GPA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8.67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0.94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Compressed — restricted variance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04531683"/>
                  </a:ext>
                </a:extLst>
              </a:tr>
              <a:tr h="538462"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Mid-term score (30%)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8.70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0.93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Compressed — restricted variance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29973469"/>
                  </a:ext>
                </a:extLst>
              </a:tr>
              <a:tr h="499890"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rgbClr val="C00000"/>
                          </a:solidFill>
                        </a:rPr>
                        <a:t>Final score (40%)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rgbClr val="C00000"/>
                          </a:solidFill>
                        </a:rPr>
                        <a:t>8.21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rgbClr val="C00000"/>
                          </a:solidFill>
                        </a:rPr>
                        <a:t>1.62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rgbClr val="C00000"/>
                          </a:solidFill>
                        </a:rPr>
                        <a:t>Widest variance (~1.7x higher SD) &amp; Highest academic weight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53512701"/>
                  </a:ext>
                </a:extLst>
              </a:tr>
            </a:tbl>
          </a:graphicData>
        </a:graphic>
      </p:graphicFrame>
      <p:sp>
        <p:nvSpPr>
          <p:cNvPr id="5" name="Text 2">
            <a:extLst>
              <a:ext uri="{FF2B5EF4-FFF2-40B4-BE49-F238E27FC236}">
                <a16:creationId xmlns:a16="http://schemas.microsoft.com/office/drawing/2014/main" id="{B25DF6D9-E80F-E5A6-EB3E-39A253AE07FA}"/>
              </a:ext>
            </a:extLst>
          </p:cNvPr>
          <p:cNvSpPr/>
          <p:nvPr/>
        </p:nvSpPr>
        <p:spPr>
          <a:xfrm>
            <a:off x="548640" y="5366384"/>
            <a:ext cx="11064240" cy="8332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just"/>
            <a:r>
              <a:rPr lang="en-US" sz="2000" b="1" dirty="0">
                <a:solidFill>
                  <a:schemeClr val="tx2">
                    <a:lumMod val="50000"/>
                  </a:schemeClr>
                </a:solidFill>
              </a:rPr>
              <a:t>Pre-specified, Not Cherry-Picked</a:t>
            </a:r>
          </a:p>
        </p:txBody>
      </p:sp>
    </p:spTree>
    <p:extLst>
      <p:ext uri="{BB962C8B-B14F-4D97-AF65-F5344CB8AC3E}">
        <p14:creationId xmlns:p14="http://schemas.microsoft.com/office/powerpoint/2010/main" val="37466005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F9E4885-423F-BBBC-A7EA-8D44A8359F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0">
            <a:extLst>
              <a:ext uri="{FF2B5EF4-FFF2-40B4-BE49-F238E27FC236}">
                <a16:creationId xmlns:a16="http://schemas.microsoft.com/office/drawing/2014/main" id="{03C3426A-C5D2-BE53-EE17-7B722FABE33C}"/>
              </a:ext>
            </a:extLst>
          </p:cNvPr>
          <p:cNvSpPr/>
          <p:nvPr/>
        </p:nvSpPr>
        <p:spPr>
          <a:xfrm>
            <a:off x="548640" y="38404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kern="0" spc="200" dirty="0">
                <a:solidFill>
                  <a:srgbClr val="D621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RESULTS · RQ1</a:t>
            </a:r>
            <a:endParaRPr lang="en-US" dirty="0"/>
          </a:p>
        </p:txBody>
      </p:sp>
      <p:sp>
        <p:nvSpPr>
          <p:cNvPr id="7" name="Text 1">
            <a:extLst>
              <a:ext uri="{FF2B5EF4-FFF2-40B4-BE49-F238E27FC236}">
                <a16:creationId xmlns:a16="http://schemas.microsoft.com/office/drawing/2014/main" id="{051493A0-9A48-E95F-5DAF-81573560BBA4}"/>
              </a:ext>
            </a:extLst>
          </p:cNvPr>
          <p:cNvSpPr/>
          <p:nvPr/>
        </p:nvSpPr>
        <p:spPr>
          <a:xfrm>
            <a:off x="548640" y="658368"/>
            <a:ext cx="1060704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23226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Performance Does Not Predict ESL Identity</a:t>
            </a:r>
            <a:endParaRPr lang="en-US" sz="4000" dirty="0"/>
          </a:p>
        </p:txBody>
      </p:sp>
      <p:graphicFrame>
        <p:nvGraphicFramePr>
          <p:cNvPr id="10" name="Chart 0">
            <a:extLst>
              <a:ext uri="{FF2B5EF4-FFF2-40B4-BE49-F238E27FC236}">
                <a16:creationId xmlns:a16="http://schemas.microsoft.com/office/drawing/2014/main" id="{84009CDC-6D3C-3E0E-ADE4-A3E07EEE9E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22996187"/>
              </p:ext>
            </p:extLst>
          </p:nvPr>
        </p:nvGraphicFramePr>
        <p:xfrm>
          <a:off x="457200" y="1600200"/>
          <a:ext cx="7132320" cy="416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Text 2">
            <a:extLst>
              <a:ext uri="{FF2B5EF4-FFF2-40B4-BE49-F238E27FC236}">
                <a16:creationId xmlns:a16="http://schemas.microsoft.com/office/drawing/2014/main" id="{697B1BA7-A927-C9D2-E23F-D7DC24C403C9}"/>
              </a:ext>
            </a:extLst>
          </p:cNvPr>
          <p:cNvSpPr/>
          <p:nvPr/>
        </p:nvSpPr>
        <p:spPr>
          <a:xfrm>
            <a:off x="457200" y="5806440"/>
            <a:ext cx="7315200" cy="3931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5B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Dashed benchmark in the full paper's Figure 3 marks r = .30 (medium). † p&lt;.10  * p&lt;.05  ** p&lt;.01</a:t>
            </a:r>
            <a:endParaRPr lang="en-US" sz="1400" dirty="0"/>
          </a:p>
        </p:txBody>
      </p:sp>
      <p:sp>
        <p:nvSpPr>
          <p:cNvPr id="16" name="Shape 3">
            <a:extLst>
              <a:ext uri="{FF2B5EF4-FFF2-40B4-BE49-F238E27FC236}">
                <a16:creationId xmlns:a16="http://schemas.microsoft.com/office/drawing/2014/main" id="{BDEA3793-1767-D263-7FBE-5B1A43823E22}"/>
              </a:ext>
            </a:extLst>
          </p:cNvPr>
          <p:cNvSpPr/>
          <p:nvPr/>
        </p:nvSpPr>
        <p:spPr>
          <a:xfrm>
            <a:off x="7772400" y="1737360"/>
            <a:ext cx="3840480" cy="4480560"/>
          </a:xfrm>
          <a:prstGeom prst="roundRect">
            <a:avLst>
              <a:gd name="adj" fmla="val 1905"/>
            </a:avLst>
          </a:prstGeom>
          <a:solidFill>
            <a:srgbClr val="EDF0F8"/>
          </a:solidFill>
          <a:ln/>
        </p:spPr>
        <p:txBody>
          <a:bodyPr/>
          <a:lstStyle/>
          <a:p>
            <a:endParaRPr lang="en-US" sz="2400"/>
          </a:p>
        </p:txBody>
      </p:sp>
      <p:sp>
        <p:nvSpPr>
          <p:cNvPr id="19" name="Text 4">
            <a:extLst>
              <a:ext uri="{FF2B5EF4-FFF2-40B4-BE49-F238E27FC236}">
                <a16:creationId xmlns:a16="http://schemas.microsoft.com/office/drawing/2014/main" id="{948D2973-D0B2-5F5F-CACC-A0C079C21BCA}"/>
              </a:ext>
            </a:extLst>
          </p:cNvPr>
          <p:cNvSpPr/>
          <p:nvPr/>
        </p:nvSpPr>
        <p:spPr>
          <a:xfrm>
            <a:off x="8001000" y="1920240"/>
            <a:ext cx="3383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Final Score → ESL Index</a:t>
            </a:r>
            <a:endParaRPr lang="en-US" dirty="0"/>
          </a:p>
        </p:txBody>
      </p:sp>
      <p:sp>
        <p:nvSpPr>
          <p:cNvPr id="22" name="Text 5">
            <a:extLst>
              <a:ext uri="{FF2B5EF4-FFF2-40B4-BE49-F238E27FC236}">
                <a16:creationId xmlns:a16="http://schemas.microsoft.com/office/drawing/2014/main" id="{3C72AC52-B98F-63BF-EB48-3A43FC2DCCC1}"/>
              </a:ext>
            </a:extLst>
          </p:cNvPr>
          <p:cNvSpPr/>
          <p:nvPr/>
        </p:nvSpPr>
        <p:spPr>
          <a:xfrm>
            <a:off x="8001000" y="2286000"/>
            <a:ext cx="3383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D621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 = .156, p = .225 (n.s.)</a:t>
            </a:r>
            <a:endParaRPr lang="en-US" sz="2400" dirty="0"/>
          </a:p>
        </p:txBody>
      </p:sp>
      <p:sp>
        <p:nvSpPr>
          <p:cNvPr id="25" name="Shape 6">
            <a:extLst>
              <a:ext uri="{FF2B5EF4-FFF2-40B4-BE49-F238E27FC236}">
                <a16:creationId xmlns:a16="http://schemas.microsoft.com/office/drawing/2014/main" id="{2516DA97-4AFE-53E4-C437-40A20B3A6A7F}"/>
              </a:ext>
            </a:extLst>
          </p:cNvPr>
          <p:cNvSpPr/>
          <p:nvPr/>
        </p:nvSpPr>
        <p:spPr>
          <a:xfrm>
            <a:off x="8001000" y="2880360"/>
            <a:ext cx="3383280" cy="0"/>
          </a:xfrm>
          <a:prstGeom prst="line">
            <a:avLst/>
          </a:prstGeom>
          <a:noFill/>
          <a:ln w="12700">
            <a:solidFill>
              <a:srgbClr val="C9CEDB"/>
            </a:solidFill>
            <a:prstDash val="solid"/>
          </a:ln>
        </p:spPr>
        <p:txBody>
          <a:bodyPr/>
          <a:lstStyle/>
          <a:p>
            <a:endParaRPr lang="en-US" sz="2400"/>
          </a:p>
        </p:txBody>
      </p:sp>
      <p:sp>
        <p:nvSpPr>
          <p:cNvPr id="28" name="Text 7">
            <a:extLst>
              <a:ext uri="{FF2B5EF4-FFF2-40B4-BE49-F238E27FC236}">
                <a16:creationId xmlns:a16="http://schemas.microsoft.com/office/drawing/2014/main" id="{A1B609C1-EA1D-F039-CD6C-E99CE1CCD897}"/>
              </a:ext>
            </a:extLst>
          </p:cNvPr>
          <p:cNvSpPr/>
          <p:nvPr/>
        </p:nvSpPr>
        <p:spPr>
          <a:xfrm>
            <a:off x="8001000" y="3017520"/>
            <a:ext cx="33832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23226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Mid-term → ESL Index</a:t>
            </a:r>
            <a:endParaRPr lang="en-US" dirty="0"/>
          </a:p>
        </p:txBody>
      </p:sp>
      <p:sp>
        <p:nvSpPr>
          <p:cNvPr id="31" name="Text 8">
            <a:extLst>
              <a:ext uri="{FF2B5EF4-FFF2-40B4-BE49-F238E27FC236}">
                <a16:creationId xmlns:a16="http://schemas.microsoft.com/office/drawing/2014/main" id="{B8BF5712-3F7D-F91F-C08F-89F98105C76B}"/>
              </a:ext>
            </a:extLst>
          </p:cNvPr>
          <p:cNvSpPr/>
          <p:nvPr/>
        </p:nvSpPr>
        <p:spPr>
          <a:xfrm>
            <a:off x="8001000" y="3383280"/>
            <a:ext cx="33832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3226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 = .329**, p = .009</a:t>
            </a:r>
            <a:endParaRPr lang="en-US" sz="2400" dirty="0"/>
          </a:p>
        </p:txBody>
      </p:sp>
      <p:sp>
        <p:nvSpPr>
          <p:cNvPr id="33" name="Text 9">
            <a:extLst>
              <a:ext uri="{FF2B5EF4-FFF2-40B4-BE49-F238E27FC236}">
                <a16:creationId xmlns:a16="http://schemas.microsoft.com/office/drawing/2014/main" id="{394F01A2-102C-D794-260F-C50C128424F0}"/>
              </a:ext>
            </a:extLst>
          </p:cNvPr>
          <p:cNvSpPr/>
          <p:nvPr/>
        </p:nvSpPr>
        <p:spPr>
          <a:xfrm>
            <a:off x="8001000" y="3931920"/>
            <a:ext cx="33832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i="1" dirty="0">
                <a:solidFill>
                  <a:srgbClr val="5B62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correlations are positive and directionally consistent — no reversal is observed across any measure.</a:t>
            </a:r>
            <a:endParaRPr lang="en-US" sz="1600" dirty="0"/>
          </a:p>
        </p:txBody>
      </p:sp>
      <p:sp>
        <p:nvSpPr>
          <p:cNvPr id="36" name="Text 10">
            <a:extLst>
              <a:ext uri="{FF2B5EF4-FFF2-40B4-BE49-F238E27FC236}">
                <a16:creationId xmlns:a16="http://schemas.microsoft.com/office/drawing/2014/main" id="{7A085255-DC1A-7C24-1448-8CBB4855EDB3}"/>
              </a:ext>
            </a:extLst>
          </p:cNvPr>
          <p:cNvSpPr/>
          <p:nvPr/>
        </p:nvSpPr>
        <p:spPr>
          <a:xfrm>
            <a:off x="8001000" y="4892040"/>
            <a:ext cx="3794760" cy="118218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>
              <a:lnSpc>
                <a:spcPct val="120000"/>
              </a:lnSpc>
            </a:pPr>
            <a:r>
              <a:rPr lang="en-US" b="1" dirty="0">
                <a:solidFill>
                  <a:srgbClr val="D621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a null finding</a:t>
            </a:r>
          </a:p>
          <a:p>
            <a:pPr>
              <a:lnSpc>
                <a:spcPct val="120000"/>
              </a:lnSpc>
            </a:pPr>
            <a:r>
              <a:rPr lang="en-US" b="1" dirty="0">
                <a:solidFill>
                  <a:srgbClr val="D621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Framed through Darvin &amp; Norton’s lens: investment ≠ performance (DISTINCT CONSTRUCTS)</a:t>
            </a:r>
            <a:endParaRPr lang="en-US" dirty="0"/>
          </a:p>
        </p:txBody>
      </p:sp>
      <p:sp>
        <p:nvSpPr>
          <p:cNvPr id="39" name="Text 11">
            <a:extLst>
              <a:ext uri="{FF2B5EF4-FFF2-40B4-BE49-F238E27FC236}">
                <a16:creationId xmlns:a16="http://schemas.microsoft.com/office/drawing/2014/main" id="{9ED60833-EAAE-F531-8897-6C00A55A598B}"/>
              </a:ext>
            </a:extLst>
          </p:cNvPr>
          <p:cNvSpPr/>
          <p:nvPr/>
        </p:nvSpPr>
        <p:spPr>
          <a:xfrm>
            <a:off x="11551615" y="644652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1074259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899</TotalTime>
  <Words>3289</Words>
  <Application>Microsoft Office PowerPoint</Application>
  <PresentationFormat>Widescreen</PresentationFormat>
  <Paragraphs>584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41" baseType="lpstr">
      <vt:lpstr>Aptos</vt:lpstr>
      <vt:lpstr>Aptos Display</vt:lpstr>
      <vt:lpstr>Arial</vt:lpstr>
      <vt:lpstr>Calibri</vt:lpstr>
      <vt:lpstr>Calibri Light</vt:lpstr>
      <vt:lpstr>Cambria</vt:lpstr>
      <vt:lpstr>Inter</vt:lpstr>
      <vt:lpstr>Inter Medium</vt:lpstr>
      <vt:lpstr>Inter SemiBold</vt:lpstr>
      <vt:lpstr>Plus Jakarta Sans</vt:lpstr>
      <vt:lpstr>Plus Jakarta Sans ExtraBold</vt:lpstr>
      <vt:lpstr>Times New Roman</vt:lpstr>
      <vt:lpstr>Office Theme</vt:lpstr>
      <vt:lpstr>Custom Design</vt:lpstr>
      <vt:lpstr>Integrating Global Citizenship Education into Culture Courses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Phong Tran</cp:lastModifiedBy>
  <cp:revision>103</cp:revision>
  <dcterms:created xsi:type="dcterms:W3CDTF">2026-05-13T09:28:47Z</dcterms:created>
  <dcterms:modified xsi:type="dcterms:W3CDTF">2026-08-26T15:29:34Z</dcterms:modified>
</cp:coreProperties>
</file>