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notesMasterIdLst>
    <p:notesMasterId r:id="rId25"/>
  </p:notesMasterIdLst>
  <p:handoutMasterIdLst>
    <p:handoutMasterId r:id="rId26"/>
  </p:handoutMasterIdLst>
  <p:sldIdLst>
    <p:sldId id="270" r:id="rId3"/>
    <p:sldId id="268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9" r:id="rId20"/>
    <p:sldId id="288" r:id="rId21"/>
    <p:sldId id="290" r:id="rId22"/>
    <p:sldId id="291" r:id="rId23"/>
    <p:sldId id="267" r:id="rId24"/>
  </p:sldIdLst>
  <p:sldSz cx="12192000" cy="6858000"/>
  <p:notesSz cx="9144000" cy="6858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346E"/>
    <a:srgbClr val="232262"/>
    <a:srgbClr val="D621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39" autoAdjust="0"/>
    <p:restoredTop sz="94645"/>
  </p:normalViewPr>
  <p:slideViewPr>
    <p:cSldViewPr snapToGrid="0">
      <p:cViewPr varScale="1">
        <p:scale>
          <a:sx n="78" d="100"/>
          <a:sy n="78" d="100"/>
        </p:scale>
        <p:origin x="115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4" d="100"/>
          <a:sy n="114" d="100"/>
        </p:scale>
        <p:origin x="244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204DA4C-2DDE-44FC-AC9A-836D552478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4A5A04-4E17-4E2F-95E8-F42AEA80B5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E7FF6C-2ED7-422B-82BF-A56B964E84FC}" type="datetimeFigureOut">
              <a:rPr lang="vi-VN" smtClean="0"/>
              <a:t>24/07/2026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FE252B-7E07-48E0-85BD-EDA168E7CAE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E1545B-4077-4FB3-B035-B2EF9E6516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A552DD-5C7E-46EC-A854-D977DBFFA6C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511407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5474E-4AEA-4312-9EFD-B0CF95A4EF9C}" type="datetimeFigureOut">
              <a:rPr lang="vi-VN" smtClean="0"/>
              <a:t>24/07/2026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C2959F-E4F1-4AA0-BFF0-8E1F7AD9265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67464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ADE5A6-3F5A-45B8-97EF-D579F1586A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206CC5-87D1-4CCD-A112-BBC459AEE4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19" y="3612208"/>
            <a:ext cx="12192000" cy="335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DD1E70C-D5D6-469B-BCE9-2C25C4895FF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053" y="4129839"/>
            <a:ext cx="3606650" cy="290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A04BE7-BBC8-4543-B489-92D4DF992A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5" t="3148" r="6152" b="67435"/>
          <a:stretch/>
        </p:blipFill>
        <p:spPr>
          <a:xfrm>
            <a:off x="2553920" y="1645768"/>
            <a:ext cx="7084159" cy="6863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9760F9-FB53-4EEB-AEE6-7F8D57F6702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915" y="171045"/>
            <a:ext cx="2461449" cy="13142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5C4E8C-A173-4500-B0E5-67E65CA223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86" y="171044"/>
            <a:ext cx="3000872" cy="13861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9A94DB-A5C1-4F8F-90E0-852518F9BD8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188" y="88531"/>
            <a:ext cx="2824229" cy="138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620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8795F-2E9F-4B4A-9412-63E99D83F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41D61-56A8-454E-AE8E-001BA29424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6476EA-27D6-4BB6-8FFF-F9BF46EE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E6E166-54ED-4676-9EF4-83C8BAF5F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24/07/2026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2341F5-7960-4E66-9E6B-23346FB19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D464B6-24C8-49F5-B842-117A6FE8C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45581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E7475-4DBA-4A48-9838-B4DE0A30D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518F38-9FC4-455D-96CF-C44C8FA7D5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FFCF75-480B-467A-9675-90404E17D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B27D20-225A-4FB8-AB8E-0231BBD0DC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D53B65-433D-4996-A34F-F4C9CA4F8A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C2057F-E1DF-4DC0-9157-0A20632A6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24/07/2026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B692F5-7236-4181-8C17-510FFB565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B7C9F8-44B3-4A25-9CE0-6D57DA69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81167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181CE-1402-4A4C-8E32-2480A2D97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3BB387-9C39-400D-82B1-26F72C823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24/07/2026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F9295D-129F-462F-90C0-102A469F8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E26FCA-AB57-4FC1-81CC-747EE814A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49939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1F80E0-B573-404F-B9FA-B7B7703A4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24/07/2026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8C0559-B0B4-4C13-8E27-95A2149EE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102794-D01F-4280-9468-4A3E9D80A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834124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173F4-77AC-4C05-892C-BDBAB70F4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ECF04-6865-45FA-BA1C-75C06E235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E1316D-3976-4DFD-9F41-5834CDD506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EB943E-90DA-4530-A7BD-B3B8FA212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24/07/2026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79601-5367-4CB6-885C-A743DA657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F088D7-7EB7-4E69-8221-EB3561E40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634862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EEFE3-DA48-45C3-A4B4-8B48548BE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37F8F6-FBF5-441B-BEB6-59DC1A19C5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260F24-96C9-4EB5-97AA-14A0FB9B3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5851EE-C369-4C5C-9103-684CAA616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24/07/2026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5C14AB-F68A-4BD5-9C62-10AA19E88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D9F8E4-139C-430C-9101-4EBC6E4F6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185099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A9BB4-2115-4A19-9777-EEFA14A53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867C59-78E4-4935-933E-D6B8221050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F45B91-2B97-4556-AFE6-8B6C75BD5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24/07/2026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4F2063-BB16-4B98-B1EA-0F7973946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5EC366-07F3-4C1B-98F0-8B8BA06E3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17803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17108E-BA00-44E9-8C3D-1FDD43FDF2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B55AB0-27B3-4618-A77E-F8E8156D29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95AB41-EC12-4FD2-AFEF-6FEC3EA5E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24/07/2026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F9F4E-1504-4EB8-BE66-F8FA2EC80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A8796-7812-436F-92E7-55AA2689D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359832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D6930-7809-8417-4F75-B05AAA40F0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31180B-51C1-054C-DA02-65D40D27E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9690CC-111A-9FB9-96F3-C3B5817B2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07/24/2026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DB9CFD-7807-3E09-B9FA-6D57E72D9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B85F9-5013-4C9F-D9DA-433EBD8B4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5833506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54FD-6B69-425C-89B6-75108D279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42D70-0D39-A8F8-9263-E7740C4D7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04A795-DAAC-D70B-DFF8-7B4764888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07/24/2026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958C4-2BA0-D9D0-293E-DF212F471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5151C-4033-9791-A2C9-EA5B2A260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069870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7928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90D55-B4A8-92E3-5FE0-8BC40398B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9C9CA-8542-1C33-BF8E-2F7BEF7CF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2017BB-9F5D-876C-042D-57E8694DB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07/24/2026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F3188D-8118-E716-6748-B4F7BFD18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989252-C2D8-E3B9-E203-386BA6C92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288314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12397-DFB3-4ECD-0DD8-F32F7D48C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37A78-69C1-C2DD-80CF-9E0A799300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F4A0E9-2FF4-72CA-1073-5C28D9026A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80BEA5-B1B7-2A1F-5371-02A1CD91B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07/24/2026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A9F542-2112-E8ED-B2FD-3EFECE0B2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1CE0E-1D6D-1142-1FCB-67453D9F4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3349887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752FE-433E-4F82-30CF-9ED0D82C7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98787-9C71-4D89-9D2A-134FA8AA5D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EE227E-7200-0BA9-272F-96D448CA58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5A8668-ADC1-9D7A-E090-5E9B5FA562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C50426-5F79-5C39-B3F6-433AFC5FCD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915FED-6C4E-0E9F-4B64-164306C95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07/24/2026</a:t>
            </a:fld>
            <a:endParaRPr lang="en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E5852F-7774-6BB1-F405-316F34A96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F1C932-A95F-5AC4-6945-581BFEAF8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7021351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3BD47-8660-DC32-F054-CEEACF3B5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3D29B0-77E9-273E-51BE-C47EDEAE7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07/24/2026</a:t>
            </a:fld>
            <a:endParaRPr lang="en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4D0191-D069-9EEA-0538-865DB010E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A2D24D-0449-7B8B-B7BE-A50A7D5B3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5077673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64934-AB52-9C30-5E7C-DE7D6DE92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07/24/2026</a:t>
            </a:fld>
            <a:endParaRPr lang="en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C78B98-1989-E91E-DDCF-8D19EF834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666709-2D79-5923-28B5-F978BFAF6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241722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17FA9-0A7C-05E7-79D9-049879D8A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5DEF3-7FEE-ABB7-C19C-0A971E37F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FA0AA9-91F4-E248-3905-99DF6F5747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126D21-CD80-0F29-BA33-D9550386E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07/24/2026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F09328-8349-0BC2-BD6B-F2B685ABF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FE5BF6-2A21-17CB-C40F-EA1FE3FB8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0281483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ED7F4-188D-FDE7-C3D8-91B93B867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43659A-6A66-7CCB-2244-0C323CF700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A510DF-24DD-DE31-7CC7-13E5D27230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463363-EA8A-002A-BEA5-2DF55F133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07/24/2026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9F1E0C-22A3-10DB-C0D0-647F27F13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C604EB-4E94-40D0-A7DF-B49B6F07B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1796717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D3AFF-44B9-A7A8-4ACB-C6294726A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3C57B2-D2F3-0942-DF6A-42F6303F1D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5D80C1-7C55-F939-BF81-620B78837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07/24/2026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CA5E6B-968E-AC08-82AC-15146B0F4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97F26F-7F0E-404B-D925-0147F865D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12920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C801C9-D500-DA9A-94BF-27B9762BF1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86691B-8D46-B83A-747E-3D4149E491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004885-7B1B-7101-A384-644279A50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07/24/2026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D9C7E7-9558-2E63-6BBA-4A880D98B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B30D0D-1C55-4EE1-F3C2-343B1908F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112165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1184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0923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5274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527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325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B7AE3-C4F5-4BD7-A7CC-0A7AA2672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F9B02-02C6-4064-AA2A-998AF0378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E75FC-64E6-423D-A57B-81F67A7C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24/07/2026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158DA1-AD3C-40CD-8446-3C70FAFC7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33D6A-0C73-4CA8-87CE-BEA1C8FC2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66006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11775-E532-4726-ACBA-788BBA08E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A845B-26C2-4699-AE1B-098F72482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415E6-EBFA-4ACC-8451-A449E662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24/07/2026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74B71A-AE75-481F-B6B7-46A9F5949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AAFFE-EFF2-487C-9091-046A76B67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58501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97FE6A-08C9-4D25-B607-A48DF5C5D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A5C297-23F0-4779-8981-1E704C84D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28781-FAAC-4489-842D-9C753E6B80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7CB12-469E-4238-BFD0-91FDC57358D9}" type="datetimeFigureOut">
              <a:rPr lang="vi-VN" smtClean="0"/>
              <a:t>24/07/2026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F8050-C03C-427A-9CAA-A6EB7B3492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8183F6-DA1E-48C5-93B3-D204281CCB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35803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3" r:id="rId3"/>
    <p:sldLayoutId id="2147483662" r:id="rId4"/>
    <p:sldLayoutId id="2147483661" r:id="rId5"/>
    <p:sldLayoutId id="2147483664" r:id="rId6"/>
    <p:sldLayoutId id="2147483665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63D6BF-B1B4-8908-D54C-537264843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01B9F1-AF2F-5089-6F1C-345B887C1D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F189DF-603F-EEDA-0B7C-A38CFC210A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0DF558-372D-3840-BD05-5D15AD7E3CB7}" type="datetimeFigureOut">
              <a:rPr lang="en-VN" smtClean="0"/>
              <a:t>07/24/2026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6D41B-6EB3-808B-5781-B7B77B201D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41469-9783-EF34-0017-6D514190D8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616232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georgiougeorg.com/" TargetMode="External"/><Relationship Id="rId3" Type="http://schemas.openxmlformats.org/officeDocument/2006/relationships/image" Target="../media/image22.png"/><Relationship Id="rId7" Type="http://schemas.openxmlformats.org/officeDocument/2006/relationships/hyperlink" Target="mailto:georgiou.georg@unic.ac.cy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6" Type="http://schemas.openxmlformats.org/officeDocument/2006/relationships/hyperlink" Target="mailto:joe@benjama.ac.th" TargetMode="External"/><Relationship Id="rId5" Type="http://schemas.openxmlformats.org/officeDocument/2006/relationships/hyperlink" Target="mailto:joemary.ibanez@gmail.com" TargetMode="Externa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6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03D656-97DC-F1A7-18DA-C95957931E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965" y="312275"/>
            <a:ext cx="977764" cy="9786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CE3264-8C1C-E5C5-7B2B-09F21C20A4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279" y="312275"/>
            <a:ext cx="958652" cy="9786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030108-139E-3580-1F43-92859479EC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860" y="312275"/>
            <a:ext cx="962738" cy="9786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0D2479-BAC5-F352-4CEE-B8048567A78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5" t="3148" r="6152" b="67435"/>
          <a:stretch/>
        </p:blipFill>
        <p:spPr>
          <a:xfrm>
            <a:off x="3370219" y="1467706"/>
            <a:ext cx="5451562" cy="528192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A1E633C9-2B65-CA27-9AF1-A4A714F11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83242"/>
            <a:ext cx="10515600" cy="2184401"/>
          </a:xfrm>
        </p:spPr>
        <p:txBody>
          <a:bodyPr>
            <a:noAutofit/>
          </a:bodyPr>
          <a:lstStyle/>
          <a:p>
            <a:pPr algn="ctr"/>
            <a:r>
              <a:rPr lang="en-US" sz="4200" b="1" dirty="0"/>
              <a:t>Improving Sentence Writing through Rotational Pair Work: Evidence from CEFR-Informed Classroom Assessment</a:t>
            </a:r>
            <a:endParaRPr lang="en-VN" sz="4200" b="1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0F654EE3-ECB6-4BC6-CB6C-346CAC1920B2}"/>
              </a:ext>
            </a:extLst>
          </p:cNvPr>
          <p:cNvSpPr txBox="1">
            <a:spLocks/>
          </p:cNvSpPr>
          <p:nvPr/>
        </p:nvSpPr>
        <p:spPr>
          <a:xfrm>
            <a:off x="1824242" y="4774758"/>
            <a:ext cx="4558356" cy="838265"/>
          </a:xfrm>
          <a:prstGeom prst="rect">
            <a:avLst/>
          </a:prstGeom>
          <a:noFill/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Joe Mary Ibañez </a:t>
            </a:r>
          </a:p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Teacher-SMTP</a:t>
            </a:r>
          </a:p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Benjamarachutit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School, Thailand</a:t>
            </a:r>
          </a:p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F5DB123-038A-2F60-40CF-137BE888670A}"/>
              </a:ext>
            </a:extLst>
          </p:cNvPr>
          <p:cNvSpPr txBox="1">
            <a:spLocks/>
          </p:cNvSpPr>
          <p:nvPr/>
        </p:nvSpPr>
        <p:spPr>
          <a:xfrm>
            <a:off x="7158605" y="4666137"/>
            <a:ext cx="4463124" cy="10555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anose="05000000000000000000" pitchFamily="2" charset="2"/>
              </a:rPr>
              <a:t>Dr Georgios Georgiou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anose="05000000000000000000" pitchFamily="2" charset="2"/>
              </a:rPr>
              <a:t>Assistant Professor of Linguistics University of Nicosia, Cyprus</a:t>
            </a:r>
          </a:p>
        </p:txBody>
      </p:sp>
    </p:spTree>
    <p:extLst>
      <p:ext uri="{BB962C8B-B14F-4D97-AF65-F5344CB8AC3E}">
        <p14:creationId xmlns:p14="http://schemas.microsoft.com/office/powerpoint/2010/main" val="1420011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D5CAC0-F9C1-36CB-C845-393E88598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52315-D049-9687-7FF3-0D0BAE59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Methodology – Procedure  </a:t>
            </a:r>
            <a:endParaRPr lang="en-V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F6DD5D-83B9-C86F-B49F-001B12DE0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335"/>
            <a:ext cx="10515600" cy="4672628"/>
          </a:xfrm>
        </p:spPr>
        <p:txBody>
          <a:bodyPr>
            <a:norm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en-V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9954C49-CD4A-59E2-835D-E1095771727A}"/>
              </a:ext>
            </a:extLst>
          </p:cNvPr>
          <p:cNvSpPr txBox="1">
            <a:spLocks/>
          </p:cNvSpPr>
          <p:nvPr/>
        </p:nvSpPr>
        <p:spPr>
          <a:xfrm>
            <a:off x="1086464" y="1388141"/>
            <a:ext cx="10267335" cy="47085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Intervention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Two days after the pretest.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Class organization: 5 stations, 6 students per station, mixed-ability pairs based on placement-test bands.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Materials: 20 public signs, numbered response sheets, A4 clipboards.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Total duration: 50 minutes.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Lesson stages: a) Warm-up: 5 m, b) Instruction and scaffolding: 10 m, c) Guided practice: 5 m, d) Station rotation: 20 m, e) Whole-class wrap-up: 10 m.</a:t>
            </a:r>
          </a:p>
        </p:txBody>
      </p:sp>
    </p:spTree>
    <p:extLst>
      <p:ext uri="{BB962C8B-B14F-4D97-AF65-F5344CB8AC3E}">
        <p14:creationId xmlns:p14="http://schemas.microsoft.com/office/powerpoint/2010/main" val="1187282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494D24-8D3B-AD5C-8827-5C24D6448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E8C48-E638-DD2A-D8E0-479B51314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Methodology – Procedure  </a:t>
            </a:r>
            <a:endParaRPr lang="en-V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9A63DC-E3BD-0635-1DE8-5831CDAAA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335"/>
            <a:ext cx="10515600" cy="4672628"/>
          </a:xfrm>
        </p:spPr>
        <p:txBody>
          <a:bodyPr>
            <a:norm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en-VN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24D20A1-B8A4-D56B-2504-AB8C444C5960}"/>
              </a:ext>
            </a:extLst>
          </p:cNvPr>
          <p:cNvSpPr txBox="1">
            <a:spLocks/>
          </p:cNvSpPr>
          <p:nvPr/>
        </p:nvSpPr>
        <p:spPr>
          <a:xfrm>
            <a:off x="838200" y="1348812"/>
            <a:ext cx="10213257" cy="47085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Intervention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 each station, students worked in pairs to: interpret each sign, discuss possible modal choices, write one complete sentence per sign, and match responses to numbered answer-sheet spaces.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Rotation procedure: Four signs were placed at each station; students spent about 4 minutes at each station; a bell signaled clockwise movement; pairs were later reassigned to vary peer interaction.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Feedback and checking: Students peer-checked selected responses using a rubric; focus: grammar, sentence construction, and spelling/punctuation; the teacher gave feedback on common errors.</a:t>
            </a:r>
          </a:p>
        </p:txBody>
      </p:sp>
    </p:spTree>
    <p:extLst>
      <p:ext uri="{BB962C8B-B14F-4D97-AF65-F5344CB8AC3E}">
        <p14:creationId xmlns:p14="http://schemas.microsoft.com/office/powerpoint/2010/main" val="4072031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134BCD-CCE9-B6FF-BD70-6946C9A2D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F8EF6-BC59-C7A6-8CCE-3FA50A49E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Methodology – Procedure  </a:t>
            </a:r>
            <a:endParaRPr lang="en-V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B1DE0-41EC-1C03-4834-6456C2C9D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335"/>
            <a:ext cx="10515600" cy="4672628"/>
          </a:xfrm>
        </p:spPr>
        <p:txBody>
          <a:bodyPr>
            <a:norm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en-V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352AE7-1D42-F3F5-BA68-8DF6AA93ED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9500" y="1602197"/>
            <a:ext cx="6312999" cy="420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540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6401C3-015A-7755-1220-B40E9F534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DE2EB-9A91-7541-52C4-A7CAD53EA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Methodology – Procedure  </a:t>
            </a:r>
            <a:endParaRPr lang="en-V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3362D-06F8-1FD4-A4CE-E25EEE8E3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335"/>
            <a:ext cx="10515600" cy="4672628"/>
          </a:xfrm>
        </p:spPr>
        <p:txBody>
          <a:bodyPr>
            <a:norm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en-VN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65901B4-6E11-CDB0-5D66-07869D656F51}"/>
              </a:ext>
            </a:extLst>
          </p:cNvPr>
          <p:cNvSpPr txBox="1">
            <a:spLocks/>
          </p:cNvSpPr>
          <p:nvPr/>
        </p:nvSpPr>
        <p:spPr>
          <a:xfrm>
            <a:off x="838200" y="1579563"/>
            <a:ext cx="10085439" cy="47085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Posttest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Task: Same as pretest, but 6 new signs (15 m).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B62C39-97F8-7B83-33F9-269AA7255A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415" y="2702078"/>
            <a:ext cx="4903007" cy="327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023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B117B2-11D3-4B19-A97A-1962B3B61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BD88C-D82F-DE3B-EE03-898BE5184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Methodology – Procedure  </a:t>
            </a:r>
            <a:endParaRPr lang="en-V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F1E74-8EFB-BDD0-533E-651DAE3B7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335"/>
            <a:ext cx="10515600" cy="4672628"/>
          </a:xfrm>
        </p:spPr>
        <p:txBody>
          <a:bodyPr>
            <a:norm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en-V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260567E-C268-0E7A-52D1-EB0A5592A7DF}"/>
              </a:ext>
            </a:extLst>
          </p:cNvPr>
          <p:cNvSpPr txBox="1">
            <a:spLocks/>
          </p:cNvSpPr>
          <p:nvPr/>
        </p:nvSpPr>
        <p:spPr>
          <a:xfrm>
            <a:off x="1093839" y="1386348"/>
            <a:ext cx="10259961" cy="46021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Assessment and scoring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CEFR-informed analytic rubric for sentence-level writing.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Three criteria: grammatical accuracy, sentence construction, orthographic control.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4-point scale: 1–4 for each criterion (one rater).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Unit of analysis: one sentence per sign.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Each sentence received three separate scores.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Reliability was acceptable to excellent: </a:t>
            </a:r>
            <a:r>
              <a:rPr kumimoji="0" lang="el-GR" sz="25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</a:t>
            </a:r>
            <a:r>
              <a:rPr kumimoji="0" lang="el-GR" sz="2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= 0.77–0.92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Mean criterion scores were used for descriptive reporting; sentence-level scores for inferential analysis.</a:t>
            </a:r>
          </a:p>
        </p:txBody>
      </p:sp>
    </p:spTree>
    <p:extLst>
      <p:ext uri="{BB962C8B-B14F-4D97-AF65-F5344CB8AC3E}">
        <p14:creationId xmlns:p14="http://schemas.microsoft.com/office/powerpoint/2010/main" val="7508409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000B14-04E1-BB02-A129-19522AD00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90876-754D-11D2-1E21-FFDA2E77A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Methodology – Procedure  </a:t>
            </a:r>
            <a:endParaRPr lang="en-V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79FE8E-9FF2-49D9-0EEA-B1F39E327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335"/>
            <a:ext cx="10515600" cy="4672628"/>
          </a:xfrm>
        </p:spPr>
        <p:txBody>
          <a:bodyPr>
            <a:norm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en-V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E172F2-AA32-04F9-447D-DB25118679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953" y="1543204"/>
            <a:ext cx="8740094" cy="4149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425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BBCBE7-1AF6-404B-095C-04B03FA32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5E5FC-FE66-496B-7AEC-3169AFC26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Results  </a:t>
            </a:r>
            <a:endParaRPr lang="en-V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68AEF9-4394-8696-C505-1CE3A990E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335"/>
            <a:ext cx="10515600" cy="4672628"/>
          </a:xfrm>
        </p:spPr>
        <p:txBody>
          <a:bodyPr>
            <a:norm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en-V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747D3E-6A7B-B8B9-C2F7-4AD9CC788C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5798" y="1504335"/>
            <a:ext cx="8200403" cy="456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5942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973208-42F7-FDDD-0700-F639B0D87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03465-1ABF-DA6A-BD5F-FCDCD96B0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Results  </a:t>
            </a:r>
            <a:endParaRPr lang="en-V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E8307-B49D-073E-EA8A-E875AF9602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335"/>
            <a:ext cx="10515600" cy="4672628"/>
          </a:xfrm>
        </p:spPr>
        <p:txBody>
          <a:bodyPr>
            <a:norm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en-V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5AB9D6-1284-99B9-6F2E-E3D5CDB8E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7225" y="1396863"/>
            <a:ext cx="7137195" cy="29586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0BB946-7C57-C79B-12F2-DE476B3207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9741" y="4610882"/>
            <a:ext cx="7450803" cy="153735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F8A0F28-F659-648B-A74B-BD83286FB977}"/>
              </a:ext>
            </a:extLst>
          </p:cNvPr>
          <p:cNvSpPr/>
          <p:nvPr/>
        </p:nvSpPr>
        <p:spPr>
          <a:xfrm>
            <a:off x="8718345" y="2585352"/>
            <a:ext cx="787400" cy="2921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7FC3AD-2E6A-BB63-3689-7D39C37C6F26}"/>
              </a:ext>
            </a:extLst>
          </p:cNvPr>
          <p:cNvSpPr/>
          <p:nvPr/>
        </p:nvSpPr>
        <p:spPr>
          <a:xfrm>
            <a:off x="8718345" y="5353665"/>
            <a:ext cx="787400" cy="761335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ID4096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98950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4E123C-719B-1D95-F440-E55BACEED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EF02D-1B90-3C17-C9C6-9A63992BE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Discussion</a:t>
            </a:r>
            <a:endParaRPr lang="en-V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98311-0AFF-140A-B8EB-BA3AE6F04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335"/>
            <a:ext cx="10515600" cy="4672628"/>
          </a:xfrm>
        </p:spPr>
        <p:txBody>
          <a:bodyPr>
            <a:norm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en-V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F1E4C0-6334-20F1-925C-55A1E2A78A1B}"/>
              </a:ext>
            </a:extLst>
          </p:cNvPr>
          <p:cNvSpPr txBox="1">
            <a:spLocks/>
          </p:cNvSpPr>
          <p:nvPr/>
        </p:nvSpPr>
        <p:spPr>
          <a:xfrm>
            <a:off x="838200" y="1504335"/>
            <a:ext cx="10515600" cy="46021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Overall improvement from pretest to posttest. 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This improvement was statistically reliable across all three rubric criteria. 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Converges with broader evidence that structured collaboration supports L2 writing development, particularly accuracy outcomes, because learners externalize decisions, notice form-meaning mismatches, and co-edit language (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Elabdali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2021; Storch, 2011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). 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Compatible with meta-analytic evidence that peer-assisted writing support yields robust improvements when interaction is guided (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 &amp; Hampson, 2025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09901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04FCCA-DDB1-0B6B-252B-1676AC1D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ECB3B-E251-FE9D-9B62-CBCDBBF0F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Discussion</a:t>
            </a:r>
            <a:endParaRPr lang="en-V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6AF12A-F11B-44EB-5F0C-C7B83740D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335"/>
            <a:ext cx="10515600" cy="4672628"/>
          </a:xfrm>
        </p:spPr>
        <p:txBody>
          <a:bodyPr>
            <a:norm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en-V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85C92B2-7B4C-294B-EEB4-C6246269AD65}"/>
              </a:ext>
            </a:extLst>
          </p:cNvPr>
          <p:cNvSpPr txBox="1">
            <a:spLocks/>
          </p:cNvSpPr>
          <p:nvPr/>
        </p:nvSpPr>
        <p:spPr>
          <a:xfrm>
            <a:off x="1038532" y="1539567"/>
            <a:ext cx="10114935" cy="46021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Larger gains for grammatical accuracy and sentence construction than for orthographic control.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Fit the intervention’s learning logic that repeated pair-based negotiation of sign meaning and immediate checking of the modal + base verb pattern should directly strengthen meaning-to-form mapping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collaborative writing creates opportunities for noticing and language-related discussion that are linked to improved accuracy and better written outcomes (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Storch, 2011; Lázaro-Ibarrola, 2024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0682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5BF9E-4E6D-3E7E-F817-381EBC6BA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Introduction</a:t>
            </a:r>
            <a:endParaRPr lang="en-V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50BC59-EA78-80F9-25F7-FDD74FF9F0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CEFR describes language proficiency through practical “can do” descriptors (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Council of Europe, 2020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Thailand uses CEFR as a national benchmark for English education.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Implementation remains challenging due to: limited teacher training, unclear assessment alignment, workload and time constraints. (e.g.,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Wudthayagorn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2025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9518892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4FB951-EE93-C899-ED2F-C230849A3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59E32-D723-383A-D1E8-B297BE98A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Pedagogical value</a:t>
            </a:r>
            <a:endParaRPr lang="en-V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248D55-ED9E-BAA9-BFBC-3DC705558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335"/>
            <a:ext cx="10515600" cy="4672628"/>
          </a:xfrm>
        </p:spPr>
        <p:txBody>
          <a:bodyPr>
            <a:norm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en-VN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2B04375-0F8E-6E64-5F73-B48E5A6C0B85}"/>
              </a:ext>
            </a:extLst>
          </p:cNvPr>
          <p:cNvSpPr txBox="1">
            <a:spLocks/>
          </p:cNvSpPr>
          <p:nvPr/>
        </p:nvSpPr>
        <p:spPr>
          <a:xfrm>
            <a:off x="1084006" y="1406013"/>
            <a:ext cx="10023987" cy="46021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Station-rotation pair work can support both instruction and assessment by generating short, observable performance samples during regular lessons (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Sortwell et al., 2024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Repeated micro-tasks can make CEFR-informed criteria easier to observe and score, especially for grammatical accuracy and sentence construction.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Peer checking could be taught explicitly through simple feedback prompts, such as modal choice, base verb form, and punctuation (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Do, 2026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56502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681769-AAFC-17BF-A54F-B8344ED4F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D1147-2FB4-14A0-00E1-C87020898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Conclusions</a:t>
            </a:r>
            <a:endParaRPr lang="en-V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C91EA9-CEBD-51B7-E906-DD222E27E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335"/>
            <a:ext cx="10515600" cy="4672628"/>
          </a:xfrm>
        </p:spPr>
        <p:txBody>
          <a:bodyPr>
            <a:norm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en-V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4D36ED4-A80F-F852-90E0-99CD304B0FB3}"/>
              </a:ext>
            </a:extLst>
          </p:cNvPr>
          <p:cNvSpPr txBox="1">
            <a:spLocks/>
          </p:cNvSpPr>
          <p:nvPr/>
        </p:nvSpPr>
        <p:spPr>
          <a:xfrm>
            <a:off x="838200" y="1651948"/>
            <a:ext cx="10586884" cy="46021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Results reinforce the practical value of embedding assessment for learning within communicative tasks that translate CEFR “can do” descriptors into manageable classroom performances.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Limitations: </a:t>
            </a:r>
          </a:p>
          <a:p>
            <a:pPr marL="8001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Small sample from a single school context.</a:t>
            </a:r>
          </a:p>
          <a:p>
            <a:pPr marL="8001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Short intervention focused on a narrow linguistic target.</a:t>
            </a:r>
          </a:p>
          <a:p>
            <a:pPr marL="8001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Rubric-based scoring requires further validation across raters.</a:t>
            </a:r>
          </a:p>
          <a:p>
            <a:pPr marL="8001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Peer interaction processes were not directly measured, such as language-related episodes.</a:t>
            </a:r>
          </a:p>
        </p:txBody>
      </p:sp>
    </p:spTree>
    <p:extLst>
      <p:ext uri="{BB962C8B-B14F-4D97-AF65-F5344CB8AC3E}">
        <p14:creationId xmlns:p14="http://schemas.microsoft.com/office/powerpoint/2010/main" val="1980255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88A5DB8-C62F-9585-190A-FBFE4E4A5B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VN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BC4F3A-E251-8E54-8866-B431486985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8312" y="641533"/>
            <a:ext cx="1103472" cy="14448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803450-B30B-D15D-BCD4-D8DBDDB159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3997" y="928983"/>
            <a:ext cx="2609314" cy="123149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4E7F18F-D444-BEF6-44EE-60BD61306122}"/>
              </a:ext>
            </a:extLst>
          </p:cNvPr>
          <p:cNvSpPr txBox="1">
            <a:spLocks/>
          </p:cNvSpPr>
          <p:nvPr/>
        </p:nvSpPr>
        <p:spPr>
          <a:xfrm>
            <a:off x="4105454" y="2427576"/>
            <a:ext cx="2743200" cy="955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Thank you!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9FC617D5-D3F6-0D61-45CB-549EA7A28EE0}"/>
              </a:ext>
            </a:extLst>
          </p:cNvPr>
          <p:cNvSpPr txBox="1">
            <a:spLocks/>
          </p:cNvSpPr>
          <p:nvPr/>
        </p:nvSpPr>
        <p:spPr>
          <a:xfrm>
            <a:off x="1862405" y="3650634"/>
            <a:ext cx="3751814" cy="838265"/>
          </a:xfrm>
          <a:prstGeom prst="rect">
            <a:avLst/>
          </a:prstGeom>
          <a:noFill/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Joe Mary Ibañez </a:t>
            </a:r>
          </a:p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Teacher-SMTP</a:t>
            </a:r>
          </a:p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Benjamarachutit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School</a:t>
            </a:r>
          </a:p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joemary.ibanez@gmail.com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joe@benjama.ac.th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BD1B982-C589-70FA-E5B5-46D46870387D}"/>
              </a:ext>
            </a:extLst>
          </p:cNvPr>
          <p:cNvSpPr txBox="1">
            <a:spLocks/>
          </p:cNvSpPr>
          <p:nvPr/>
        </p:nvSpPr>
        <p:spPr>
          <a:xfrm>
            <a:off x="6177553" y="3474461"/>
            <a:ext cx="3951515" cy="10555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anose="05000000000000000000" pitchFamily="2" charset="2"/>
              </a:rPr>
              <a:t>Dr Georgios Georgiou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anose="05000000000000000000" pitchFamily="2" charset="2"/>
              </a:rPr>
              <a:t>Assistant Professor of Linguistics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anose="05000000000000000000" pitchFamily="2" charset="2"/>
              </a:rPr>
              <a:t>Director of the Phonetic Lab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anose="05000000000000000000" pitchFamily="2" charset="2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georgiou.georg@unic.ac.cy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anose="05000000000000000000" pitchFamily="2" charset="2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http://georgiougeorg.com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anose="05000000000000000000" pitchFamily="2" charset="2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276718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683A3E-C3DB-4128-64B8-48442A62C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C2475-DF0A-9D77-6D35-CD3E3136B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Introduction</a:t>
            </a:r>
            <a:endParaRPr lang="en-V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94A0C-3A51-2AA1-BC63-EB606888D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335"/>
            <a:ext cx="10515600" cy="4672628"/>
          </a:xfrm>
        </p:spPr>
        <p:txBody>
          <a:bodyPr>
            <a:norm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Writing is a particularly relevant skill area for CEFR-informed classroom assessment, which can be evaluated through analytic criteria (e.g., control of grammar, sentence formation, spelling)   (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Phuong et al., 2025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). 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second strand of CEFR-informed writing growth concerns peer interaction and collaborative writing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when learners co-construct text or sentence meanings, they can strengthen accuracy and form–meaning mapping (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Storch, 2011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). 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main problem is that chances for interaction are limited due to time constraints. 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447600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9D1B9B-C736-1993-7C56-56D8C6921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94698-0BBB-4A93-0FB0-19AAFFE09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Introduction</a:t>
            </a:r>
            <a:endParaRPr lang="en-V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55C83-5F2F-3871-03E1-47A888CF8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335"/>
            <a:ext cx="10515600" cy="4672628"/>
          </a:xfrm>
        </p:spPr>
        <p:txBody>
          <a:bodyPr>
            <a:norm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Station rotation solves these problems – it increases active engagement and repeated practice through short, focused tasks (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Pho, 2021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Rotational pair work supports varied peer interaction, manageable feedback, and predictable classroom routines (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Judson, 2019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grammar-in-context writing, rotational design can be especially productive because it offers repeated micro-productions (short sentences) tied to changing prompts (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Liu &amp; Tang, 2025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). 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485149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ECE6F3-EEFB-7F30-258F-C77981A15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845F9-753B-FFF0-E453-07CF77C07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This study</a:t>
            </a:r>
            <a:endParaRPr lang="en-V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629AF-2FA5-9381-D99C-E9A44B30D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335"/>
            <a:ext cx="10515600" cy="4672628"/>
          </a:xfrm>
        </p:spPr>
        <p:txBody>
          <a:bodyPr>
            <a:norm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present study investigates 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whether CEFR-informed active rotational pair work can measurably improve Grade 9 Thai students’ sentence-level writing performance when interpreting common public signs using modal verbs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It addresses a practical gap documented in Thai CEFR implementation research, namely, the fact that teachers need classroom-feasible, descriptor-informed routines that support instruction and provide credible evidence of learning. 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974183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124E5A-C1F1-6EDA-AC80-A42604955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89D53-7DAE-244A-12CF-283359F1C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This study</a:t>
            </a:r>
            <a:endParaRPr lang="en-V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2CB9D-C51A-EF73-40E0-D40932753D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335"/>
            <a:ext cx="10515600" cy="4672628"/>
          </a:xfrm>
        </p:spPr>
        <p:txBody>
          <a:bodyPr>
            <a:norm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en-V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CCF595-2DE0-42D7-B824-8F20308817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2697" y="1452154"/>
            <a:ext cx="4206605" cy="472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659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8891BA-04D4-16CD-427C-689D5C8F2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CB041-89E2-0982-AD70-15CF86DFE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Methodology – Participants </a:t>
            </a:r>
            <a:endParaRPr lang="en-V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79BD07-456F-4866-AB57-1589AD1B4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335"/>
            <a:ext cx="10515600" cy="4672628"/>
          </a:xfrm>
        </p:spPr>
        <p:txBody>
          <a:bodyPr>
            <a:norm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en-VN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58CCA79-305B-7FA4-644E-B441C18EDE46}"/>
              </a:ext>
            </a:extLst>
          </p:cNvPr>
          <p:cNvSpPr txBox="1">
            <a:spLocks/>
          </p:cNvSpPr>
          <p:nvPr/>
        </p:nvSpPr>
        <p:spPr>
          <a:xfrm>
            <a:off x="985684" y="1567276"/>
            <a:ext cx="10164097" cy="45467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 secondary school students (females = 16) from southern Thailand.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Enrolled in Grade 9 at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Benjamarachutit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School.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Students were between 14 and 16 years old (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= 14.8). 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Their English proficiency ranged from  A2 to B1, as determined by the school’s placement testing procedures. 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 participant reported any language, cognitive, or visual disorder. </a:t>
            </a:r>
          </a:p>
        </p:txBody>
      </p:sp>
    </p:spTree>
    <p:extLst>
      <p:ext uri="{BB962C8B-B14F-4D97-AF65-F5344CB8AC3E}">
        <p14:creationId xmlns:p14="http://schemas.microsoft.com/office/powerpoint/2010/main" val="4179123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E77373-3C16-81AC-E6AC-969151E68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4626A-C9DC-DA22-F184-3EA8E7716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Methodology – Materials </a:t>
            </a:r>
            <a:endParaRPr lang="en-V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CE934-E96C-BBD1-C388-8F10F1BFD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335"/>
            <a:ext cx="10515600" cy="4672628"/>
          </a:xfrm>
        </p:spPr>
        <p:txBody>
          <a:bodyPr>
            <a:norm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en-VN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C5DD656-26FC-FF17-2DDA-891CDD8ED744}"/>
              </a:ext>
            </a:extLst>
          </p:cNvPr>
          <p:cNvSpPr txBox="1">
            <a:spLocks/>
          </p:cNvSpPr>
          <p:nvPr/>
        </p:nvSpPr>
        <p:spPr>
          <a:xfrm>
            <a:off x="985684" y="1567276"/>
            <a:ext cx="10164097" cy="45467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32 printed public signs from everyday contexts: parks, shopping malls, schools, roads, and markets.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Distribution of signs: pretest: 6; posttest: 6 different but comparable signs; intervention: 20 signs.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Modal verbs targeted: </a:t>
            </a:r>
            <a:r>
              <a:rPr kumimoji="0" lang="en-US" sz="27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must, must not, have to, can, can’t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Color-coded categories: Prohibition, obligation, permission.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Task format: Students wrote one complete sentence per sign, matched to numbered answer-sheet spaces.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704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D4C585-5FDB-A536-6EF5-A809ED284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6D3FE-B751-BB09-DCA7-49744AE9E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Methodology – Procedure  </a:t>
            </a:r>
            <a:endParaRPr lang="en-V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E9FDA-74F4-FD06-884A-D1E92D1FC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4335"/>
            <a:ext cx="10515600" cy="4672628"/>
          </a:xfrm>
        </p:spPr>
        <p:txBody>
          <a:bodyPr>
            <a:norm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en-VN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EA3CF8-47DE-B981-EC99-AB8699E3A8A6}"/>
              </a:ext>
            </a:extLst>
          </p:cNvPr>
          <p:cNvSpPr txBox="1">
            <a:spLocks/>
          </p:cNvSpPr>
          <p:nvPr/>
        </p:nvSpPr>
        <p:spPr>
          <a:xfrm>
            <a:off x="1568245" y="1579563"/>
            <a:ext cx="8229600" cy="47085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Pretest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Task: Look at each public sign. Write one complete sentence explaining its meaning. Use one modal verb: </a:t>
            </a:r>
            <a:r>
              <a:rPr kumimoji="0" lang="en-US" sz="27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must, must not, have to, can, can’t 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(15 m)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81993D-083F-1BDB-AAE9-4DE1E7BB85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1081" y="3429000"/>
            <a:ext cx="4243928" cy="2829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49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1157</Words>
  <Application>Microsoft Office PowerPoint</Application>
  <PresentationFormat>Widescreen</PresentationFormat>
  <Paragraphs>116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Aptos</vt:lpstr>
      <vt:lpstr>Aptos Display</vt:lpstr>
      <vt:lpstr>Arial</vt:lpstr>
      <vt:lpstr>Calibri</vt:lpstr>
      <vt:lpstr>Calibri Light</vt:lpstr>
      <vt:lpstr>Gill Sans MT</vt:lpstr>
      <vt:lpstr>Times New Roman</vt:lpstr>
      <vt:lpstr>Wingdings</vt:lpstr>
      <vt:lpstr>Office Theme</vt:lpstr>
      <vt:lpstr>Custom Design</vt:lpstr>
      <vt:lpstr>Improving Sentence Writing through Rotational Pair Work: Evidence from CEFR-Informed Classroom Assessment</vt:lpstr>
      <vt:lpstr>Introduction</vt:lpstr>
      <vt:lpstr>Introduction</vt:lpstr>
      <vt:lpstr>Introduction</vt:lpstr>
      <vt:lpstr>This study</vt:lpstr>
      <vt:lpstr>This study</vt:lpstr>
      <vt:lpstr>Methodology – Participants </vt:lpstr>
      <vt:lpstr>Methodology – Materials </vt:lpstr>
      <vt:lpstr>Methodology – Procedure  </vt:lpstr>
      <vt:lpstr>Methodology – Procedure  </vt:lpstr>
      <vt:lpstr>Methodology – Procedure  </vt:lpstr>
      <vt:lpstr>Methodology – Procedure  </vt:lpstr>
      <vt:lpstr>Methodology – Procedure  </vt:lpstr>
      <vt:lpstr>Methodology – Procedure  </vt:lpstr>
      <vt:lpstr>Methodology – Procedure  </vt:lpstr>
      <vt:lpstr>Results  </vt:lpstr>
      <vt:lpstr>Results  </vt:lpstr>
      <vt:lpstr>Discussion</vt:lpstr>
      <vt:lpstr>Discussion</vt:lpstr>
      <vt:lpstr>Pedagogical value</vt:lpstr>
      <vt:lpstr>Conclusions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Jmibanez</cp:lastModifiedBy>
  <cp:revision>38</cp:revision>
  <dcterms:created xsi:type="dcterms:W3CDTF">2026-05-13T09:28:47Z</dcterms:created>
  <dcterms:modified xsi:type="dcterms:W3CDTF">2026-07-24T02:31:10Z</dcterms:modified>
</cp:coreProperties>
</file>