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2" r:id="rId5"/>
    <p:sldId id="268" r:id="rId6"/>
    <p:sldId id="267" r:id="rId7"/>
    <p:sldId id="259" r:id="rId8"/>
    <p:sldId id="260" r:id="rId9"/>
    <p:sldId id="261" r:id="rId10"/>
    <p:sldId id="269" r:id="rId11"/>
    <p:sldId id="270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9CB134-352F-4EBE-AEA6-ACDCC758F6BB}" v="7336" dt="2026-08-27T16:41:41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584" autoAdjust="0"/>
  </p:normalViewPr>
  <p:slideViewPr>
    <p:cSldViewPr snapToGrid="0" snapToObjects="1">
      <p:cViewPr varScale="1">
        <p:scale>
          <a:sx n="45" d="100"/>
          <a:sy n="45" d="100"/>
        </p:scale>
        <p:origin x="1472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25124-C194-4325-9533-259CC896855C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5A119-097A-4EEA-B2A6-0A7E84B1E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99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Show of hands: who has done, or is currently doing, an action research project? 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Now, whose action research project was a part of a formal program – One you had to apply to do?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And whose project was an informal, personal practice endeavor? 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Great! Thank you! The reason I ask is because I believe, often, action research is largely done informally. Formal programs do exist, but many teachers also take the initiative to get it done on their </a:t>
            </a:r>
            <a:r>
              <a:rPr lang="en-US">
                <a:latin typeface="Calibri"/>
                <a:ea typeface="Calibri"/>
                <a:cs typeface="Calibri"/>
              </a:rPr>
              <a:t>own.</a:t>
            </a:r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17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35C78-B999-577E-3290-CE19F0CA7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6E0737-1FA0-853C-5593-A672E614A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08D37-6C81-853E-7909-866EF65D39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Second: scalable personalization</a:t>
            </a:r>
          </a:p>
          <a:p>
            <a:endParaRPr lang="en-US" dirty="0"/>
          </a:p>
          <a:p>
            <a:r>
              <a:rPr lang="en-US" dirty="0"/>
              <a:t>Energy spent getting everyone together. </a:t>
            </a:r>
          </a:p>
          <a:p>
            <a:r>
              <a:rPr lang="en-US" dirty="0"/>
              <a:t>teachers spread out over different campuses</a:t>
            </a:r>
          </a:p>
          <a:p>
            <a:r>
              <a:rPr lang="en-US" dirty="0"/>
              <a:t>working different timetables</a:t>
            </a:r>
          </a:p>
          <a:p>
            <a:endParaRPr lang="en-US" dirty="0"/>
          </a:p>
          <a:p>
            <a:r>
              <a:rPr lang="en-US" dirty="0"/>
              <a:t>Attempts at coordinating synchronous workshops not sustainable. </a:t>
            </a:r>
          </a:p>
          <a:p>
            <a:r>
              <a:rPr lang="en-US" dirty="0"/>
              <a:t>The facilitator run repeat workshops, not ideal</a:t>
            </a:r>
          </a:p>
          <a:p>
            <a:endParaRPr lang="en-US" dirty="0"/>
          </a:p>
          <a:p>
            <a:r>
              <a:rPr lang="en-US" dirty="0"/>
              <a:t>face-to-face collaboration = valuable</a:t>
            </a:r>
          </a:p>
          <a:p>
            <a:r>
              <a:rPr lang="en-US" dirty="0"/>
              <a:t>Reality = stressful</a:t>
            </a:r>
          </a:p>
          <a:p>
            <a:endParaRPr lang="en-US" dirty="0"/>
          </a:p>
          <a:p>
            <a:r>
              <a:rPr lang="en-US" dirty="0"/>
              <a:t>Transform delivery towards personalization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Year 2: adapted workshops to asynchronous delivery</a:t>
            </a:r>
          </a:p>
          <a:p>
            <a:r>
              <a:rPr lang="en-US" dirty="0"/>
              <a:t>Pre-recorded lessons</a:t>
            </a:r>
          </a:p>
          <a:p>
            <a:r>
              <a:rPr lang="en-US" dirty="0"/>
              <a:t>Quizzes</a:t>
            </a:r>
          </a:p>
          <a:p>
            <a:r>
              <a:rPr lang="en-US" dirty="0"/>
              <a:t>Practice templates and examples</a:t>
            </a:r>
          </a:p>
          <a:p>
            <a:r>
              <a:rPr lang="en-US" dirty="0"/>
              <a:t>Teachers set their own pace</a:t>
            </a:r>
          </a:p>
          <a:p>
            <a:r>
              <a:rPr lang="en-US" dirty="0"/>
              <a:t>Save work</a:t>
            </a:r>
          </a:p>
          <a:p>
            <a:r>
              <a:rPr lang="en-US" dirty="0"/>
              <a:t>Return to training at will</a:t>
            </a:r>
          </a:p>
          <a:p>
            <a:r>
              <a:rPr lang="en-US" dirty="0"/>
              <a:t>What did not change: synchronous group collaboration</a:t>
            </a:r>
          </a:p>
          <a:p>
            <a:r>
              <a:rPr lang="en-US" dirty="0"/>
              <a:t>feedback driven, after foundations set</a:t>
            </a:r>
          </a:p>
          <a:p>
            <a:r>
              <a:rPr lang="en-US" dirty="0"/>
              <a:t>Scheduling this was still an issue</a:t>
            </a:r>
          </a:p>
          <a:p>
            <a:endParaRPr lang="en-US" dirty="0"/>
          </a:p>
          <a:p>
            <a:r>
              <a:rPr lang="en-US" dirty="0"/>
              <a:t>Year 3: replaced post-workshop collaborative meetings with 1-1 check-ins teacher - facilitator. </a:t>
            </a:r>
          </a:p>
          <a:p>
            <a:r>
              <a:rPr lang="en-US" dirty="0"/>
              <a:t>Workshop Summative task finished = facilitator is notified and meeting is arranged.</a:t>
            </a:r>
          </a:p>
          <a:p>
            <a:endParaRPr lang="en-US" dirty="0"/>
          </a:p>
          <a:p>
            <a:r>
              <a:rPr lang="en-US" dirty="0"/>
              <a:t>Quality maintained </a:t>
            </a:r>
          </a:p>
          <a:p>
            <a:r>
              <a:rPr lang="en-US" dirty="0"/>
              <a:t>scheduling issues eliminated</a:t>
            </a:r>
          </a:p>
          <a:p>
            <a:r>
              <a:rPr lang="en-US" dirty="0"/>
              <a:t>stress and workload reduced.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00A35-4BF6-8B94-1D60-B6DA52E059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425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02A46-18DD-6938-7FA1-BEAE2C4A8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CDF2C-B8F7-392E-8D6B-3E7089482A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BADE2A-2503-5821-3F47-E1AC3CC85B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Third: implementing a differentiation approach to the program operations.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Some teachers: interest, no ideas or experience with action research. </a:t>
            </a:r>
          </a:p>
          <a:p>
            <a:r>
              <a:rPr lang="en-US" dirty="0"/>
              <a:t>Need structure to gain confidence and develop the foundations needed to move forward. </a:t>
            </a:r>
          </a:p>
          <a:p>
            <a:endParaRPr lang="en-US" dirty="0"/>
          </a:p>
          <a:p>
            <a:r>
              <a:rPr lang="en-US" dirty="0"/>
              <a:t>Other teachers: familiar with action research, have ideas, started a project already on their own. </a:t>
            </a:r>
          </a:p>
          <a:p>
            <a:r>
              <a:rPr lang="en-US" dirty="0"/>
              <a:t>Want to get recognition or assistance</a:t>
            </a:r>
          </a:p>
          <a:p>
            <a:r>
              <a:rPr lang="en-US" dirty="0"/>
              <a:t>Create workshops</a:t>
            </a:r>
          </a:p>
          <a:p>
            <a:r>
              <a:rPr lang="en-US" dirty="0"/>
              <a:t>Develop conference presentation</a:t>
            </a:r>
          </a:p>
          <a:p>
            <a:r>
              <a:rPr lang="en-US" dirty="0"/>
              <a:t>Don’t need as much structure</a:t>
            </a:r>
          </a:p>
          <a:p>
            <a:endParaRPr lang="en-US" dirty="0"/>
          </a:p>
          <a:p>
            <a:r>
              <a:rPr lang="en-US" dirty="0"/>
              <a:t>how do we accommodate teachers who are at different points in their action research journey? </a:t>
            </a:r>
          </a:p>
          <a:p>
            <a:endParaRPr lang="en-US" dirty="0"/>
          </a:p>
          <a:p>
            <a:r>
              <a:rPr lang="en-US" dirty="0"/>
              <a:t>No changes to design, but relax operational requirements</a:t>
            </a:r>
          </a:p>
          <a:p>
            <a:r>
              <a:rPr lang="en-US" dirty="0"/>
              <a:t>a teacher already asked the necessary questions, designed the interventions, and started trialing in class, they don’t need guidance in questioning, designing, and trialing interventions in class. </a:t>
            </a:r>
          </a:p>
          <a:p>
            <a:endParaRPr lang="en-US" dirty="0"/>
          </a:p>
          <a:p>
            <a:r>
              <a:rPr lang="en-US" dirty="0"/>
              <a:t>asynchronous model: teachers to skip ahead to the workshop summative task</a:t>
            </a:r>
          </a:p>
          <a:p>
            <a:r>
              <a:rPr lang="en-US" dirty="0"/>
              <a:t>specific problem statement</a:t>
            </a:r>
          </a:p>
          <a:p>
            <a:r>
              <a:rPr lang="en-US" dirty="0"/>
              <a:t>a set of questions</a:t>
            </a:r>
          </a:p>
          <a:p>
            <a:r>
              <a:rPr lang="en-US" dirty="0"/>
              <a:t>a preliminary next-steps plan</a:t>
            </a:r>
          </a:p>
          <a:p>
            <a:r>
              <a:rPr lang="en-US" dirty="0"/>
              <a:t>A reflective practice </a:t>
            </a:r>
          </a:p>
          <a:p>
            <a:r>
              <a:rPr lang="en-US" dirty="0"/>
              <a:t>Submit – meet – move on</a:t>
            </a:r>
          </a:p>
          <a:p>
            <a:endParaRPr lang="en-US" dirty="0"/>
          </a:p>
          <a:p>
            <a:r>
              <a:rPr lang="en-US" dirty="0"/>
              <a:t>Teachers ahead allowed to continue projects</a:t>
            </a:r>
          </a:p>
          <a:p>
            <a:r>
              <a:rPr lang="en-US" dirty="0"/>
              <a:t>Others teachers who started with less clear ideas got the time and structure they needed to be successful.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CD82CC-4C66-2E17-C932-557657C5C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96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Continuously changing</a:t>
            </a:r>
          </a:p>
          <a:p>
            <a:r>
              <a:rPr lang="en-US" dirty="0"/>
              <a:t>More teachers – more voices – more adaptations</a:t>
            </a:r>
          </a:p>
          <a:p>
            <a:endParaRPr lang="en-US" dirty="0"/>
          </a:p>
          <a:p>
            <a:r>
              <a:rPr lang="en-US" dirty="0"/>
              <a:t>Looking ahead: further imbed the program into our Professional Learning Practice.</a:t>
            </a:r>
          </a:p>
          <a:p>
            <a:endParaRPr lang="en-US" dirty="0"/>
          </a:p>
          <a:p>
            <a:r>
              <a:rPr lang="en-US" dirty="0"/>
              <a:t>First, building communities of practice. </a:t>
            </a:r>
          </a:p>
          <a:p>
            <a:r>
              <a:rPr lang="en-US" dirty="0"/>
              <a:t>Teachers in AR can be tapped to lead special interest groups within the cohort. </a:t>
            </a:r>
          </a:p>
          <a:p>
            <a:r>
              <a:rPr lang="en-US" dirty="0"/>
              <a:t>Some examples of communities: AI in education, Extensive Reading, and translanguaging. </a:t>
            </a:r>
          </a:p>
          <a:p>
            <a:endParaRPr lang="en-US" dirty="0"/>
          </a:p>
          <a:p>
            <a:r>
              <a:rPr lang="en-US" dirty="0"/>
              <a:t>Second, Mentorship. </a:t>
            </a:r>
          </a:p>
          <a:p>
            <a:r>
              <a:rPr lang="en-US" dirty="0"/>
              <a:t>Teachers who have done a project can be mobilized to assist the program </a:t>
            </a:r>
          </a:p>
          <a:p>
            <a:r>
              <a:rPr lang="en-US" dirty="0"/>
              <a:t>mentors for new teachers, creating a sustained, teacher-led loop. </a:t>
            </a:r>
          </a:p>
          <a:p>
            <a:endParaRPr lang="en-US" dirty="0"/>
          </a:p>
          <a:p>
            <a:r>
              <a:rPr lang="en-US" dirty="0"/>
              <a:t>Third, transitioning to a continuous, year-round cycle. </a:t>
            </a:r>
          </a:p>
          <a:p>
            <a:r>
              <a:rPr lang="en-US" dirty="0"/>
              <a:t>Currently: single intake – single showcase</a:t>
            </a:r>
          </a:p>
          <a:p>
            <a:r>
              <a:rPr lang="en-US" dirty="0"/>
              <a:t>Future: teachers can join – complete workshops – showcase projects on demand.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30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>
                <a:cs typeface="+mn-lt"/>
              </a:rPr>
            </a:br>
            <a:r>
              <a:rPr lang="en-US" dirty="0"/>
              <a:t>wrap up, key takeaway: sustaining a formalized action research program is about carefully balancing flexibility with accountability. </a:t>
            </a:r>
          </a:p>
          <a:p>
            <a:endParaRPr lang="en-US" dirty="0"/>
          </a:p>
          <a:p>
            <a:r>
              <a:rPr lang="en-US" dirty="0"/>
              <a:t>Giving teachers genuine ownership over how and when they engage with the program increases professional agency and decreases burnout. </a:t>
            </a:r>
          </a:p>
          <a:p>
            <a:r>
              <a:rPr lang="en-US" dirty="0"/>
              <a:t>Teachers get time, personalized experiences, and differentiated structure based on teacher needs</a:t>
            </a:r>
          </a:p>
          <a:p>
            <a:r>
              <a:rPr lang="en-US" dirty="0"/>
              <a:t>We meet them where they are and we respect their professional workloads. </a:t>
            </a:r>
          </a:p>
          <a:p>
            <a:endParaRPr lang="en-US" dirty="0"/>
          </a:p>
          <a:p>
            <a:r>
              <a:rPr lang="en-US" dirty="0"/>
              <a:t>formalization does require accountability. </a:t>
            </a:r>
          </a:p>
          <a:p>
            <a:r>
              <a:rPr lang="en-US" dirty="0"/>
              <a:t>We protect the quality: personalized, milestone-driven 1-1 check-ins. </a:t>
            </a:r>
          </a:p>
          <a:p>
            <a:endParaRPr lang="en-US" dirty="0"/>
          </a:p>
          <a:p>
            <a:r>
              <a:rPr lang="en-US" dirty="0"/>
              <a:t>By removing administrative and scheduling friction and maintaining high expectations, we can foster a sustainable, teacher-led culture of continuous growth.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9138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Thank you, and we have some time for Questions.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51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For that reason – start with context: why formalize? What did the launch look like?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Next: key operational and design issues 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Talk about what we learned and how we changed the program in years 1 and 2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Finally: end with what we are learning in year 3, how it informs us looking ahead. 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After the takeaways, we should have time for a Q&amp;A at the end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15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Let's start with why we formalized action research. </a:t>
            </a:r>
          </a:p>
          <a:p>
            <a:r>
              <a:rPr lang="en-US" dirty="0"/>
              <a:t>Two Main reasons</a:t>
            </a:r>
          </a:p>
          <a:p>
            <a:r>
              <a:rPr lang="en-US" dirty="0"/>
              <a:t>Reason 1: has to do with helping our teachers to collaborate and share their innovations. </a:t>
            </a:r>
          </a:p>
          <a:p>
            <a:endParaRPr lang="en-US" dirty="0"/>
          </a:p>
          <a:p>
            <a:r>
              <a:rPr lang="en-US" dirty="0"/>
              <a:t>RMIT has three main campuses, Ho Chi Minh City, Danang, and Hanoi</a:t>
            </a:r>
          </a:p>
          <a:p>
            <a:r>
              <a:rPr lang="en-US" dirty="0"/>
              <a:t>Roughly 60 teachers</a:t>
            </a:r>
          </a:p>
          <a:p>
            <a:r>
              <a:rPr lang="en-US" dirty="0"/>
              <a:t>And we have three different departments</a:t>
            </a:r>
          </a:p>
          <a:p>
            <a:endParaRPr lang="en-US" dirty="0"/>
          </a:p>
          <a:p>
            <a:r>
              <a:rPr lang="en-US" dirty="0"/>
              <a:t>A lot of people</a:t>
            </a:r>
          </a:p>
          <a:p>
            <a:r>
              <a:rPr lang="en-US" dirty="0"/>
              <a:t>variety of practice</a:t>
            </a:r>
          </a:p>
          <a:p>
            <a:r>
              <a:rPr lang="en-US" dirty="0"/>
              <a:t>Variety of schedules</a:t>
            </a:r>
          </a:p>
          <a:p>
            <a:endParaRPr lang="en-US" dirty="0"/>
          </a:p>
          <a:p>
            <a:r>
              <a:rPr lang="en-US" dirty="0"/>
              <a:t>It can be difficult for our teachers to reach across the aisle.</a:t>
            </a:r>
          </a:p>
          <a:p>
            <a:r>
              <a:rPr lang="en-US" dirty="0"/>
              <a:t>Even within a department, sharing can be difficult.  </a:t>
            </a:r>
          </a:p>
          <a:p>
            <a:endParaRPr lang="en-US" dirty="0"/>
          </a:p>
          <a:p>
            <a:r>
              <a:rPr lang="en-US" dirty="0"/>
              <a:t>For example, EU.</a:t>
            </a:r>
          </a:p>
          <a:p>
            <a:r>
              <a:rPr lang="en-US" dirty="0"/>
              <a:t>Morning: 8-12.30</a:t>
            </a:r>
          </a:p>
          <a:p>
            <a:r>
              <a:rPr lang="en-US" dirty="0"/>
              <a:t>Afternoon, 1-5.30</a:t>
            </a:r>
          </a:p>
          <a:p>
            <a:r>
              <a:rPr lang="en-US" dirty="0"/>
              <a:t>Easily go weeks without saying hello to a teacher on a different shift, even if you are working with the same book on the same level. </a:t>
            </a:r>
          </a:p>
          <a:p>
            <a:endParaRPr lang="en-US" dirty="0"/>
          </a:p>
          <a:p>
            <a:r>
              <a:rPr lang="en-US" dirty="0"/>
              <a:t>Sharing does happen, passively. </a:t>
            </a:r>
          </a:p>
          <a:p>
            <a:r>
              <a:rPr lang="en-US" dirty="0"/>
              <a:t>Microsoft 365, SharePoint, Teams</a:t>
            </a:r>
          </a:p>
          <a:p>
            <a:r>
              <a:rPr lang="en-US" dirty="0"/>
              <a:t>Material might not have instructions, no explanations for why or outcomes. </a:t>
            </a:r>
          </a:p>
          <a:p>
            <a:endParaRPr lang="en-US" dirty="0"/>
          </a:p>
          <a:p>
            <a:r>
              <a:rPr lang="en-US" dirty="0"/>
              <a:t>Teachers who do go above and beyond might not get recognized. </a:t>
            </a:r>
          </a:p>
          <a:p>
            <a:endParaRPr lang="en-US" dirty="0"/>
          </a:p>
          <a:p>
            <a:r>
              <a:rPr lang="en-US" dirty="0"/>
              <a:t>One reason we wanted to formalize the program was to foster more collaboration, and make recognition of teacher achievements easier.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53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A6EC7-1F02-3A57-C5F1-55EE5B1D0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7BD546-0024-C102-2428-1FD1A14AC0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216717-8C29-39B3-A9DB-C9E65E2D4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Reason 2: Action research can empower teachers to take more active control of their professional growth</a:t>
            </a:r>
          </a:p>
          <a:p>
            <a:endParaRPr lang="en-US" dirty="0"/>
          </a:p>
          <a:p>
            <a:r>
              <a:rPr lang="en-US" dirty="0"/>
              <a:t>So many teachers</a:t>
            </a:r>
          </a:p>
          <a:p>
            <a:r>
              <a:rPr lang="en-US" dirty="0"/>
              <a:t>Spread out</a:t>
            </a:r>
          </a:p>
          <a:p>
            <a:r>
              <a:rPr lang="en-US" dirty="0"/>
              <a:t>Difficult to accommodate diverse professional learning needs. </a:t>
            </a:r>
          </a:p>
          <a:p>
            <a:endParaRPr lang="en-US" dirty="0"/>
          </a:p>
          <a:p>
            <a:r>
              <a:rPr lang="en-US" dirty="0"/>
              <a:t>Wait for workshops</a:t>
            </a:r>
          </a:p>
          <a:p>
            <a:r>
              <a:rPr lang="en-US" dirty="0"/>
              <a:t>Wait for training</a:t>
            </a:r>
          </a:p>
          <a:p>
            <a:r>
              <a:rPr lang="en-US" dirty="0"/>
              <a:t>Wait for opportunities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F0C386-D18B-38ED-7CFF-601D8A10A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13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FDA99-AACF-C26E-05AF-D92A766D9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EE91D-EAB1-8E74-F4BC-4C1218C4E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953F28-7734-EBCC-F59B-289EE27E6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Formalization = teachers can stop waiting.</a:t>
            </a:r>
          </a:p>
          <a:p>
            <a:endParaRPr lang="en-US" dirty="0"/>
          </a:p>
          <a:p>
            <a:r>
              <a:rPr lang="en-US" dirty="0"/>
              <a:t>Instead of passively taking on professional learning opportunities, teachers can use action research to personalize and self-actualize expertise. </a:t>
            </a:r>
          </a:p>
          <a:p>
            <a:endParaRPr lang="en-US" dirty="0"/>
          </a:p>
          <a:p>
            <a:r>
              <a:rPr lang="en-US" dirty="0"/>
              <a:t>teachers use what they learn develop their own workshops/trainings to deliver in house. </a:t>
            </a:r>
          </a:p>
          <a:p>
            <a:endParaRPr lang="en-US" dirty="0"/>
          </a:p>
          <a:p>
            <a:r>
              <a:rPr lang="en-US" dirty="0"/>
              <a:t>More recently (not an initial consideration) </a:t>
            </a:r>
          </a:p>
          <a:p>
            <a:r>
              <a:rPr lang="en-US" dirty="0"/>
              <a:t>As Vietnam transitions from English as a Foreign Language to English as a Second Language in educational contexts, empowering teachers to actively adapt their skillsets may become relevant in the future.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E2F0A-F512-45CD-26EE-65D9D4D26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73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you know why we formalized action research. </a:t>
            </a:r>
          </a:p>
          <a:p>
            <a:r>
              <a:rPr lang="en-US" dirty="0"/>
              <a:t>What did the launch look like?</a:t>
            </a:r>
          </a:p>
          <a:p>
            <a:endParaRPr lang="en-US" dirty="0"/>
          </a:p>
          <a:p>
            <a:r>
              <a:rPr lang="en-US" dirty="0"/>
              <a:t>Initially: 2 6-month reflective cycles: from September – February, and then March – August. </a:t>
            </a:r>
          </a:p>
          <a:p>
            <a:endParaRPr lang="en-US" dirty="0"/>
          </a:p>
          <a:p>
            <a:r>
              <a:rPr lang="en-US" dirty="0"/>
              <a:t>We developed three synchronous face-to-face workshops. </a:t>
            </a:r>
          </a:p>
          <a:p>
            <a:r>
              <a:rPr lang="en-US" dirty="0"/>
              <a:t>Designed for teachers unfamiliar with action research</a:t>
            </a:r>
          </a:p>
          <a:p>
            <a:r>
              <a:rPr lang="en-US" dirty="0"/>
              <a:t>Foundational practices</a:t>
            </a:r>
          </a:p>
          <a:p>
            <a:r>
              <a:rPr lang="en-US" dirty="0"/>
              <a:t>Help identify and narrow down a focus</a:t>
            </a:r>
          </a:p>
          <a:p>
            <a:r>
              <a:rPr lang="en-US" dirty="0"/>
              <a:t>developing guiding research questions and goals</a:t>
            </a:r>
          </a:p>
          <a:p>
            <a:r>
              <a:rPr lang="en-US" dirty="0"/>
              <a:t>Planning, data collection methods, reflection techniques, ethical considerations, etc. </a:t>
            </a:r>
          </a:p>
          <a:p>
            <a:r>
              <a:rPr lang="en-US" dirty="0"/>
              <a:t>Collaborative, hybrid online/face-to-face meetings between peers and program facilitator. </a:t>
            </a:r>
          </a:p>
          <a:p>
            <a:endParaRPr lang="en-US" dirty="0"/>
          </a:p>
          <a:p>
            <a:r>
              <a:rPr lang="en-US" dirty="0"/>
              <a:t>Upon completion: internal showcase and sharing. </a:t>
            </a:r>
          </a:p>
          <a:p>
            <a:endParaRPr lang="en-US" dirty="0"/>
          </a:p>
          <a:p>
            <a:r>
              <a:rPr lang="en-US" dirty="0"/>
              <a:t>Turn to someone sitting near you. </a:t>
            </a:r>
          </a:p>
          <a:p>
            <a:r>
              <a:rPr lang="en-US" dirty="0"/>
              <a:t>think about SEUP’s context and this launch</a:t>
            </a:r>
          </a:p>
          <a:p>
            <a:r>
              <a:rPr lang="en-US" dirty="0"/>
              <a:t>what type of issues do you think we encountered?</a:t>
            </a:r>
          </a:p>
          <a:p>
            <a:endParaRPr lang="en-US" dirty="0"/>
          </a:p>
          <a:p>
            <a:r>
              <a:rPr lang="en-US" dirty="0"/>
              <a:t>Too much too quickly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60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Three issues in operation and design</a:t>
            </a:r>
            <a:endParaRPr lang="en-US" dirty="0"/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First: Complying with stacked deadlines overwhelmed genuine reflective practice. Less chance of teachers following the iterative cycle.   </a:t>
            </a:r>
            <a:endParaRPr lang="en-US" dirty="0"/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The second issue: scheduling conflicts, busy cohort, multiple locations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The third issue: lack of differentiation and a strict adherence to one operational method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Teachers either bored with the pace</a:t>
            </a:r>
          </a:p>
          <a:p>
            <a:r>
              <a:rPr lang="en-US" dirty="0">
                <a:latin typeface="Calibri"/>
                <a:ea typeface="Calibri"/>
                <a:cs typeface="Calibri"/>
              </a:rPr>
              <a:t>Lost in the pressure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Although the program and the workshops were considered helpful, we inadvertently increased everyone’s workload. 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Before I say how we addressed the issues, please turn to each other. What solutions can you think of to address these issues? 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 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58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Redesigned our operational and learning structures.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From a formal, inflexible delivery to a more relaxed one. 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From a tight schedule that demanded hard deadlines to sustainable pacing. 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From synchronous, group work brainstorming training to scalable personalization. </a:t>
            </a:r>
          </a:p>
          <a:p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latin typeface="Calibri"/>
                <a:ea typeface="Calibri"/>
                <a:cs typeface="Calibri"/>
              </a:rPr>
              <a:t>From a one-size-fits-all approach, to meeting our teachers where they are. 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602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pivot we made was towards sustainable pacing. </a:t>
            </a:r>
          </a:p>
          <a:p>
            <a:endParaRPr lang="en-US" dirty="0"/>
          </a:p>
          <a:p>
            <a:r>
              <a:rPr lang="en-US" dirty="0"/>
              <a:t>2 6-month timelines seemed reasonable. </a:t>
            </a:r>
          </a:p>
          <a:p>
            <a:r>
              <a:rPr lang="en-US" dirty="0"/>
              <a:t>Terms and courses: between 10-week intensive language courses, or 20-week foundation studies courses. </a:t>
            </a:r>
          </a:p>
          <a:p>
            <a:r>
              <a:rPr lang="en-US" dirty="0"/>
              <a:t>Teachers are busy</a:t>
            </a:r>
          </a:p>
          <a:p>
            <a:r>
              <a:rPr lang="en-US" dirty="0"/>
              <a:t>Additional conflicts were not considered:</a:t>
            </a:r>
          </a:p>
          <a:p>
            <a:r>
              <a:rPr lang="en-US" dirty="0"/>
              <a:t>Holidays</a:t>
            </a:r>
          </a:p>
          <a:p>
            <a:r>
              <a:rPr lang="en-US" dirty="0"/>
              <a:t>Annual leave</a:t>
            </a:r>
          </a:p>
          <a:p>
            <a:r>
              <a:rPr lang="en-US" dirty="0"/>
              <a:t>Illness</a:t>
            </a:r>
          </a:p>
          <a:p>
            <a:r>
              <a:rPr lang="en-US" dirty="0"/>
              <a:t>Emergencies</a:t>
            </a:r>
          </a:p>
          <a:p>
            <a:r>
              <a:rPr lang="en-US" dirty="0"/>
              <a:t>Administrative changes</a:t>
            </a:r>
          </a:p>
          <a:p>
            <a:endParaRPr lang="en-US" dirty="0"/>
          </a:p>
          <a:p>
            <a:r>
              <a:rPr lang="en-US" dirty="0"/>
              <a:t>We had no cushion, and one change risked the short timeline we set up. </a:t>
            </a:r>
          </a:p>
          <a:p>
            <a:r>
              <a:rPr lang="en-US" dirty="0"/>
              <a:t>A lot of pressure on teachers and the facilitator.</a:t>
            </a:r>
          </a:p>
          <a:p>
            <a:endParaRPr lang="en-US" dirty="0"/>
          </a:p>
          <a:p>
            <a:r>
              <a:rPr lang="en-US" dirty="0"/>
              <a:t>Decompress the program</a:t>
            </a:r>
          </a:p>
          <a:p>
            <a:r>
              <a:rPr lang="en-US" dirty="0"/>
              <a:t>12 months</a:t>
            </a:r>
          </a:p>
          <a:p>
            <a:r>
              <a:rPr lang="en-US" dirty="0"/>
              <a:t>Workshops, practices, deadlines naturally spread out</a:t>
            </a:r>
          </a:p>
          <a:p>
            <a:r>
              <a:rPr lang="en-US" dirty="0"/>
              <a:t>Pressure released</a:t>
            </a:r>
          </a:p>
          <a:p>
            <a:endParaRPr lang="en-US" dirty="0"/>
          </a:p>
          <a:p>
            <a:r>
              <a:rPr lang="en-US" dirty="0"/>
              <a:t>teachers had more flexibility, better accommodation and facilitator workload halved. </a:t>
            </a:r>
          </a:p>
          <a:p>
            <a:endParaRPr lang="en-US" dirty="0"/>
          </a:p>
          <a:p>
            <a:r>
              <a:rPr lang="en-US" dirty="0"/>
              <a:t>More time, not less, is needed to soften the edge of unexpected time constraints. </a:t>
            </a:r>
          </a:p>
          <a:p>
            <a:endParaRPr lang="en-US" dirty="0"/>
          </a:p>
          <a:p>
            <a:r>
              <a:rPr lang="en-US" dirty="0"/>
              <a:t>Announced changes, double expressions of interest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15A119-097A-4EEA-B2A6-0A7E84B1E66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94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915161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672584" y="1153182"/>
            <a:ext cx="7415784" cy="18261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800"/>
              </a:spcAft>
              <a:defRPr sz="4800" b="1">
                <a:solidFill>
                  <a:srgbClr val="FFFFFF"/>
                </a:solidFill>
                <a:latin typeface="Georgia"/>
              </a:defRPr>
            </a:pPr>
            <a:r>
              <a:rPr dirty="0"/>
              <a:t>Beyond Workshops</a:t>
            </a:r>
          </a:p>
          <a:p>
            <a:pPr>
              <a:defRPr sz="2000">
                <a:solidFill>
                  <a:srgbClr val="FFFFFF"/>
                </a:solidFill>
                <a:latin typeface="Arial"/>
              </a:defRPr>
            </a:pPr>
            <a:r>
              <a:rPr lang="en-US" sz="3200"/>
              <a:t>Lessons from a 3-year Action Research Program</a:t>
            </a:r>
            <a:endParaRPr lang="en-US" sz="3200"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68958" y="4081004"/>
            <a:ext cx="7275424" cy="16773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400"/>
              </a:spcAft>
              <a:defRPr sz="1800" b="1">
                <a:solidFill>
                  <a:srgbClr val="DA291C"/>
                </a:solidFill>
                <a:latin typeface="Arial"/>
              </a:defRPr>
            </a:pPr>
            <a:r>
              <a:rPr sz="2400" dirty="0">
                <a:solidFill>
                  <a:srgbClr val="FF0000"/>
                </a:solidFill>
              </a:rPr>
              <a:t>Loralee </a:t>
            </a:r>
            <a:r>
              <a:rPr lang="en-US" sz="2400" dirty="0" err="1">
                <a:solidFill>
                  <a:srgbClr val="FF0000"/>
                </a:solidFill>
              </a:rPr>
              <a:t>Simonitch</a:t>
            </a:r>
            <a:endParaRPr lang="en-US" sz="2400" dirty="0" err="1">
              <a:solidFill>
                <a:srgbClr val="FF0000"/>
              </a:solidFill>
              <a:cs typeface="Arial"/>
            </a:endParaRPr>
          </a:p>
          <a:p>
            <a:pPr>
              <a:spcAft>
                <a:spcPts val="200"/>
              </a:spcAft>
              <a:defRPr sz="1300">
                <a:solidFill>
                  <a:srgbClr val="FFFFFF"/>
                </a:solidFill>
                <a:latin typeface="Arial"/>
              </a:defRPr>
            </a:pPr>
            <a:r>
              <a:rPr sz="2000" dirty="0"/>
              <a:t>CELTA, BA, MSc, MATESOL</a:t>
            </a:r>
            <a:br>
              <a:rPr sz="2000" dirty="0"/>
            </a:br>
            <a:r>
              <a:rPr sz="2000" dirty="0"/>
              <a:t>Professional Learning Specialist and Senior Educator</a:t>
            </a:r>
          </a:p>
          <a:p>
            <a:pPr>
              <a:defRPr sz="1300">
                <a:solidFill>
                  <a:srgbClr val="FFFFFF"/>
                </a:solidFill>
                <a:latin typeface="Arial"/>
              </a:defRPr>
            </a:pPr>
            <a:r>
              <a:rPr sz="2000" dirty="0"/>
              <a:t>School of English and University Pathways</a:t>
            </a:r>
            <a:r>
              <a:rPr lang="en-US" sz="2000"/>
              <a:t> (SEUP)</a:t>
            </a:r>
            <a:endParaRPr lang="en-US" sz="2000" dirty="0"/>
          </a:p>
          <a:p>
            <a:pPr>
              <a:defRPr sz="1300">
                <a:solidFill>
                  <a:srgbClr val="FFFFFF"/>
                </a:solidFill>
                <a:latin typeface="Arial"/>
              </a:defRPr>
            </a:pPr>
            <a:r>
              <a:rPr sz="2000" dirty="0"/>
              <a:t>RMIT, Vietnam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FFFFFF"/>
                </a:solidFill>
                <a:latin typeface="Arial"/>
              </a:defRPr>
            </a:pPr>
            <a:r>
              <a:t>Ready for what’s next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A4C415-AFF4-F92F-3F48-B33514795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15161"/>
            <a:ext cx="4419600" cy="4972050"/>
          </a:xfrm>
          <a:prstGeom prst="rect">
            <a:avLst/>
          </a:prstGeom>
        </p:spPr>
      </p:pic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11071776-DFA4-6C8C-6D0C-0E3955DD9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39" y="417369"/>
            <a:ext cx="3324903" cy="9637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E57ACB-16BF-A2AB-458B-72653E1A9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D96338-06B6-8F99-E2D0-C4418942C981}"/>
              </a:ext>
            </a:extLst>
          </p:cNvPr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03. WHAT WE LEARNED</a:t>
            </a:r>
            <a:endParaRPr lang="en-US" sz="2400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55381A-CA0E-98C5-0840-FC5015EF97F9}"/>
              </a:ext>
            </a:extLst>
          </p:cNvPr>
          <p:cNvSpPr txBox="1"/>
          <p:nvPr/>
        </p:nvSpPr>
        <p:spPr>
          <a:xfrm>
            <a:off x="685800" y="868680"/>
            <a:ext cx="10820095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Lesson 2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: 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calable Personalization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89042C-6DCC-44E5-B5AA-D04E23FE0FAF}"/>
              </a:ext>
            </a:extLst>
          </p:cNvPr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540343E-38A6-A048-401C-1B6FB875BEBE}"/>
              </a:ext>
            </a:extLst>
          </p:cNvPr>
          <p:cNvSpPr/>
          <p:nvPr/>
        </p:nvSpPr>
        <p:spPr>
          <a:xfrm>
            <a:off x="102870" y="1479738"/>
            <a:ext cx="5806440" cy="30978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0C2340"/>
                </a:solidFill>
                <a:latin typeface="Arial"/>
              </a:defRPr>
            </a:pPr>
            <a:r>
              <a:rPr lang="en-US" sz="2400"/>
              <a:t>THE PROBLEM</a:t>
            </a: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Logistical gridlock</a:t>
            </a:r>
            <a:endParaRPr lang="en-US"/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Group scheduling clashes</a:t>
            </a:r>
            <a:endParaRPr lang="en-US"/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Repeated lectures</a:t>
            </a:r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0B8BD31-210B-2915-90C6-57748FB6CE9C}"/>
              </a:ext>
            </a:extLst>
          </p:cNvPr>
          <p:cNvSpPr/>
          <p:nvPr/>
        </p:nvSpPr>
        <p:spPr>
          <a:xfrm>
            <a:off x="6282690" y="1479738"/>
            <a:ext cx="5806440" cy="30978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DA29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THE PIVOT</a:t>
            </a: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Asynchronous training (videos +templates)  </a:t>
            </a:r>
            <a:endParaRPr lang="en-US" sz="240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>
                <a:cs typeface="Arial"/>
              </a:rPr>
              <a:t>1-1 Personalized milestone check-ins</a:t>
            </a:r>
          </a:p>
          <a:p>
            <a:pPr>
              <a:defRPr sz="1350">
                <a:solidFill>
                  <a:srgbClr val="212529"/>
                </a:solidFill>
                <a:latin typeface="Arial"/>
              </a:defRPr>
            </a:pPr>
            <a:endParaRPr lang="en-US" sz="2400">
              <a:cs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CE530F8-43D7-5FBF-CFAA-D7178B9BB122}"/>
              </a:ext>
            </a:extLst>
          </p:cNvPr>
          <p:cNvSpPr/>
          <p:nvPr/>
        </p:nvSpPr>
        <p:spPr>
          <a:xfrm>
            <a:off x="368540" y="4683040"/>
            <a:ext cx="11454613" cy="1612285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0C2340"/>
                </a:solidFill>
                <a:latin typeface="Arial"/>
              </a:defRPr>
            </a:pPr>
            <a:r>
              <a:rPr sz="2400"/>
              <a:t>THE PROOF</a:t>
            </a:r>
          </a:p>
          <a:p>
            <a:pPr algn="ctr">
              <a:defRPr sz="1350" b="1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Personalized, high-value oversight without administrative burnout.</a:t>
            </a:r>
            <a:endParaRPr lang="en-US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B9826A-7E92-10BF-A2FC-29A6266F0DF0}"/>
              </a:ext>
            </a:extLst>
          </p:cNvPr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</p:spTree>
    <p:extLst>
      <p:ext uri="{BB962C8B-B14F-4D97-AF65-F5344CB8AC3E}">
        <p14:creationId xmlns:p14="http://schemas.microsoft.com/office/powerpoint/2010/main" val="320898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E1BF79-3AFC-1958-2DDC-F7A89FFF3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FEAC47-C250-1DC9-8E71-A195FB0186ED}"/>
              </a:ext>
            </a:extLst>
          </p:cNvPr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03. WHAT WE LEARNED</a:t>
            </a:r>
            <a:endParaRPr lang="en-US" sz="2400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1C791D-FA54-935D-9C38-B0F460682DB5}"/>
              </a:ext>
            </a:extLst>
          </p:cNvPr>
          <p:cNvSpPr txBox="1"/>
          <p:nvPr/>
        </p:nvSpPr>
        <p:spPr>
          <a:xfrm>
            <a:off x="685800" y="868680"/>
            <a:ext cx="10820095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Lesson 3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Meet Teachers Where They Are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4EAD9D-423A-697D-2FF9-8316CCBD9401}"/>
              </a:ext>
            </a:extLst>
          </p:cNvPr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2327EBF-F1FE-2EE1-3863-E7137E952639}"/>
              </a:ext>
            </a:extLst>
          </p:cNvPr>
          <p:cNvSpPr/>
          <p:nvPr/>
        </p:nvSpPr>
        <p:spPr>
          <a:xfrm>
            <a:off x="102870" y="1479738"/>
            <a:ext cx="5806440" cy="30978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0C2340"/>
                </a:solidFill>
                <a:latin typeface="Arial"/>
              </a:defRPr>
            </a:pPr>
            <a:r>
              <a:rPr sz="2400"/>
              <a:t>THE PROBLEM</a:t>
            </a: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 dirty="0"/>
              <a:t>One size fits all bored experienced </a:t>
            </a:r>
            <a:r>
              <a:rPr lang="en-US" sz="2400"/>
              <a:t>teachers</a:t>
            </a: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>
                <a:cs typeface="Arial"/>
              </a:rPr>
              <a:t>Redesign risked leaving inexperienced teachers behind</a:t>
            </a:r>
            <a:endParaRPr lang="en-US" sz="2400" dirty="0">
              <a:cs typeface="Arial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AAC201A-7138-90D5-7F64-720B7394D88F}"/>
              </a:ext>
            </a:extLst>
          </p:cNvPr>
          <p:cNvSpPr/>
          <p:nvPr/>
        </p:nvSpPr>
        <p:spPr>
          <a:xfrm>
            <a:off x="6282690" y="1479738"/>
            <a:ext cx="5806440" cy="30978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DA29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THE PIVOT</a:t>
            </a: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 b="1" dirty="0"/>
              <a:t>Path A:</a:t>
            </a:r>
            <a:r>
              <a:rPr lang="en-US" sz="2400" dirty="0"/>
              <a:t> Full scaffolding with complete foundational </a:t>
            </a:r>
            <a:r>
              <a:rPr lang="en-US" sz="2400"/>
              <a:t>workshops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 b="1"/>
              <a:t>Path B: </a:t>
            </a:r>
            <a:r>
              <a:rPr lang="en-US" sz="2400"/>
              <a:t>Fast-track to the summative task.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620617A-DCF9-3413-05BF-3DA0E4E0468A}"/>
              </a:ext>
            </a:extLst>
          </p:cNvPr>
          <p:cNvSpPr/>
          <p:nvPr/>
        </p:nvSpPr>
        <p:spPr>
          <a:xfrm>
            <a:off x="368540" y="4683040"/>
            <a:ext cx="11454613" cy="1612285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0C2340"/>
                </a:solidFill>
                <a:latin typeface="Arial"/>
              </a:defRPr>
            </a:pPr>
            <a:r>
              <a:rPr sz="2400" dirty="0"/>
              <a:t>THE PROOF</a:t>
            </a:r>
          </a:p>
          <a:p>
            <a:pPr algn="ctr">
              <a:defRPr sz="1350" b="1">
                <a:solidFill>
                  <a:srgbClr val="212529"/>
                </a:solidFill>
                <a:latin typeface="Arial"/>
              </a:defRPr>
            </a:pPr>
            <a:r>
              <a:rPr lang="en-US" sz="2400" dirty="0"/>
              <a:t>Experienced teachers stay focused, inexperienced teachers get the support they need to create effective projects.</a:t>
            </a:r>
            <a:endParaRPr lang="en-US" sz="2400" dirty="0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82AAFB-10CE-4126-D21D-0CBD46F0BEE5}"/>
              </a:ext>
            </a:extLst>
          </p:cNvPr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</p:spTree>
    <p:extLst>
      <p:ext uri="{BB962C8B-B14F-4D97-AF65-F5344CB8AC3E}">
        <p14:creationId xmlns:p14="http://schemas.microsoft.com/office/powerpoint/2010/main" val="50149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04. LOOKING AHEAD</a:t>
            </a:r>
            <a:endParaRPr lang="en-US" sz="2400"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5480" y="817880"/>
            <a:ext cx="10820095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Looking Ahead: Scaling and Program Evolution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91440" y="1396881"/>
            <a:ext cx="12009120" cy="149756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2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EVOLUTION 01</a:t>
            </a:r>
          </a:p>
          <a:p>
            <a:pPr>
              <a:spcAft>
                <a:spcPts val="1200"/>
              </a:spcAft>
              <a:defRPr sz="1500" b="1">
                <a:solidFill>
                  <a:srgbClr val="0C2340"/>
                </a:solidFill>
                <a:latin typeface="Georgia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COMMUNITIES OF PRACTICE</a:t>
            </a:r>
          </a:p>
          <a:p>
            <a:pPr>
              <a:defRPr sz="1300">
                <a:solidFill>
                  <a:srgbClr val="212529"/>
                </a:solidFill>
                <a:latin typeface="Arial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nterest-based Communities of Practice (e.g., AI in education, Extensive Reading, Translanguaging)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" y="3025080"/>
            <a:ext cx="12009120" cy="169556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2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EVOLUTION 02</a:t>
            </a:r>
          </a:p>
          <a:p>
            <a:pPr>
              <a:spcAft>
                <a:spcPts val="1200"/>
              </a:spcAft>
              <a:defRPr sz="1500" b="1">
                <a:solidFill>
                  <a:srgbClr val="0C2340"/>
                </a:solidFill>
                <a:latin typeface="Georgia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PEER-TO-PEER MENTORSHIP</a:t>
            </a:r>
          </a:p>
          <a:p>
            <a:pPr>
              <a:defRPr sz="1300">
                <a:solidFill>
                  <a:srgbClr val="212529"/>
                </a:solidFill>
                <a:latin typeface="Arial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Mobilizing past program participants to act as active mentors for new cohorts, creating a sustainable, teacher-led training loop.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" y="4873902"/>
            <a:ext cx="12009120" cy="17718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2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EVOLUTION 03</a:t>
            </a:r>
          </a:p>
          <a:p>
            <a:pPr>
              <a:spcAft>
                <a:spcPts val="1200"/>
              </a:spcAft>
              <a:defRPr sz="1500" b="1">
                <a:solidFill>
                  <a:srgbClr val="0C2340"/>
                </a:solidFill>
                <a:latin typeface="Georgia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YEAR-ROUND CONTINUOUS CYCLE</a:t>
            </a:r>
          </a:p>
          <a:p>
            <a:pPr>
              <a:defRPr sz="1300">
                <a:solidFill>
                  <a:srgbClr val="212529"/>
                </a:solidFill>
                <a:latin typeface="Arial"/>
              </a:defRPr>
            </a:pPr>
            <a:r>
              <a:rPr lang="en-US" sz="2000">
                <a:latin typeface="Arial"/>
                <a:cs typeface="Arial"/>
              </a:rPr>
              <a:t>Transitioning to a continuous year-round model where teachers join, complete the workshops, and showcase their projects on-demand, rather than on a single fixed date.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05. KEY TAKEAWAYS</a:t>
            </a:r>
            <a:endParaRPr lang="en-US" sz="2400"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5480" y="807720"/>
            <a:ext cx="10820095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Conclusion: Balancing Flexibility with Accountability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82880" y="1428690"/>
            <a:ext cx="5817870" cy="47322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DA29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274320" rIns="274320" bIns="274320" rtlCol="0" anchor="ctr"/>
          <a:lstStyle/>
          <a:p>
            <a:pPr algn="ctr">
              <a:spcAft>
                <a:spcPts val="12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AUTONOMY &amp; FLEXIBILITY</a:t>
            </a:r>
          </a:p>
          <a:p>
            <a:pPr>
              <a:spcAft>
                <a:spcPts val="1200"/>
              </a:spcAft>
              <a:defRPr sz="2000" b="1">
                <a:solidFill>
                  <a:srgbClr val="0C2340"/>
                </a:solidFill>
                <a:latin typeface="Georgia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Unlocking Teacher Ownership</a:t>
            </a:r>
          </a:p>
          <a:p>
            <a:pPr>
              <a:defRPr sz="1400">
                <a:solidFill>
                  <a:srgbClr val="212529"/>
                </a:solidFill>
                <a:latin typeface="Arial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• Flexible timelines that respect sc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hedules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 teacher pacing.</a:t>
            </a:r>
            <a:b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• Asynchronous, self-paced delivery of instructional inputs to remove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calendar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clash.</a:t>
            </a:r>
            <a:b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• Differentiated entry starting points that let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advanced teachers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fast-track while beginners get heavy scaffolding.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91252" y="1428690"/>
            <a:ext cx="5817870" cy="473220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74320" tIns="274320" rIns="274320" bIns="274320" rtlCol="0" anchor="ctr"/>
          <a:lstStyle/>
          <a:p>
            <a:pPr algn="ctr">
              <a:spcAft>
                <a:spcPts val="1200"/>
              </a:spcAft>
              <a:defRPr sz="1100" b="1">
                <a:solidFill>
                  <a:srgbClr val="0C2340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PROGRAM ACCOUNTABILITY</a:t>
            </a:r>
          </a:p>
          <a:p>
            <a:pPr>
              <a:spcAft>
                <a:spcPts val="1200"/>
              </a:spcAft>
              <a:defRPr sz="2000" b="1">
                <a:solidFill>
                  <a:srgbClr val="0C2340"/>
                </a:solidFill>
                <a:latin typeface="Georgia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Preserving Research Quality</a:t>
            </a:r>
          </a:p>
          <a:p>
            <a:pPr>
              <a:defRPr sz="1400">
                <a:solidFill>
                  <a:srgbClr val="212529"/>
                </a:solidFill>
                <a:latin typeface="Arial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• Clear summative milestones: A strict final written report and a public showcase presentation are required from ALL participants.</a:t>
            </a:r>
            <a:b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• Personalized 1-1 check-ins as teachers reach milestones, replacing generic group sessions with rigorous qualitative oversight.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399" y="1645920"/>
            <a:ext cx="10362895" cy="15440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1000"/>
              </a:spcAft>
              <a:defRPr sz="4800" b="1">
                <a:solidFill>
                  <a:srgbClr val="FFFFFF"/>
                </a:solidFill>
                <a:latin typeface="Georgia"/>
              </a:defRPr>
            </a:pPr>
            <a:r>
              <a:rPr dirty="0"/>
              <a:t>Thank you!</a:t>
            </a:r>
          </a:p>
          <a:p>
            <a:pPr>
              <a:spcAft>
                <a:spcPts val="2800"/>
              </a:spcAft>
              <a:defRPr sz="1800">
                <a:solidFill>
                  <a:srgbClr val="FFFFFF"/>
                </a:solidFill>
                <a:latin typeface="Arial"/>
              </a:defRPr>
            </a:pPr>
            <a:r>
              <a:rPr lang="en-US" sz="4400" b="1" dirty="0"/>
              <a:t>Q&amp; A</a:t>
            </a:r>
            <a:endParaRPr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FFFFFF"/>
                </a:solidFill>
                <a:latin typeface="Arial"/>
              </a:defRPr>
            </a:pPr>
            <a:r>
              <a:t>Ready for what’s next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594360"/>
            <a:ext cx="10820095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55448" y="2020824"/>
            <a:ext cx="2304288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182880" rIns="182880" bIns="182880" rtlCol="0" anchor="ctr"/>
          <a:lstStyle/>
          <a:p>
            <a:pPr>
              <a:spcAft>
                <a:spcPts val="1000"/>
              </a:spcAft>
              <a:defRPr sz="3600" b="1">
                <a:solidFill>
                  <a:srgbClr val="DA291C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  <a:p>
            <a:pPr>
              <a:spcAft>
                <a:spcPts val="800"/>
              </a:spcAft>
              <a:defRPr sz="1600" b="1">
                <a:solidFill>
                  <a:srgbClr val="0C2340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</a:p>
          <a:p>
            <a:pPr>
              <a:defRPr sz="1200">
                <a:solidFill>
                  <a:srgbClr val="212529"/>
                </a:solidFill>
                <a:latin typeface="Arial"/>
              </a:defRPr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What did the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esearch program look like?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200">
                <a:solidFill>
                  <a:srgbClr val="212529"/>
                </a:solidFill>
                <a:latin typeface="Arial"/>
              </a:defRPr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60320" y="2020824"/>
            <a:ext cx="2304288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182880" rIns="182880" bIns="182880" rtlCol="0" anchor="ctr"/>
          <a:lstStyle/>
          <a:p>
            <a:pPr>
              <a:spcAft>
                <a:spcPts val="1000"/>
              </a:spcAft>
              <a:defRPr sz="3600" b="1">
                <a:solidFill>
                  <a:srgbClr val="DA291C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  <a:p>
            <a:pPr>
              <a:spcAft>
                <a:spcPts val="800"/>
              </a:spcAft>
              <a:defRPr sz="1600" b="1">
                <a:solidFill>
                  <a:srgbClr val="0C2340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Happened?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200">
                <a:solidFill>
                  <a:srgbClr val="212529"/>
                </a:solidFill>
                <a:latin typeface="Arial"/>
              </a:defRPr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Key operational and design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issues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43703" y="2020824"/>
            <a:ext cx="2304288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182880" rIns="182880" bIns="182880" rtlCol="0" anchor="ctr"/>
          <a:lstStyle/>
          <a:p>
            <a:pPr>
              <a:spcAft>
                <a:spcPts val="1000"/>
              </a:spcAft>
              <a:defRPr sz="3600" b="1">
                <a:solidFill>
                  <a:srgbClr val="DA291C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  <a:p>
            <a:pPr>
              <a:spcAft>
                <a:spcPts val="800"/>
              </a:spcAft>
              <a:defRPr sz="1600" b="1">
                <a:solidFill>
                  <a:srgbClr val="0C2340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What We Learned</a:t>
            </a:r>
          </a:p>
          <a:p>
            <a:pPr>
              <a:defRPr sz="1200">
                <a:solidFill>
                  <a:srgbClr val="212529"/>
                </a:solidFill>
                <a:latin typeface="Arial"/>
              </a:defRPr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Three core principles in action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200">
                <a:solidFill>
                  <a:srgbClr val="212529"/>
                </a:solidFill>
                <a:latin typeface="Arial"/>
              </a:defRPr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327392" y="2011680"/>
            <a:ext cx="2304288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182880" rIns="182880" bIns="182880" rtlCol="0" anchor="ctr"/>
          <a:lstStyle/>
          <a:p>
            <a:pPr>
              <a:spcAft>
                <a:spcPts val="1000"/>
              </a:spcAft>
              <a:defRPr sz="3600" b="1">
                <a:solidFill>
                  <a:srgbClr val="DA291C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  <a:p>
            <a:pPr>
              <a:spcAft>
                <a:spcPts val="800"/>
              </a:spcAft>
              <a:defRPr sz="1600" b="1">
                <a:solidFill>
                  <a:srgbClr val="0C2340"/>
                </a:solidFill>
                <a:latin typeface="Arial"/>
              </a:defRPr>
            </a:pPr>
            <a:r>
              <a:rPr sz="2400" dirty="0">
                <a:latin typeface="Arial" panose="020B0604020202020204" pitchFamily="34" charset="0"/>
                <a:cs typeface="Arial" panose="020B0604020202020204" pitchFamily="34" charset="0"/>
              </a:rPr>
              <a:t>Looking Ahead</a:t>
            </a:r>
          </a:p>
          <a:p>
            <a:pPr>
              <a:defRPr sz="1200">
                <a:solidFill>
                  <a:srgbClr val="212529"/>
                </a:solidFill>
                <a:latin typeface="Arial"/>
              </a:defRPr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Scaling up, mentorship, and year-round design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732264" y="2011680"/>
            <a:ext cx="2304288" cy="3474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2880" tIns="182880" rIns="182880" bIns="182880" rtlCol="0" anchor="ctr"/>
          <a:lstStyle/>
          <a:p>
            <a:pPr>
              <a:spcAft>
                <a:spcPts val="1000"/>
              </a:spcAft>
              <a:defRPr sz="3600" b="1">
                <a:solidFill>
                  <a:srgbClr val="DA291C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defRPr sz="1600" b="1">
                <a:solidFill>
                  <a:srgbClr val="0C2340"/>
                </a:solidFill>
                <a:latin typeface="Arial"/>
              </a:defRPr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TakeawaysQ&amp;A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defRPr sz="1600" b="1">
                <a:solidFill>
                  <a:srgbClr val="0C2340"/>
                </a:solidFill>
                <a:latin typeface="Arial"/>
              </a:defRPr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defRPr sz="1600" b="1">
                <a:solidFill>
                  <a:srgbClr val="0C2340"/>
                </a:solidFill>
                <a:latin typeface="Arial"/>
              </a:defRP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  <a:defRPr sz="1600" b="1">
                <a:solidFill>
                  <a:srgbClr val="0C2340"/>
                </a:solidFill>
                <a:latin typeface="Arial"/>
              </a:defRP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lang="en-US" sz="2400" dirty="0"/>
              <a:t>01 C</a:t>
            </a:r>
            <a:r>
              <a:rPr sz="2400" dirty="0"/>
              <a:t>ONTEXT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7009" y="885222"/>
            <a:ext cx="11277295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lang="en-US" dirty="0">
                <a:latin typeface="Arial"/>
                <a:cs typeface="Arial"/>
              </a:rPr>
              <a:t>Why Formalize Action Research?  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047566" y="3218220"/>
            <a:ext cx="6304352" cy="23596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About 60 teachers across three campuses.</a:t>
            </a:r>
          </a:p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 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Foundation Studies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English for University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New Initiatives: Teens, IELTS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AF9B9C-C472-2B77-DDA1-98A0647C4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501" y="1767643"/>
            <a:ext cx="2807759" cy="42661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C68AC4-EC99-3762-985F-775BC4FEAF89}"/>
              </a:ext>
            </a:extLst>
          </p:cNvPr>
          <p:cNvSpPr txBox="1"/>
          <p:nvPr/>
        </p:nvSpPr>
        <p:spPr>
          <a:xfrm>
            <a:off x="4278865" y="1739004"/>
            <a:ext cx="7661664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b="1" dirty="0">
                <a:cs typeface="Arial"/>
              </a:rPr>
              <a:t>Facilitate and encourage sharing, collaboration, and recognition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23A62A-4AA4-59A2-D11D-3EECFE0A0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9706AB-CE6C-5F77-6EE0-AFB2E4182EDD}"/>
              </a:ext>
            </a:extLst>
          </p:cNvPr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lang="en-US" sz="2400" dirty="0"/>
              <a:t>01 C</a:t>
            </a:r>
            <a:r>
              <a:rPr sz="2400" dirty="0"/>
              <a:t>ONTEXT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84A879-DF19-05ED-D937-E5C0CEA16AF9}"/>
              </a:ext>
            </a:extLst>
          </p:cNvPr>
          <p:cNvSpPr txBox="1"/>
          <p:nvPr/>
        </p:nvSpPr>
        <p:spPr>
          <a:xfrm>
            <a:off x="687009" y="885222"/>
            <a:ext cx="11277295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lang="en-US" dirty="0">
                <a:latin typeface="Arial"/>
                <a:cs typeface="Arial"/>
              </a:rPr>
              <a:t>Why Formalize Action Research? 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D90A38-1F75-E8A0-DECB-E3525BD613CB}"/>
              </a:ext>
            </a:extLst>
          </p:cNvPr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30601E-472D-4AEF-130A-38C2296158A2}"/>
              </a:ext>
            </a:extLst>
          </p:cNvPr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35018B-8B37-842C-144D-84EA6F34C77E}"/>
              </a:ext>
            </a:extLst>
          </p:cNvPr>
          <p:cNvSpPr txBox="1"/>
          <p:nvPr/>
        </p:nvSpPr>
        <p:spPr>
          <a:xfrm>
            <a:off x="480975" y="1733420"/>
            <a:ext cx="1125352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b="1" dirty="0">
                <a:cs typeface="Arial"/>
              </a:rPr>
              <a:t>Self-actualized professional learning fills the gaps in meeting teacher needs.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8ED792-B14B-0F6B-C66D-C4A4E1F2CFC6}"/>
              </a:ext>
            </a:extLst>
          </p:cNvPr>
          <p:cNvSpPr txBox="1"/>
          <p:nvPr/>
        </p:nvSpPr>
        <p:spPr>
          <a:xfrm>
            <a:off x="8469091" y="3963738"/>
            <a:ext cx="2286000" cy="6240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200000"/>
              </a:lnSpc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b="1" dirty="0">
                <a:cs typeface="Arial"/>
              </a:rPr>
              <a:t>Diverse needs </a:t>
            </a:r>
            <a:endParaRPr lang="en-US" sz="2400" dirty="0"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68CB46-51AA-744B-8BA2-658ADC749B96}"/>
              </a:ext>
            </a:extLst>
          </p:cNvPr>
          <p:cNvSpPr txBox="1"/>
          <p:nvPr/>
        </p:nvSpPr>
        <p:spPr>
          <a:xfrm>
            <a:off x="783910" y="3040358"/>
            <a:ext cx="6304352" cy="23596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About 60 teachers across three campuses.</a:t>
            </a:r>
          </a:p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 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Foundation Studies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English for University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>
                <a:cs typeface="Arial"/>
              </a:rPr>
              <a:t>New Initiatives: Teens, IELTS 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2B0762-D098-FC7F-9D2C-F85CE4AB9B75}"/>
              </a:ext>
            </a:extLst>
          </p:cNvPr>
          <p:cNvCxnSpPr/>
          <p:nvPr/>
        </p:nvCxnSpPr>
        <p:spPr>
          <a:xfrm>
            <a:off x="5709684" y="4348716"/>
            <a:ext cx="228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0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DB2CB1-9FB9-4BDD-983A-CCA0A055F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1E8480-C32D-EAF4-E175-6D290E6313DF}"/>
              </a:ext>
            </a:extLst>
          </p:cNvPr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lang="en-US" sz="2400"/>
              <a:t>01 C</a:t>
            </a:r>
            <a:r>
              <a:rPr sz="2400"/>
              <a:t>ONTEXT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13157A-BC27-B3DD-229D-CC9D6F13D14A}"/>
              </a:ext>
            </a:extLst>
          </p:cNvPr>
          <p:cNvSpPr txBox="1"/>
          <p:nvPr/>
        </p:nvSpPr>
        <p:spPr>
          <a:xfrm>
            <a:off x="687009" y="885222"/>
            <a:ext cx="11277295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Meeting the Demand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Self-Actualized Professional learning. 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2680DB-7F45-2CE4-1CDB-3AE24C853AAB}"/>
              </a:ext>
            </a:extLst>
          </p:cNvPr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F009D2-9A68-0E39-3E53-6B09B052374F}"/>
              </a:ext>
            </a:extLst>
          </p:cNvPr>
          <p:cNvSpPr txBox="1"/>
          <p:nvPr/>
        </p:nvSpPr>
        <p:spPr>
          <a:xfrm>
            <a:off x="6320502" y="1837570"/>
            <a:ext cx="5820543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Teachers can become 'mini-experts' in a specific interest. </a:t>
            </a:r>
            <a:endParaRPr lang="en-US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14B560-30F0-C939-D7E1-D26F9FD94203}"/>
              </a:ext>
            </a:extLst>
          </p:cNvPr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F42FAEB-AB39-5CA4-A9D9-40B51655F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062" y="1714499"/>
            <a:ext cx="5799124" cy="447982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71032A-2E00-6EA7-08AA-FC15D8992236}"/>
              </a:ext>
            </a:extLst>
          </p:cNvPr>
          <p:cNvSpPr txBox="1"/>
          <p:nvPr/>
        </p:nvSpPr>
        <p:spPr>
          <a:xfrm>
            <a:off x="6320499" y="3183428"/>
            <a:ext cx="5820543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 dirty="0"/>
              <a:t>Foundation for future projects and leadership opportunities.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D2DAC0-31C7-96E7-0356-1DA3B0C60C90}"/>
              </a:ext>
            </a:extLst>
          </p:cNvPr>
          <p:cNvSpPr txBox="1"/>
          <p:nvPr/>
        </p:nvSpPr>
        <p:spPr>
          <a:xfrm>
            <a:off x="6320500" y="4474330"/>
            <a:ext cx="5820543" cy="11079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Teachers can better meet the changing </a:t>
            </a:r>
            <a:r>
              <a:rPr lang="en-US" sz="2400" dirty="0"/>
              <a:t>landscape of English instruction in Vietnam.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68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8E994-8339-A6BF-B359-FEF68A983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1F4579-F293-09B8-BB1C-2E0688CF9EC8}"/>
              </a:ext>
            </a:extLst>
          </p:cNvPr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lang="en-US" sz="2400" dirty="0"/>
              <a:t>01 C</a:t>
            </a:r>
            <a:r>
              <a:rPr sz="2400" dirty="0"/>
              <a:t>ONTEXT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2F8DB5-EE2D-D460-9825-08C4D356E205}"/>
              </a:ext>
            </a:extLst>
          </p:cNvPr>
          <p:cNvSpPr txBox="1"/>
          <p:nvPr/>
        </p:nvSpPr>
        <p:spPr>
          <a:xfrm>
            <a:off x="914400" y="834641"/>
            <a:ext cx="10820095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 Original Design: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Synchronous, Peer-focused groups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01483E-5938-C44D-5595-610D8667886A}"/>
              </a:ext>
            </a:extLst>
          </p:cNvPr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F77515-E939-2099-BD72-F5425D2D2065}"/>
              </a:ext>
            </a:extLst>
          </p:cNvPr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DCDF73C-A71B-615F-9E8F-B326A0BA5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725" y="1743489"/>
            <a:ext cx="4316610" cy="33345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88CF5F-A1C2-F8A7-CE3F-F5A74B126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7885" y="1741939"/>
            <a:ext cx="4316610" cy="33345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7CF8182-894F-60C4-9EE5-945B64DC7E6B}"/>
              </a:ext>
            </a:extLst>
          </p:cNvPr>
          <p:cNvSpPr/>
          <p:nvPr/>
        </p:nvSpPr>
        <p:spPr>
          <a:xfrm>
            <a:off x="4170046" y="1535166"/>
            <a:ext cx="3589758" cy="970010"/>
          </a:xfrm>
          <a:prstGeom prst="roundRect">
            <a:avLst/>
          </a:prstGeom>
          <a:solidFill>
            <a:srgbClr val="FFFFFF"/>
          </a:solidFill>
          <a:ln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37160" rIns="137160" bIns="137160" rtlCol="0" anchor="ctr"/>
          <a:lstStyle/>
          <a:p>
            <a:pPr algn="ctr">
              <a:defRPr sz="1400" b="1">
                <a:solidFill>
                  <a:srgbClr val="DA291C"/>
                </a:solidFill>
                <a:latin typeface="Arial"/>
              </a:defRPr>
            </a:pPr>
            <a:r>
              <a:rPr sz="2400" dirty="0"/>
              <a:t>2 x 6-Month Cycles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2F1364A-7B6B-EABD-F6EA-71A09BEAB1C5}"/>
              </a:ext>
            </a:extLst>
          </p:cNvPr>
          <p:cNvSpPr/>
          <p:nvPr/>
        </p:nvSpPr>
        <p:spPr>
          <a:xfrm>
            <a:off x="3846501" y="2849047"/>
            <a:ext cx="4301065" cy="978859"/>
          </a:xfrm>
          <a:prstGeom prst="roundRect">
            <a:avLst/>
          </a:prstGeom>
          <a:solidFill>
            <a:srgbClr val="FFFFFF"/>
          </a:solidFill>
          <a:ln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37160" rIns="137160" bIns="137160" rtlCol="0" anchor="ctr"/>
          <a:lstStyle/>
          <a:p>
            <a:pPr algn="ctr">
              <a:defRPr sz="1400" b="1">
                <a:solidFill>
                  <a:srgbClr val="DA291C"/>
                </a:solidFill>
                <a:latin typeface="Arial"/>
              </a:defRPr>
            </a:pPr>
            <a:r>
              <a:rPr sz="2400" dirty="0"/>
              <a:t>3 x Synchronous </a:t>
            </a:r>
            <a:r>
              <a:rPr lang="en-US" sz="2400"/>
              <a:t>Foundational Workshops</a:t>
            </a:r>
            <a:endParaRPr sz="2400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52CE371-FD8F-E80C-DDB9-AA6DF66AEAFF}"/>
              </a:ext>
            </a:extLst>
          </p:cNvPr>
          <p:cNvSpPr/>
          <p:nvPr/>
        </p:nvSpPr>
        <p:spPr>
          <a:xfrm>
            <a:off x="4105891" y="4213756"/>
            <a:ext cx="3782283" cy="978859"/>
          </a:xfrm>
          <a:prstGeom prst="roundRect">
            <a:avLst/>
          </a:prstGeom>
          <a:solidFill>
            <a:srgbClr val="FFFFFF"/>
          </a:solidFill>
          <a:ln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37160" rIns="137160" bIns="137160" rtlCol="0" anchor="ctr"/>
          <a:lstStyle/>
          <a:p>
            <a:pPr algn="ctr">
              <a:defRPr sz="1400" b="1">
                <a:solidFill>
                  <a:srgbClr val="DA291C"/>
                </a:solidFill>
                <a:latin typeface="Arial"/>
              </a:defRPr>
            </a:pPr>
            <a:r>
              <a:rPr sz="2400" dirty="0"/>
              <a:t>2 x </a:t>
            </a:r>
            <a:r>
              <a:rPr lang="en-US" sz="2400" dirty="0"/>
              <a:t>Internal</a:t>
            </a:r>
            <a:r>
              <a:rPr sz="2400" dirty="0"/>
              <a:t> Showcases</a:t>
            </a:r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B89A2F4A-DBE5-34F8-F420-DC557F2C7B49}"/>
              </a:ext>
            </a:extLst>
          </p:cNvPr>
          <p:cNvSpPr/>
          <p:nvPr/>
        </p:nvSpPr>
        <p:spPr>
          <a:xfrm>
            <a:off x="1444760" y="5342287"/>
            <a:ext cx="9302173" cy="978859"/>
          </a:xfrm>
          <a:prstGeom prst="roundRect">
            <a:avLst/>
          </a:prstGeom>
          <a:solidFill>
            <a:srgbClr val="FFFFFF"/>
          </a:solidFill>
          <a:ln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37160" rIns="137160" bIns="137160" rtlCol="0" anchor="ctr"/>
          <a:lstStyle/>
          <a:p>
            <a:pPr algn="ctr">
              <a:defRPr sz="1400" b="1">
                <a:solidFill>
                  <a:srgbClr val="DA291C"/>
                </a:solidFill>
                <a:latin typeface="Arial"/>
              </a:defRPr>
            </a:pPr>
            <a:r>
              <a:rPr lang="en-US" sz="2400" dirty="0">
                <a:solidFill>
                  <a:srgbClr val="002060"/>
                </a:solidFill>
              </a:rPr>
              <a:t>What issues do you think appeared in our initial launch?</a:t>
            </a:r>
            <a:endParaRPr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96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7631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02. WHAT </a:t>
            </a:r>
            <a:r>
              <a:rPr lang="en-US" sz="2400"/>
              <a:t>HAPPENED?</a:t>
            </a:r>
            <a:endParaRPr sz="2400"/>
          </a:p>
        </p:txBody>
      </p:sp>
      <p:sp>
        <p:nvSpPr>
          <p:cNvPr id="3" name="TextBox 2"/>
          <p:cNvSpPr txBox="1"/>
          <p:nvPr/>
        </p:nvSpPr>
        <p:spPr>
          <a:xfrm>
            <a:off x="655625" y="832485"/>
            <a:ext cx="10820095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t>Key Operational &amp; Design </a:t>
            </a:r>
            <a:r>
              <a:rPr lang="en-US"/>
              <a:t>Issues</a:t>
            </a:r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51164" y="1459345"/>
            <a:ext cx="329184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2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lang="en-US" sz="2400" dirty="0">
                <a:solidFill>
                  <a:srgbClr val="FF0000"/>
                </a:solidFill>
              </a:rPr>
              <a:t>Issue 01</a:t>
            </a:r>
            <a:endParaRPr sz="2400" dirty="0">
              <a:solidFill>
                <a:srgbClr val="FF0000"/>
              </a:solidFill>
            </a:endParaRPr>
          </a:p>
          <a:p>
            <a:pPr algn="ctr">
              <a:spcAft>
                <a:spcPts val="1200"/>
              </a:spcAft>
              <a:defRPr sz="1600" b="1">
                <a:solidFill>
                  <a:srgbClr val="0C2340"/>
                </a:solidFill>
                <a:latin typeface="Georgia"/>
              </a:defRPr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DEADLINES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VS REFLECTION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  <a:defRPr sz="1600" b="1">
                <a:solidFill>
                  <a:srgbClr val="0C2340"/>
                </a:solidFill>
                <a:latin typeface="Georgia"/>
              </a:defRPr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Generated a “one and done” mentality. </a:t>
            </a:r>
            <a:endParaRPr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423295" y="1459345"/>
            <a:ext cx="329184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2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lang="en-US" sz="2400" dirty="0">
                <a:solidFill>
                  <a:srgbClr val="FF0000"/>
                </a:solidFill>
              </a:rPr>
              <a:t>Issue </a:t>
            </a:r>
            <a:r>
              <a:rPr sz="2400" dirty="0">
                <a:solidFill>
                  <a:srgbClr val="FF0000"/>
                </a:solidFill>
              </a:rPr>
              <a:t>02</a:t>
            </a:r>
          </a:p>
          <a:p>
            <a:pPr algn="ctr">
              <a:spcAft>
                <a:spcPts val="1200"/>
              </a:spcAft>
              <a:defRPr sz="1600" b="1">
                <a:solidFill>
                  <a:srgbClr val="0C2340"/>
                </a:solidFill>
                <a:latin typeface="Georgia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SCHEDULING CONFLICTS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  <a:defRPr sz="1600" b="1">
                <a:solidFill>
                  <a:srgbClr val="0C2340"/>
                </a:solidFill>
                <a:latin typeface="Georgia"/>
              </a:defRPr>
            </a:pP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stress and pressure.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183880" y="1459345"/>
            <a:ext cx="3291840" cy="3931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2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lang="en-US" sz="2400" dirty="0">
                <a:solidFill>
                  <a:srgbClr val="FF0000"/>
                </a:solidFill>
              </a:rPr>
              <a:t>Issue </a:t>
            </a:r>
            <a:r>
              <a:rPr sz="2400" dirty="0">
                <a:solidFill>
                  <a:srgbClr val="FF0000"/>
                </a:solidFill>
              </a:rPr>
              <a:t>03</a:t>
            </a:r>
          </a:p>
          <a:p>
            <a:pPr algn="ctr">
              <a:spcAft>
                <a:spcPts val="1200"/>
              </a:spcAft>
              <a:defRPr sz="1600" b="1">
                <a:solidFill>
                  <a:srgbClr val="0C2340"/>
                </a:solidFill>
                <a:latin typeface="Georgia"/>
              </a:defRPr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 'BORED VS LOST' SPLIT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00"/>
              </a:spcAft>
              <a:defRPr sz="1600" b="1">
                <a:solidFill>
                  <a:srgbClr val="0C2340"/>
                </a:solidFill>
                <a:latin typeface="Georgia"/>
              </a:defRPr>
            </a:pP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“one-size-fits-all” fits no one. </a:t>
            </a:r>
            <a:endParaRPr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C89BD53E-322B-4214-7685-C1D88EFB7404}"/>
              </a:ext>
            </a:extLst>
          </p:cNvPr>
          <p:cNvSpPr/>
          <p:nvPr/>
        </p:nvSpPr>
        <p:spPr>
          <a:xfrm>
            <a:off x="3176578" y="5607832"/>
            <a:ext cx="5838537" cy="978859"/>
          </a:xfrm>
          <a:prstGeom prst="roundRect">
            <a:avLst/>
          </a:prstGeom>
          <a:solidFill>
            <a:srgbClr val="FFFFFF"/>
          </a:solidFill>
          <a:ln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tIns="137160" rIns="137160" bIns="137160" rtlCol="0" anchor="ctr"/>
          <a:lstStyle/>
          <a:p>
            <a:pPr algn="ctr">
              <a:defRPr sz="1400" b="1">
                <a:solidFill>
                  <a:srgbClr val="DA291C"/>
                </a:solidFill>
                <a:latin typeface="Arial"/>
              </a:defRPr>
            </a:pPr>
            <a:r>
              <a:rPr lang="en-US" sz="2400">
                <a:solidFill>
                  <a:srgbClr val="002060"/>
                </a:solidFill>
              </a:rPr>
              <a:t>What are your solutions?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FFFFFF"/>
                </a:solidFill>
                <a:latin typeface="Arial"/>
              </a:defRPr>
            </a:pPr>
            <a:r>
              <a:t>Ready for what’s next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02023A-5BDC-07F5-2A7E-0E0A62D50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86361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>
                <a:solidFill>
                  <a:srgbClr val="FF0000"/>
                </a:solidFill>
                <a:ea typeface="Calibri"/>
                <a:cs typeface="Calibri"/>
              </a:rPr>
              <a:t>The Pivot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EF59A2-5F50-41EF-37F0-61E8E0D4F2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4050" y="1717431"/>
            <a:ext cx="4038600" cy="8449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0000"/>
                </a:solidFill>
                <a:ea typeface="Calibri"/>
                <a:cs typeface="Calibri"/>
              </a:rPr>
              <a:t>Formal</a:t>
            </a:r>
            <a:endParaRPr lang="en-US" sz="4400" b="1" dirty="0">
              <a:ea typeface="Calibri"/>
              <a:cs typeface="Calibri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60DB3AB-4C38-6055-B295-9C286FE97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74352" y="1717431"/>
            <a:ext cx="4038600" cy="6456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ctr">
              <a:buNone/>
            </a:pPr>
            <a:r>
              <a:rPr lang="en-US" sz="4400" b="1">
                <a:solidFill>
                  <a:srgbClr val="FF0000"/>
                </a:solidFill>
                <a:ea typeface="Calibri"/>
                <a:cs typeface="Calibri"/>
              </a:rPr>
              <a:t>Flexible</a:t>
            </a:r>
            <a:endParaRPr lang="en-US" sz="4400" b="1">
              <a:ea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592002-F5C9-C378-1325-9F26999D51B6}"/>
              </a:ext>
            </a:extLst>
          </p:cNvPr>
          <p:cNvSpPr txBox="1"/>
          <p:nvPr/>
        </p:nvSpPr>
        <p:spPr>
          <a:xfrm>
            <a:off x="1820181" y="2599891"/>
            <a:ext cx="278387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Hard deadlines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95819A-52A1-F7B9-1409-A122F2AA7C9C}"/>
              </a:ext>
            </a:extLst>
          </p:cNvPr>
          <p:cNvSpPr txBox="1"/>
          <p:nvPr/>
        </p:nvSpPr>
        <p:spPr>
          <a:xfrm>
            <a:off x="7798368" y="2567352"/>
            <a:ext cx="358236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a typeface="Calibri"/>
                <a:cs typeface="Calibri"/>
              </a:rPr>
              <a:t>Sustainable Pacing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F37558-EA6E-B15B-8969-A64EEECF551E}"/>
              </a:ext>
            </a:extLst>
          </p:cNvPr>
          <p:cNvSpPr txBox="1"/>
          <p:nvPr/>
        </p:nvSpPr>
        <p:spPr>
          <a:xfrm>
            <a:off x="749045" y="3579541"/>
            <a:ext cx="492614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Synchronous Group Training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94724D-06D7-B29E-3D3F-7A05266D33B8}"/>
              </a:ext>
            </a:extLst>
          </p:cNvPr>
          <p:cNvSpPr txBox="1"/>
          <p:nvPr/>
        </p:nvSpPr>
        <p:spPr>
          <a:xfrm>
            <a:off x="7364318" y="3579542"/>
            <a:ext cx="424508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solidFill>
                  <a:schemeClr val="bg1"/>
                </a:solidFill>
                <a:ea typeface="Calibri"/>
                <a:cs typeface="Calibri"/>
              </a:rPr>
              <a:t>Scalable Personalization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D1782B-D091-38F5-38D1-85197AE9AE95}"/>
              </a:ext>
            </a:extLst>
          </p:cNvPr>
          <p:cNvSpPr txBox="1"/>
          <p:nvPr/>
        </p:nvSpPr>
        <p:spPr>
          <a:xfrm>
            <a:off x="879228" y="4596734"/>
            <a:ext cx="466578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One-Size-Fits-All approach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140EFD-5C60-9B2D-F57C-184868ACF23B}"/>
              </a:ext>
            </a:extLst>
          </p:cNvPr>
          <p:cNvSpPr txBox="1"/>
          <p:nvPr/>
        </p:nvSpPr>
        <p:spPr>
          <a:xfrm>
            <a:off x="7326777" y="4485805"/>
            <a:ext cx="4333750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Meeting Teachers where they 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65760"/>
            <a:ext cx="1082009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03. WHAT WE LEARNED</a:t>
            </a:r>
            <a:endParaRPr lang="en-US" sz="2400"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868680"/>
            <a:ext cx="10820095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defRPr sz="2600" b="1">
                <a:solidFill>
                  <a:srgbClr val="0C2340"/>
                </a:solidFill>
                <a:latin typeface="Georgia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Lesson 1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: Sustainable Pacing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280160"/>
            <a:ext cx="10820095" cy="19050"/>
          </a:xfrm>
          <a:prstGeom prst="rect">
            <a:avLst/>
          </a:prstGeom>
          <a:solidFill>
            <a:srgbClr val="DA29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102870" y="1479738"/>
            <a:ext cx="5806440" cy="30978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0C2340"/>
                </a:solidFill>
                <a:latin typeface="Arial"/>
              </a:defRPr>
            </a:pPr>
            <a:r>
              <a:rPr sz="2400"/>
              <a:t>THE PROBLEM</a:t>
            </a: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2 x 6-month cycles</a:t>
            </a:r>
            <a:endParaRPr lang="en-US"/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Stacked cycle deadlines</a:t>
            </a:r>
            <a:endParaRPr lang="en-US"/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Teacher and Facilitator burnout</a:t>
            </a:r>
            <a:endParaRPr sz="2400"/>
          </a:p>
        </p:txBody>
      </p:sp>
      <p:sp>
        <p:nvSpPr>
          <p:cNvPr id="6" name="Rounded Rectangle 5"/>
          <p:cNvSpPr/>
          <p:nvPr/>
        </p:nvSpPr>
        <p:spPr>
          <a:xfrm>
            <a:off x="6282690" y="1479738"/>
            <a:ext cx="5806440" cy="3097828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DA29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DA291C"/>
                </a:solidFill>
                <a:latin typeface="Arial"/>
              </a:defRPr>
            </a:pPr>
            <a:r>
              <a:rPr sz="2400"/>
              <a:t>THE PIVOT</a:t>
            </a: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A single 12-month cycle</a:t>
            </a:r>
            <a:endParaRPr lang="en-US" sz="240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Natural decompression</a:t>
            </a:r>
            <a:endParaRPr lang="en-US" sz="135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>
                <a:cs typeface="Arial"/>
              </a:rPr>
              <a:t>Spaced milestones</a:t>
            </a:r>
          </a:p>
          <a:p>
            <a:pPr marL="342900" indent="-342900">
              <a:buFont typeface="Arial" panose="020B0604020202020204" pitchFamily="34" charset="0"/>
              <a:buChar char="•"/>
              <a:defRPr sz="1350">
                <a:solidFill>
                  <a:srgbClr val="212529"/>
                </a:solidFill>
                <a:latin typeface="Arial"/>
              </a:defRPr>
            </a:pPr>
            <a:r>
              <a:rPr lang="en-US" sz="2400">
                <a:cs typeface="Arial"/>
              </a:rPr>
              <a:t>Emergency cushion</a:t>
            </a:r>
            <a:endParaRPr lang="en-US" sz="2400" dirty="0">
              <a:cs typeface="Arial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8540" y="4683040"/>
            <a:ext cx="11454613" cy="1612285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0C23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228600" tIns="228600" rIns="228600" bIns="228600" rtlCol="0" anchor="ctr"/>
          <a:lstStyle/>
          <a:p>
            <a:pPr algn="ctr">
              <a:spcAft>
                <a:spcPts val="1400"/>
              </a:spcAft>
              <a:defRPr sz="1100" b="1">
                <a:solidFill>
                  <a:srgbClr val="0C2340"/>
                </a:solidFill>
                <a:latin typeface="Arial"/>
              </a:defRPr>
            </a:pPr>
            <a:r>
              <a:rPr sz="2400"/>
              <a:t>THE PROOF</a:t>
            </a:r>
          </a:p>
          <a:p>
            <a:pPr algn="ctr">
              <a:defRPr sz="1350" b="1">
                <a:solidFill>
                  <a:srgbClr val="212529"/>
                </a:solidFill>
                <a:latin typeface="Arial"/>
              </a:defRPr>
            </a:pPr>
            <a:r>
              <a:rPr lang="en-US" sz="2400"/>
              <a:t>Spanning work halved the stress and doubled program applications</a:t>
            </a:r>
            <a:r>
              <a:rPr sz="2400"/>
              <a:t>.</a:t>
            </a:r>
            <a:endParaRPr sz="2400"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1277295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defRPr sz="1200" b="1">
                <a:solidFill>
                  <a:srgbClr val="DA291C"/>
                </a:solidFill>
                <a:latin typeface="Arial"/>
              </a:defRPr>
            </a:pPr>
            <a:r>
              <a:t>Ready for what’s next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daa77bc-0157-46a4-82a6-8fc765694bc9}" enabled="1" method="Standard" siteId="{d1323671-cdbe-4417-b4d4-bdb24b51316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2145</TotalTime>
  <Words>2188</Words>
  <Application>Microsoft Office PowerPoint</Application>
  <PresentationFormat>Widescreen</PresentationFormat>
  <Paragraphs>359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Pivot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Loralee Simonitch</cp:lastModifiedBy>
  <cp:revision>534</cp:revision>
  <dcterms:created xsi:type="dcterms:W3CDTF">2013-01-27T09:14:16Z</dcterms:created>
  <dcterms:modified xsi:type="dcterms:W3CDTF">2026-08-28T00:06:16Z</dcterms:modified>
  <cp:category/>
</cp:coreProperties>
</file>